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2" r:id="rId6"/>
    <p:sldId id="281" r:id="rId7"/>
    <p:sldId id="280" r:id="rId8"/>
    <p:sldId id="290" r:id="rId9"/>
    <p:sldId id="295" r:id="rId10"/>
    <p:sldId id="296" r:id="rId11"/>
    <p:sldId id="276" r:id="rId12"/>
    <p:sldId id="274" r:id="rId13"/>
    <p:sldId id="291" r:id="rId14"/>
    <p:sldId id="278" r:id="rId15"/>
    <p:sldId id="284" r:id="rId16"/>
    <p:sldId id="279" r:id="rId17"/>
    <p:sldId id="285" r:id="rId18"/>
    <p:sldId id="275" r:id="rId19"/>
    <p:sldId id="282" r:id="rId20"/>
    <p:sldId id="293" r:id="rId21"/>
    <p:sldId id="261" r:id="rId22"/>
    <p:sldId id="294" r:id="rId23"/>
    <p:sldId id="277" r:id="rId24"/>
    <p:sldId id="283" r:id="rId25"/>
    <p:sldId id="287" r:id="rId26"/>
    <p:sldId id="288" r:id="rId27"/>
    <p:sldId id="266" r:id="rId28"/>
    <p:sldId id="269" r:id="rId29"/>
    <p:sldId id="271" r:id="rId30"/>
    <p:sldId id="297" r:id="rId31"/>
    <p:sldId id="29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initials="j" lastIdx="33" clrIdx="0">
    <p:extLst>
      <p:ext uri="{19B8F6BF-5375-455C-9EA6-DF929625EA0E}">
        <p15:presenceInfo xmlns:p15="http://schemas.microsoft.com/office/powerpoint/2012/main" userId="james" providerId="None"/>
      </p:ext>
    </p:extLst>
  </p:cmAuthor>
  <p:cmAuthor id="2" name="Paul Foss" initials="PF" lastIdx="7" clrIdx="1">
    <p:extLst>
      <p:ext uri="{19B8F6BF-5375-455C-9EA6-DF929625EA0E}">
        <p15:presenceInfo xmlns:p15="http://schemas.microsoft.com/office/powerpoint/2012/main" userId="S::paul.foss@nationalnumeracy.org.uk::367deed9-21d9-42db-bcdd-44222a0c35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2" autoAdjust="0"/>
    <p:restoredTop sz="94660"/>
  </p:normalViewPr>
  <p:slideViewPr>
    <p:cSldViewPr snapToGrid="0">
      <p:cViewPr varScale="1">
        <p:scale>
          <a:sx n="114" d="100"/>
          <a:sy n="114" d="100"/>
        </p:scale>
        <p:origin x="159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ul\Desktop\YouGov%20-%20Data%20Cleaning\YouGov%20-%20First%20Look.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aul\Desktop\YouGov%20-%20Data%20Cleaning\YouGov%20-%20First%20Look.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44.xml"/><Relationship Id="rId1" Type="http://schemas.microsoft.com/office/2011/relationships/chartStyle" Target="style4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aul\Desktop\YouGov%20-%20Data%20Cleaning\YouGov%20-%20Fourth%20Look%20-%20removing%20the%2065plus%20group.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First Look.xlsx]Population Overview!PivotTable15</c:name>
    <c:fmtId val="5"/>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s>
    <c:plotArea>
      <c:layout/>
      <c:barChart>
        <c:barDir val="col"/>
        <c:grouping val="clustered"/>
        <c:varyColors val="0"/>
        <c:ser>
          <c:idx val="0"/>
          <c:order val="0"/>
          <c:tx>
            <c:strRef>
              <c:f>'Population Overview'!$B$3:$B$4</c:f>
              <c:strCache>
                <c:ptCount val="1"/>
                <c:pt idx="0">
                  <c:v>Male</c:v>
                </c:pt>
              </c:strCache>
            </c:strRef>
          </c:tx>
          <c:spPr>
            <a:solidFill>
              <a:schemeClr val="accent1"/>
            </a:solidFill>
            <a:ln>
              <a:noFill/>
            </a:ln>
            <a:effectLst/>
          </c:spPr>
          <c:invertIfNegative val="0"/>
          <c:cat>
            <c:strRef>
              <c:f>'Population Overview'!$A$5:$A$11</c:f>
              <c:strCache>
                <c:ptCount val="6"/>
                <c:pt idx="0">
                  <c:v>16-24</c:v>
                </c:pt>
                <c:pt idx="1">
                  <c:v>25-34</c:v>
                </c:pt>
                <c:pt idx="2">
                  <c:v>35-44</c:v>
                </c:pt>
                <c:pt idx="3">
                  <c:v>45-54</c:v>
                </c:pt>
                <c:pt idx="4">
                  <c:v>55-64</c:v>
                </c:pt>
                <c:pt idx="5">
                  <c:v>65+</c:v>
                </c:pt>
              </c:strCache>
            </c:strRef>
          </c:cat>
          <c:val>
            <c:numRef>
              <c:f>'Population Overview'!$B$5:$B$11</c:f>
              <c:numCache>
                <c:formatCode>General</c:formatCode>
                <c:ptCount val="6"/>
                <c:pt idx="0">
                  <c:v>92</c:v>
                </c:pt>
                <c:pt idx="1">
                  <c:v>157</c:v>
                </c:pt>
                <c:pt idx="2">
                  <c:v>178</c:v>
                </c:pt>
                <c:pt idx="3">
                  <c:v>173</c:v>
                </c:pt>
                <c:pt idx="4">
                  <c:v>172</c:v>
                </c:pt>
                <c:pt idx="5">
                  <c:v>262</c:v>
                </c:pt>
              </c:numCache>
            </c:numRef>
          </c:val>
          <c:extLst>
            <c:ext xmlns:c16="http://schemas.microsoft.com/office/drawing/2014/chart" uri="{C3380CC4-5D6E-409C-BE32-E72D297353CC}">
              <c16:uniqueId val="{00000000-4462-4B2B-8BD5-C00BC12201D3}"/>
            </c:ext>
          </c:extLst>
        </c:ser>
        <c:ser>
          <c:idx val="1"/>
          <c:order val="1"/>
          <c:tx>
            <c:strRef>
              <c:f>'Population Overview'!$C$3:$C$4</c:f>
              <c:strCache>
                <c:ptCount val="1"/>
                <c:pt idx="0">
                  <c:v>Female</c:v>
                </c:pt>
              </c:strCache>
            </c:strRef>
          </c:tx>
          <c:spPr>
            <a:solidFill>
              <a:schemeClr val="accent2"/>
            </a:solidFill>
            <a:ln>
              <a:noFill/>
            </a:ln>
            <a:effectLst/>
          </c:spPr>
          <c:invertIfNegative val="0"/>
          <c:cat>
            <c:strRef>
              <c:f>'Population Overview'!$A$5:$A$11</c:f>
              <c:strCache>
                <c:ptCount val="6"/>
                <c:pt idx="0">
                  <c:v>16-24</c:v>
                </c:pt>
                <c:pt idx="1">
                  <c:v>25-34</c:v>
                </c:pt>
                <c:pt idx="2">
                  <c:v>35-44</c:v>
                </c:pt>
                <c:pt idx="3">
                  <c:v>45-54</c:v>
                </c:pt>
                <c:pt idx="4">
                  <c:v>55-64</c:v>
                </c:pt>
                <c:pt idx="5">
                  <c:v>65+</c:v>
                </c:pt>
              </c:strCache>
            </c:strRef>
          </c:cat>
          <c:val>
            <c:numRef>
              <c:f>'Population Overview'!$C$5:$C$11</c:f>
              <c:numCache>
                <c:formatCode>General</c:formatCode>
                <c:ptCount val="6"/>
                <c:pt idx="0">
                  <c:v>121</c:v>
                </c:pt>
                <c:pt idx="1">
                  <c:v>195</c:v>
                </c:pt>
                <c:pt idx="2">
                  <c:v>159</c:v>
                </c:pt>
                <c:pt idx="3">
                  <c:v>176</c:v>
                </c:pt>
                <c:pt idx="4">
                  <c:v>187</c:v>
                </c:pt>
                <c:pt idx="5">
                  <c:v>300</c:v>
                </c:pt>
              </c:numCache>
            </c:numRef>
          </c:val>
          <c:extLst>
            <c:ext xmlns:c16="http://schemas.microsoft.com/office/drawing/2014/chart" uri="{C3380CC4-5D6E-409C-BE32-E72D297353CC}">
              <c16:uniqueId val="{00000001-4462-4B2B-8BD5-C00BC12201D3}"/>
            </c:ext>
          </c:extLst>
        </c:ser>
        <c:dLbls>
          <c:showLegendKey val="0"/>
          <c:showVal val="0"/>
          <c:showCatName val="0"/>
          <c:showSerName val="0"/>
          <c:showPercent val="0"/>
          <c:showBubbleSize val="0"/>
        </c:dLbls>
        <c:gapWidth val="219"/>
        <c:overlap val="-27"/>
        <c:axId val="589696672"/>
        <c:axId val="589701920"/>
      </c:barChart>
      <c:catAx>
        <c:axId val="58969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701920"/>
        <c:crosses val="autoZero"/>
        <c:auto val="1"/>
        <c:lblAlgn val="ctr"/>
        <c:lblOffset val="100"/>
        <c:noMultiLvlLbl val="0"/>
      </c:catAx>
      <c:valAx>
        <c:axId val="589701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966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'E-Overall'!$AR$31:$AR$35</c:f>
                <c:numCache>
                  <c:formatCode>General</c:formatCode>
                  <c:ptCount val="5"/>
                  <c:pt idx="0">
                    <c:v>3.3949774904046999</c:v>
                  </c:pt>
                  <c:pt idx="1">
                    <c:v>2.6838716609821698</c:v>
                  </c:pt>
                  <c:pt idx="2">
                    <c:v>2.6756340189404986</c:v>
                  </c:pt>
                  <c:pt idx="3">
                    <c:v>2.3822872706065077</c:v>
                  </c:pt>
                  <c:pt idx="4">
                    <c:v>2.5399336582237706</c:v>
                  </c:pt>
                </c:numCache>
              </c:numRef>
            </c:plus>
            <c:minus>
              <c:numRef>
                <c:f>'E-Overall'!$AR$31:$AR$35</c:f>
                <c:numCache>
                  <c:formatCode>General</c:formatCode>
                  <c:ptCount val="5"/>
                  <c:pt idx="0">
                    <c:v>3.3949774904046999</c:v>
                  </c:pt>
                  <c:pt idx="1">
                    <c:v>2.6838716609821698</c:v>
                  </c:pt>
                  <c:pt idx="2">
                    <c:v>2.6756340189404986</c:v>
                  </c:pt>
                  <c:pt idx="3">
                    <c:v>2.3822872706065077</c:v>
                  </c:pt>
                  <c:pt idx="4">
                    <c:v>2.5399336582237706</c:v>
                  </c:pt>
                </c:numCache>
              </c:numRef>
            </c:minus>
            <c:spPr>
              <a:noFill/>
              <a:ln w="9525" cap="flat" cmpd="sng" algn="ctr">
                <a:solidFill>
                  <a:schemeClr val="tx1">
                    <a:lumMod val="65000"/>
                    <a:lumOff val="35000"/>
                  </a:schemeClr>
                </a:solidFill>
                <a:round/>
              </a:ln>
              <a:effectLst/>
            </c:spPr>
          </c:errBars>
          <c:cat>
            <c:strRef>
              <c:f>'E-Overall'!$K$30:$K$34</c:f>
              <c:strCache>
                <c:ptCount val="5"/>
                <c:pt idx="0">
                  <c:v>16-24</c:v>
                </c:pt>
                <c:pt idx="1">
                  <c:v>25-34</c:v>
                </c:pt>
                <c:pt idx="2">
                  <c:v>35-44</c:v>
                </c:pt>
                <c:pt idx="3">
                  <c:v>45-54</c:v>
                </c:pt>
                <c:pt idx="4">
                  <c:v>55-64</c:v>
                </c:pt>
              </c:strCache>
            </c:strRef>
          </c:cat>
          <c:val>
            <c:numRef>
              <c:f>'E-Overall'!$L$30:$L$34</c:f>
              <c:numCache>
                <c:formatCode>General</c:formatCode>
                <c:ptCount val="5"/>
                <c:pt idx="0">
                  <c:v>59.986413043478258</c:v>
                </c:pt>
                <c:pt idx="1">
                  <c:v>60.788216560509554</c:v>
                </c:pt>
                <c:pt idx="2">
                  <c:v>61.411516853932582</c:v>
                </c:pt>
                <c:pt idx="3">
                  <c:v>63.330924855491332</c:v>
                </c:pt>
                <c:pt idx="4">
                  <c:v>66.89680232558139</c:v>
                </c:pt>
              </c:numCache>
            </c:numRef>
          </c:val>
          <c:smooth val="0"/>
          <c:extLst>
            <c:ext xmlns:c16="http://schemas.microsoft.com/office/drawing/2014/chart" uri="{C3380CC4-5D6E-409C-BE32-E72D297353CC}">
              <c16:uniqueId val="{00000000-6068-4408-9634-7D012C166605}"/>
            </c:ext>
          </c:extLst>
        </c:ser>
        <c:ser>
          <c:idx val="1"/>
          <c:order val="1"/>
          <c:tx>
            <c:strRef>
              <c:f>'E-Overall'!$M$29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'E-Overall'!$AS$31:$AS$35</c:f>
                <c:numCache>
                  <c:formatCode>General</c:formatCode>
                  <c:ptCount val="5"/>
                  <c:pt idx="0">
                    <c:v>0.90250240845696339</c:v>
                  </c:pt>
                  <c:pt idx="1">
                    <c:v>0.80604664404268189</c:v>
                  </c:pt>
                  <c:pt idx="2">
                    <c:v>0.70530211111627017</c:v>
                  </c:pt>
                  <c:pt idx="3">
                    <c:v>0.71455130880714657</c:v>
                  </c:pt>
                  <c:pt idx="4">
                    <c:v>0.73342499097439029</c:v>
                  </c:pt>
                </c:numCache>
              </c:numRef>
            </c:plus>
            <c:minus>
              <c:numRef>
                <c:f>'E-Overall'!$AS$31:$AS$35</c:f>
                <c:numCache>
                  <c:formatCode>General</c:formatCode>
                  <c:ptCount val="5"/>
                  <c:pt idx="0">
                    <c:v>0.90250240845696339</c:v>
                  </c:pt>
                  <c:pt idx="1">
                    <c:v>0.80604664404268189</c:v>
                  </c:pt>
                  <c:pt idx="2">
                    <c:v>0.70530211111627017</c:v>
                  </c:pt>
                  <c:pt idx="3">
                    <c:v>0.71455130880714657</c:v>
                  </c:pt>
                  <c:pt idx="4">
                    <c:v>0.73342499097439029</c:v>
                  </c:pt>
                </c:numCache>
              </c:numRef>
            </c:minus>
            <c:spPr>
              <a:noFill/>
              <a:ln w="9525" cap="flat" cmpd="sng" algn="ctr">
                <a:solidFill>
                  <a:schemeClr val="tx1">
                    <a:lumMod val="65000"/>
                    <a:lumOff val="35000"/>
                  </a:schemeClr>
                </a:solidFill>
                <a:round/>
              </a:ln>
              <a:effectLst/>
            </c:spPr>
          </c:errBars>
          <c:cat>
            <c:strRef>
              <c:f>'E-Overall'!$K$30:$K$34</c:f>
              <c:strCache>
                <c:ptCount val="5"/>
                <c:pt idx="0">
                  <c:v>16-24</c:v>
                </c:pt>
                <c:pt idx="1">
                  <c:v>25-34</c:v>
                </c:pt>
                <c:pt idx="2">
                  <c:v>35-44</c:v>
                </c:pt>
                <c:pt idx="3">
                  <c:v>45-54</c:v>
                </c:pt>
                <c:pt idx="4">
                  <c:v>55-64</c:v>
                </c:pt>
              </c:strCache>
            </c:strRef>
          </c:cat>
          <c:val>
            <c:numRef>
              <c:f>'E-Overall'!$M$30:$M$34</c:f>
              <c:numCache>
                <c:formatCode>General</c:formatCode>
                <c:ptCount val="5"/>
                <c:pt idx="0">
                  <c:v>57.795004306632215</c:v>
                </c:pt>
                <c:pt idx="1">
                  <c:v>61.407563025210081</c:v>
                </c:pt>
                <c:pt idx="2">
                  <c:v>63.177934621099553</c:v>
                </c:pt>
                <c:pt idx="3">
                  <c:v>64.269397242705992</c:v>
                </c:pt>
                <c:pt idx="4">
                  <c:v>67.089371980676333</c:v>
                </c:pt>
              </c:numCache>
            </c:numRef>
          </c:val>
          <c:smooth val="0"/>
          <c:extLst>
            <c:ext xmlns:c16="http://schemas.microsoft.com/office/drawing/2014/chart" uri="{C3380CC4-5D6E-409C-BE32-E72D297353CC}">
              <c16:uniqueId val="{00000001-6068-4408-9634-7D012C166605}"/>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'E-Overall'!$AR$45:$AR$49</c:f>
                <c:numCache>
                  <c:formatCode>General</c:formatCode>
                  <c:ptCount val="5"/>
                  <c:pt idx="0">
                    <c:v>3.2874182950679569</c:v>
                  </c:pt>
                  <c:pt idx="1">
                    <c:v>2.4260946436120499</c:v>
                  </c:pt>
                  <c:pt idx="2">
                    <c:v>2.4028521047283595</c:v>
                  </c:pt>
                  <c:pt idx="3">
                    <c:v>2.4844328851681685</c:v>
                  </c:pt>
                  <c:pt idx="4">
                    <c:v>2.3650276853500656</c:v>
                  </c:pt>
                </c:numCache>
              </c:numRef>
            </c:plus>
            <c:minus>
              <c:numRef>
                <c:f>'E-Overall'!$AR$45:$AR$49</c:f>
                <c:numCache>
                  <c:formatCode>General</c:formatCode>
                  <c:ptCount val="5"/>
                  <c:pt idx="0">
                    <c:v>3.2874182950679569</c:v>
                  </c:pt>
                  <c:pt idx="1">
                    <c:v>2.4260946436120499</c:v>
                  </c:pt>
                  <c:pt idx="2">
                    <c:v>2.4028521047283595</c:v>
                  </c:pt>
                  <c:pt idx="3">
                    <c:v>2.4844328851681685</c:v>
                  </c:pt>
                  <c:pt idx="4">
                    <c:v>2.3650276853500656</c:v>
                  </c:pt>
                </c:numCache>
              </c:numRef>
            </c:minus>
            <c:spPr>
              <a:noFill/>
              <a:ln w="9525" cap="flat" cmpd="sng" algn="ctr">
                <a:solidFill>
                  <a:schemeClr val="tx1">
                    <a:lumMod val="65000"/>
                    <a:lumOff val="35000"/>
                  </a:schemeClr>
                </a:solidFill>
                <a:round/>
              </a:ln>
              <a:effectLst/>
            </c:spPr>
          </c:errBars>
          <c:cat>
            <c:strRef>
              <c:f>'E-Overall'!$K$41:$K$45</c:f>
              <c:strCache>
                <c:ptCount val="5"/>
                <c:pt idx="0">
                  <c:v>16-24</c:v>
                </c:pt>
                <c:pt idx="1">
                  <c:v>25-34</c:v>
                </c:pt>
                <c:pt idx="2">
                  <c:v>35-44</c:v>
                </c:pt>
                <c:pt idx="3">
                  <c:v>45-54</c:v>
                </c:pt>
                <c:pt idx="4">
                  <c:v>55-64</c:v>
                </c:pt>
              </c:strCache>
            </c:strRef>
          </c:cat>
          <c:val>
            <c:numRef>
              <c:f>'E-Overall'!$L$41:$L$45</c:f>
              <c:numCache>
                <c:formatCode>General</c:formatCode>
                <c:ptCount val="5"/>
                <c:pt idx="0">
                  <c:v>58.006198347107436</c:v>
                </c:pt>
                <c:pt idx="1">
                  <c:v>59.871794871794869</c:v>
                </c:pt>
                <c:pt idx="2">
                  <c:v>63.836477987421382</c:v>
                </c:pt>
                <c:pt idx="3">
                  <c:v>66.548295454545453</c:v>
                </c:pt>
                <c:pt idx="4">
                  <c:v>68.415775401069524</c:v>
                </c:pt>
              </c:numCache>
            </c:numRef>
          </c:val>
          <c:smooth val="0"/>
          <c:extLst>
            <c:ext xmlns:c16="http://schemas.microsoft.com/office/drawing/2014/chart" uri="{C3380CC4-5D6E-409C-BE32-E72D297353CC}">
              <c16:uniqueId val="{00000000-3884-4241-98DF-8E1BF74DDE82}"/>
            </c:ext>
          </c:extLst>
        </c:ser>
        <c:ser>
          <c:idx val="1"/>
          <c:order val="1"/>
          <c:tx>
            <c:strRef>
              <c:f>'E-Overall'!$M$40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'E-Overall'!$AS$45:$AS$49</c:f>
                <c:numCache>
                  <c:formatCode>General</c:formatCode>
                  <c:ptCount val="5"/>
                  <c:pt idx="0">
                    <c:v>0.68934903629201272</c:v>
                  </c:pt>
                  <c:pt idx="1">
                    <c:v>0.59284760079910126</c:v>
                  </c:pt>
                  <c:pt idx="2">
                    <c:v>0.4782805855145989</c:v>
                  </c:pt>
                  <c:pt idx="3">
                    <c:v>0.4602704505379086</c:v>
                  </c:pt>
                  <c:pt idx="4">
                    <c:v>0.55973819405512981</c:v>
                  </c:pt>
                </c:numCache>
              </c:numRef>
            </c:plus>
            <c:minus>
              <c:numRef>
                <c:f>'E-Overall'!$AS$45:$AS$49</c:f>
                <c:numCache>
                  <c:formatCode>General</c:formatCode>
                  <c:ptCount val="5"/>
                  <c:pt idx="0">
                    <c:v>0.68934903629201272</c:v>
                  </c:pt>
                  <c:pt idx="1">
                    <c:v>0.59284760079910126</c:v>
                  </c:pt>
                  <c:pt idx="2">
                    <c:v>0.4782805855145989</c:v>
                  </c:pt>
                  <c:pt idx="3">
                    <c:v>0.4602704505379086</c:v>
                  </c:pt>
                  <c:pt idx="4">
                    <c:v>0.55973819405512981</c:v>
                  </c:pt>
                </c:numCache>
              </c:numRef>
            </c:minus>
            <c:spPr>
              <a:noFill/>
              <a:ln w="9525" cap="flat" cmpd="sng" algn="ctr">
                <a:solidFill>
                  <a:schemeClr val="tx1">
                    <a:lumMod val="65000"/>
                    <a:lumOff val="35000"/>
                  </a:schemeClr>
                </a:solidFill>
                <a:round/>
              </a:ln>
              <a:effectLst/>
            </c:spPr>
          </c:errBars>
          <c:cat>
            <c:strRef>
              <c:f>'E-Overall'!$K$41:$K$45</c:f>
              <c:strCache>
                <c:ptCount val="5"/>
                <c:pt idx="0">
                  <c:v>16-24</c:v>
                </c:pt>
                <c:pt idx="1">
                  <c:v>25-34</c:v>
                </c:pt>
                <c:pt idx="2">
                  <c:v>35-44</c:v>
                </c:pt>
                <c:pt idx="3">
                  <c:v>45-54</c:v>
                </c:pt>
                <c:pt idx="4">
                  <c:v>55-64</c:v>
                </c:pt>
              </c:strCache>
            </c:strRef>
          </c:cat>
          <c:val>
            <c:numRef>
              <c:f>'E-Overall'!$M$41:$M$45</c:f>
              <c:numCache>
                <c:formatCode>General</c:formatCode>
                <c:ptCount val="5"/>
                <c:pt idx="0">
                  <c:v>56.826797385620914</c:v>
                </c:pt>
                <c:pt idx="1">
                  <c:v>60.355029585798817</c:v>
                </c:pt>
                <c:pt idx="2">
                  <c:v>63.759171507184348</c:v>
                </c:pt>
                <c:pt idx="3">
                  <c:v>65.100022104332453</c:v>
                </c:pt>
                <c:pt idx="4">
                  <c:v>66.537878787878782</c:v>
                </c:pt>
              </c:numCache>
            </c:numRef>
          </c:val>
          <c:smooth val="0"/>
          <c:extLst>
            <c:ext xmlns:c16="http://schemas.microsoft.com/office/drawing/2014/chart" uri="{C3380CC4-5D6E-409C-BE32-E72D297353CC}">
              <c16:uniqueId val="{00000001-3884-4241-98DF-8E1BF74DDE82}"/>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'V-Overall'!$L$29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'V-Overall'!$AR$31:$AR$35</c:f>
                <c:numCache>
                  <c:formatCode>General</c:formatCode>
                  <c:ptCount val="5"/>
                  <c:pt idx="0">
                    <c:v>3.9292168362874156</c:v>
                  </c:pt>
                  <c:pt idx="1">
                    <c:v>3.107502163704722</c:v>
                  </c:pt>
                  <c:pt idx="2">
                    <c:v>2.6078918290295494</c:v>
                  </c:pt>
                  <c:pt idx="3">
                    <c:v>2.7996416545983358</c:v>
                  </c:pt>
                  <c:pt idx="4">
                    <c:v>2.6464214994960074</c:v>
                  </c:pt>
                </c:numCache>
              </c:numRef>
            </c:plus>
            <c:minus>
              <c:numRef>
                <c:f>'V-Overall'!$AR$31:$AR$35</c:f>
                <c:numCache>
                  <c:formatCode>General</c:formatCode>
                  <c:ptCount val="5"/>
                  <c:pt idx="0">
                    <c:v>3.9292168362874156</c:v>
                  </c:pt>
                  <c:pt idx="1">
                    <c:v>3.107502163704722</c:v>
                  </c:pt>
                  <c:pt idx="2">
                    <c:v>2.6078918290295494</c:v>
                  </c:pt>
                  <c:pt idx="3">
                    <c:v>2.7996416545983358</c:v>
                  </c:pt>
                  <c:pt idx="4">
                    <c:v>2.6464214994960074</c:v>
                  </c:pt>
                </c:numCache>
              </c:numRef>
            </c:minus>
            <c:spPr>
              <a:noFill/>
              <a:ln w="9525" cap="flat" cmpd="sng" algn="ctr">
                <a:solidFill>
                  <a:schemeClr val="tx1">
                    <a:lumMod val="65000"/>
                    <a:lumOff val="35000"/>
                  </a:schemeClr>
                </a:solidFill>
                <a:round/>
              </a:ln>
              <a:effectLst/>
            </c:spPr>
          </c:errBars>
          <c:cat>
            <c:strRef>
              <c:f>'V-Overall'!$K$30:$K$34</c:f>
              <c:strCache>
                <c:ptCount val="5"/>
                <c:pt idx="0">
                  <c:v>16-24</c:v>
                </c:pt>
                <c:pt idx="1">
                  <c:v>25-34</c:v>
                </c:pt>
                <c:pt idx="2">
                  <c:v>35-44</c:v>
                </c:pt>
                <c:pt idx="3">
                  <c:v>45-54</c:v>
                </c:pt>
                <c:pt idx="4">
                  <c:v>55-64</c:v>
                </c:pt>
              </c:strCache>
            </c:strRef>
          </c:cat>
          <c:val>
            <c:numRef>
              <c:f>'V-Overall'!$L$30:$L$34</c:f>
              <c:numCache>
                <c:formatCode>General</c:formatCode>
                <c:ptCount val="5"/>
                <c:pt idx="0">
                  <c:v>72.146739130434781</c:v>
                </c:pt>
                <c:pt idx="1">
                  <c:v>68.312101910828019</c:v>
                </c:pt>
                <c:pt idx="2">
                  <c:v>69.557584269662925</c:v>
                </c:pt>
                <c:pt idx="3">
                  <c:v>70.375722543352595</c:v>
                </c:pt>
                <c:pt idx="4">
                  <c:v>70.893895348837205</c:v>
                </c:pt>
              </c:numCache>
            </c:numRef>
          </c:val>
          <c:smooth val="0"/>
          <c:extLst>
            <c:ext xmlns:c16="http://schemas.microsoft.com/office/drawing/2014/chart" uri="{C3380CC4-5D6E-409C-BE32-E72D297353CC}">
              <c16:uniqueId val="{00000000-6C02-442A-AA90-2914FBDA3746}"/>
            </c:ext>
          </c:extLst>
        </c:ser>
        <c:ser>
          <c:idx val="1"/>
          <c:order val="1"/>
          <c:tx>
            <c:strRef>
              <c:f>'V-Overall'!$M$29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'V-Overall'!$AS$31:$AS$35</c:f>
                <c:numCache>
                  <c:formatCode>General</c:formatCode>
                  <c:ptCount val="5"/>
                  <c:pt idx="0">
                    <c:v>0.90764849356167354</c:v>
                  </c:pt>
                  <c:pt idx="1">
                    <c:v>0.75797780917788915</c:v>
                  </c:pt>
                  <c:pt idx="2">
                    <c:v>0.6311544856761937</c:v>
                  </c:pt>
                  <c:pt idx="3">
                    <c:v>0.60261818106679432</c:v>
                  </c:pt>
                  <c:pt idx="4">
                    <c:v>0.64489542301511882</c:v>
                  </c:pt>
                </c:numCache>
              </c:numRef>
            </c:plus>
            <c:minus>
              <c:numRef>
                <c:f>'V-Overall'!$AS$31:$AS$35</c:f>
                <c:numCache>
                  <c:formatCode>General</c:formatCode>
                  <c:ptCount val="5"/>
                  <c:pt idx="0">
                    <c:v>0.90764849356167354</c:v>
                  </c:pt>
                  <c:pt idx="1">
                    <c:v>0.75797780917788915</c:v>
                  </c:pt>
                  <c:pt idx="2">
                    <c:v>0.6311544856761937</c:v>
                  </c:pt>
                  <c:pt idx="3">
                    <c:v>0.60261818106679432</c:v>
                  </c:pt>
                  <c:pt idx="4">
                    <c:v>0.64489542301511882</c:v>
                  </c:pt>
                </c:numCache>
              </c:numRef>
            </c:minus>
            <c:spPr>
              <a:noFill/>
              <a:ln w="9525" cap="flat" cmpd="sng" algn="ctr">
                <a:solidFill>
                  <a:schemeClr val="tx1">
                    <a:lumMod val="65000"/>
                    <a:lumOff val="35000"/>
                  </a:schemeClr>
                </a:solidFill>
                <a:round/>
              </a:ln>
              <a:effectLst/>
            </c:spPr>
          </c:errBars>
          <c:cat>
            <c:strRef>
              <c:f>'V-Overall'!$K$30:$K$34</c:f>
              <c:strCache>
                <c:ptCount val="5"/>
                <c:pt idx="0">
                  <c:v>16-24</c:v>
                </c:pt>
                <c:pt idx="1">
                  <c:v>25-34</c:v>
                </c:pt>
                <c:pt idx="2">
                  <c:v>35-44</c:v>
                </c:pt>
                <c:pt idx="3">
                  <c:v>45-54</c:v>
                </c:pt>
                <c:pt idx="4">
                  <c:v>55-64</c:v>
                </c:pt>
              </c:strCache>
            </c:strRef>
          </c:cat>
          <c:val>
            <c:numRef>
              <c:f>'V-Overall'!$M$30:$M$34</c:f>
              <c:numCache>
                <c:formatCode>General</c:formatCode>
                <c:ptCount val="5"/>
                <c:pt idx="0">
                  <c:v>72.97319121447029</c:v>
                </c:pt>
                <c:pt idx="1">
                  <c:v>77.928571428571431</c:v>
                </c:pt>
                <c:pt idx="2">
                  <c:v>78.997028231797913</c:v>
                </c:pt>
                <c:pt idx="3">
                  <c:v>79.143956396280856</c:v>
                </c:pt>
                <c:pt idx="4">
                  <c:v>80.766908212560381</c:v>
                </c:pt>
              </c:numCache>
            </c:numRef>
          </c:val>
          <c:smooth val="0"/>
          <c:extLst>
            <c:ext xmlns:c16="http://schemas.microsoft.com/office/drawing/2014/chart" uri="{C3380CC4-5D6E-409C-BE32-E72D297353CC}">
              <c16:uniqueId val="{00000001-6C02-442A-AA90-2914FBDA3746}"/>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'V-Overall'!$L$40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'V-Overall'!$AR$45:$AR$49</c:f>
                <c:numCache>
                  <c:formatCode>General</c:formatCode>
                  <c:ptCount val="5"/>
                  <c:pt idx="0">
                    <c:v>3.2861812996480126</c:v>
                  </c:pt>
                  <c:pt idx="1">
                    <c:v>2.6141246279448977</c:v>
                  </c:pt>
                  <c:pt idx="2">
                    <c:v>2.7111883597506452</c:v>
                  </c:pt>
                  <c:pt idx="3">
                    <c:v>2.8614572574742865</c:v>
                  </c:pt>
                  <c:pt idx="4">
                    <c:v>2.6282649604667654</c:v>
                  </c:pt>
                </c:numCache>
              </c:numRef>
            </c:plus>
            <c:minus>
              <c:numRef>
                <c:f>'V-Overall'!$AR$45:$AR$49</c:f>
                <c:numCache>
                  <c:formatCode>General</c:formatCode>
                  <c:ptCount val="5"/>
                  <c:pt idx="0">
                    <c:v>3.2861812996480126</c:v>
                  </c:pt>
                  <c:pt idx="1">
                    <c:v>2.6141246279448977</c:v>
                  </c:pt>
                  <c:pt idx="2">
                    <c:v>2.7111883597506452</c:v>
                  </c:pt>
                  <c:pt idx="3">
                    <c:v>2.8614572574742865</c:v>
                  </c:pt>
                  <c:pt idx="4">
                    <c:v>2.6282649604667654</c:v>
                  </c:pt>
                </c:numCache>
              </c:numRef>
            </c:minus>
            <c:spPr>
              <a:noFill/>
              <a:ln w="9525" cap="flat" cmpd="sng" algn="ctr">
                <a:solidFill>
                  <a:schemeClr val="tx1">
                    <a:lumMod val="65000"/>
                    <a:lumOff val="35000"/>
                  </a:schemeClr>
                </a:solidFill>
                <a:round/>
              </a:ln>
              <a:effectLst/>
            </c:spPr>
          </c:errBars>
          <c:cat>
            <c:strRef>
              <c:f>'V-Overall'!$K$41:$K$45</c:f>
              <c:strCache>
                <c:ptCount val="5"/>
                <c:pt idx="0">
                  <c:v>16-24</c:v>
                </c:pt>
                <c:pt idx="1">
                  <c:v>25-34</c:v>
                </c:pt>
                <c:pt idx="2">
                  <c:v>35-44</c:v>
                </c:pt>
                <c:pt idx="3">
                  <c:v>45-54</c:v>
                </c:pt>
                <c:pt idx="4">
                  <c:v>55-64</c:v>
                </c:pt>
              </c:strCache>
            </c:strRef>
          </c:cat>
          <c:val>
            <c:numRef>
              <c:f>'V-Overall'!$L$41:$L$45</c:f>
              <c:numCache>
                <c:formatCode>General</c:formatCode>
                <c:ptCount val="5"/>
                <c:pt idx="0">
                  <c:v>66.064049586776861</c:v>
                </c:pt>
                <c:pt idx="1">
                  <c:v>64.006410256410263</c:v>
                </c:pt>
                <c:pt idx="2">
                  <c:v>68.121069182389931</c:v>
                </c:pt>
                <c:pt idx="3">
                  <c:v>64.311079545454547</c:v>
                </c:pt>
                <c:pt idx="4">
                  <c:v>65.173796791443849</c:v>
                </c:pt>
              </c:numCache>
            </c:numRef>
          </c:val>
          <c:smooth val="0"/>
          <c:extLst>
            <c:ext xmlns:c16="http://schemas.microsoft.com/office/drawing/2014/chart" uri="{C3380CC4-5D6E-409C-BE32-E72D297353CC}">
              <c16:uniqueId val="{00000000-4841-459E-A788-EE452A5A1921}"/>
            </c:ext>
          </c:extLst>
        </c:ser>
        <c:ser>
          <c:idx val="1"/>
          <c:order val="1"/>
          <c:tx>
            <c:strRef>
              <c:f>'V-Overall'!$M$40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'V-Overall'!$AS$45:$AS$49</c:f>
                <c:numCache>
                  <c:formatCode>General</c:formatCode>
                  <c:ptCount val="5"/>
                  <c:pt idx="0">
                    <c:v>0.68688823776028018</c:v>
                  </c:pt>
                  <c:pt idx="1">
                    <c:v>0.56700825902450769</c:v>
                  </c:pt>
                  <c:pt idx="2">
                    <c:v>0.45784969274186404</c:v>
                  </c:pt>
                  <c:pt idx="3">
                    <c:v>0.44044027331579605</c:v>
                  </c:pt>
                  <c:pt idx="4">
                    <c:v>0.51282874699808467</c:v>
                  </c:pt>
                </c:numCache>
              </c:numRef>
            </c:plus>
            <c:minus>
              <c:numRef>
                <c:f>'V-Overall'!$AS$45:$AS$49</c:f>
                <c:numCache>
                  <c:formatCode>General</c:formatCode>
                  <c:ptCount val="5"/>
                  <c:pt idx="0">
                    <c:v>0.68688823776028018</c:v>
                  </c:pt>
                  <c:pt idx="1">
                    <c:v>0.56700825902450769</c:v>
                  </c:pt>
                  <c:pt idx="2">
                    <c:v>0.45784969274186404</c:v>
                  </c:pt>
                  <c:pt idx="3">
                    <c:v>0.44044027331579605</c:v>
                  </c:pt>
                  <c:pt idx="4">
                    <c:v>0.51282874699808467</c:v>
                  </c:pt>
                </c:numCache>
              </c:numRef>
            </c:minus>
            <c:spPr>
              <a:noFill/>
              <a:ln w="9525" cap="flat" cmpd="sng" algn="ctr">
                <a:solidFill>
                  <a:schemeClr val="tx1">
                    <a:lumMod val="65000"/>
                    <a:lumOff val="35000"/>
                  </a:schemeClr>
                </a:solidFill>
                <a:round/>
              </a:ln>
              <a:effectLst/>
            </c:spPr>
          </c:errBars>
          <c:cat>
            <c:strRef>
              <c:f>'V-Overall'!$K$41:$K$45</c:f>
              <c:strCache>
                <c:ptCount val="5"/>
                <c:pt idx="0">
                  <c:v>16-24</c:v>
                </c:pt>
                <c:pt idx="1">
                  <c:v>25-34</c:v>
                </c:pt>
                <c:pt idx="2">
                  <c:v>35-44</c:v>
                </c:pt>
                <c:pt idx="3">
                  <c:v>45-54</c:v>
                </c:pt>
                <c:pt idx="4">
                  <c:v>55-64</c:v>
                </c:pt>
              </c:strCache>
            </c:strRef>
          </c:cat>
          <c:val>
            <c:numRef>
              <c:f>'V-Overall'!$M$41:$M$45</c:f>
              <c:numCache>
                <c:formatCode>General</c:formatCode>
                <c:ptCount val="5"/>
                <c:pt idx="0">
                  <c:v>68.236928104575156</c:v>
                </c:pt>
                <c:pt idx="1">
                  <c:v>72.131410256410263</c:v>
                </c:pt>
                <c:pt idx="2">
                  <c:v>73.393075512075811</c:v>
                </c:pt>
                <c:pt idx="3">
                  <c:v>72.550103153551433</c:v>
                </c:pt>
                <c:pt idx="4">
                  <c:v>74.484848484848484</c:v>
                </c:pt>
              </c:numCache>
            </c:numRef>
          </c:val>
          <c:smooth val="0"/>
          <c:extLst>
            <c:ext xmlns:c16="http://schemas.microsoft.com/office/drawing/2014/chart" uri="{C3380CC4-5D6E-409C-BE32-E72D297353CC}">
              <c16:uniqueId val="{00000001-4841-459E-A788-EE452A5A1921}"/>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'V-Overall'!$K$10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'V-Overall'!$AA$11:$AA$15</c:f>
                <c:numCache>
                  <c:formatCode>General</c:formatCode>
                  <c:ptCount val="5"/>
                  <c:pt idx="0">
                    <c:v>2.5551712559525432</c:v>
                  </c:pt>
                  <c:pt idx="1">
                    <c:v>2.0169819732745773</c:v>
                  </c:pt>
                  <c:pt idx="2">
                    <c:v>1.8813637789074773</c:v>
                  </c:pt>
                  <c:pt idx="3">
                    <c:v>2.0271864424955006</c:v>
                  </c:pt>
                  <c:pt idx="4">
                    <c:v>1.8892530878381681</c:v>
                  </c:pt>
                </c:numCache>
              </c:numRef>
            </c:plus>
            <c:minus>
              <c:numRef>
                <c:f>'V-Overall'!$AA$11:$AA$15</c:f>
                <c:numCache>
                  <c:formatCode>General</c:formatCode>
                  <c:ptCount val="5"/>
                  <c:pt idx="0">
                    <c:v>2.5551712559525432</c:v>
                  </c:pt>
                  <c:pt idx="1">
                    <c:v>2.0169819732745773</c:v>
                  </c:pt>
                  <c:pt idx="2">
                    <c:v>1.8813637789074773</c:v>
                  </c:pt>
                  <c:pt idx="3">
                    <c:v>2.0271864424955006</c:v>
                  </c:pt>
                  <c:pt idx="4">
                    <c:v>1.8892530878381681</c:v>
                  </c:pt>
                </c:numCache>
              </c:numRef>
            </c:minus>
            <c:spPr>
              <a:noFill/>
              <a:ln w="9525" cap="flat" cmpd="sng" algn="ctr">
                <a:solidFill>
                  <a:schemeClr val="tx1">
                    <a:lumMod val="65000"/>
                    <a:lumOff val="35000"/>
                  </a:schemeClr>
                </a:solidFill>
                <a:round/>
              </a:ln>
              <a:effectLst/>
            </c:spPr>
          </c:errBars>
          <c:cat>
            <c:strRef>
              <c:f>'V-Overall'!$J$11:$J$15</c:f>
              <c:strCache>
                <c:ptCount val="5"/>
                <c:pt idx="0">
                  <c:v>16-24</c:v>
                </c:pt>
                <c:pt idx="1">
                  <c:v>25-34</c:v>
                </c:pt>
                <c:pt idx="2">
                  <c:v>35-44</c:v>
                </c:pt>
                <c:pt idx="3">
                  <c:v>45-54</c:v>
                </c:pt>
                <c:pt idx="4">
                  <c:v>55-64</c:v>
                </c:pt>
              </c:strCache>
            </c:strRef>
          </c:cat>
          <c:val>
            <c:numRef>
              <c:f>'V-Overall'!$K$11:$K$15</c:f>
              <c:numCache>
                <c:formatCode>General</c:formatCode>
                <c:ptCount val="5"/>
                <c:pt idx="0">
                  <c:v>68.691314553990608</c:v>
                </c:pt>
                <c:pt idx="1">
                  <c:v>65.926846590909093</c:v>
                </c:pt>
                <c:pt idx="2">
                  <c:v>68.879821958456972</c:v>
                </c:pt>
                <c:pt idx="3">
                  <c:v>67.317335243553003</c:v>
                </c:pt>
                <c:pt idx="4">
                  <c:v>67.914345403899716</c:v>
                </c:pt>
              </c:numCache>
            </c:numRef>
          </c:val>
          <c:smooth val="0"/>
          <c:extLst>
            <c:ext xmlns:c16="http://schemas.microsoft.com/office/drawing/2014/chart" uri="{C3380CC4-5D6E-409C-BE32-E72D297353CC}">
              <c16:uniqueId val="{00000000-9D61-4950-9A1D-0F23186466DC}"/>
            </c:ext>
          </c:extLst>
        </c:ser>
        <c:ser>
          <c:idx val="1"/>
          <c:order val="1"/>
          <c:tx>
            <c:strRef>
              <c:f>'V-Overall'!$L$10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'V-Overall'!$AB$11:$AB$15</c:f>
                <c:numCache>
                  <c:formatCode>General</c:formatCode>
                  <c:ptCount val="5"/>
                  <c:pt idx="0">
                    <c:v>0.55094050711493614</c:v>
                  </c:pt>
                  <c:pt idx="1">
                    <c:v>0.45824839328751421</c:v>
                  </c:pt>
                  <c:pt idx="2">
                    <c:v>0.374294601333098</c:v>
                  </c:pt>
                  <c:pt idx="3">
                    <c:v>0.3615233173754791</c:v>
                  </c:pt>
                  <c:pt idx="4">
                    <c:v>0.40814648759637417</c:v>
                  </c:pt>
                </c:numCache>
              </c:numRef>
            </c:plus>
            <c:minus>
              <c:numRef>
                <c:f>'V-Overall'!$AB$11:$AB$15</c:f>
                <c:numCache>
                  <c:formatCode>General</c:formatCode>
                  <c:ptCount val="5"/>
                  <c:pt idx="0">
                    <c:v>0.55094050711493614</c:v>
                  </c:pt>
                  <c:pt idx="1">
                    <c:v>0.45824839328751421</c:v>
                  </c:pt>
                  <c:pt idx="2">
                    <c:v>0.374294601333098</c:v>
                  </c:pt>
                  <c:pt idx="3">
                    <c:v>0.3615233173754791</c:v>
                  </c:pt>
                  <c:pt idx="4">
                    <c:v>0.40814648759637417</c:v>
                  </c:pt>
                </c:numCache>
              </c:numRef>
            </c:minus>
            <c:spPr>
              <a:noFill/>
              <a:ln w="9525" cap="flat" cmpd="sng" algn="ctr">
                <a:solidFill>
                  <a:schemeClr val="tx1">
                    <a:lumMod val="65000"/>
                    <a:lumOff val="35000"/>
                  </a:schemeClr>
                </a:solidFill>
                <a:round/>
              </a:ln>
              <a:effectLst/>
            </c:spPr>
          </c:errBars>
          <c:cat>
            <c:strRef>
              <c:f>'V-Overall'!$J$11:$J$15</c:f>
              <c:strCache>
                <c:ptCount val="5"/>
                <c:pt idx="0">
                  <c:v>16-24</c:v>
                </c:pt>
                <c:pt idx="1">
                  <c:v>25-34</c:v>
                </c:pt>
                <c:pt idx="2">
                  <c:v>35-44</c:v>
                </c:pt>
                <c:pt idx="3">
                  <c:v>45-54</c:v>
                </c:pt>
                <c:pt idx="4">
                  <c:v>55-64</c:v>
                </c:pt>
              </c:strCache>
            </c:strRef>
          </c:cat>
          <c:val>
            <c:numRef>
              <c:f>'V-Overall'!$L$11:$L$15</c:f>
              <c:numCache>
                <c:formatCode>General</c:formatCode>
                <c:ptCount val="5"/>
                <c:pt idx="0">
                  <c:v>70.026028957214905</c:v>
                </c:pt>
                <c:pt idx="1">
                  <c:v>74.275170913610935</c:v>
                </c:pt>
                <c:pt idx="2">
                  <c:v>75.296507519935403</c:v>
                </c:pt>
                <c:pt idx="3">
                  <c:v>74.626451287228676</c:v>
                </c:pt>
                <c:pt idx="4">
                  <c:v>76.845967619912244</c:v>
                </c:pt>
              </c:numCache>
            </c:numRef>
          </c:val>
          <c:smooth val="0"/>
          <c:extLst>
            <c:ext xmlns:c16="http://schemas.microsoft.com/office/drawing/2014/chart" uri="{C3380CC4-5D6E-409C-BE32-E72D297353CC}">
              <c16:uniqueId val="{00000001-9D61-4950-9A1D-0F23186466DC}"/>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'V-Overall'!$K$10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'V-Overall'!$AA$11:$AA$15</c:f>
                <c:numCache>
                  <c:formatCode>General</c:formatCode>
                  <c:ptCount val="5"/>
                  <c:pt idx="0">
                    <c:v>2.5551712559525432</c:v>
                  </c:pt>
                  <c:pt idx="1">
                    <c:v>2.0169819732745773</c:v>
                  </c:pt>
                  <c:pt idx="2">
                    <c:v>1.8813637789074773</c:v>
                  </c:pt>
                  <c:pt idx="3">
                    <c:v>2.0271864424955006</c:v>
                  </c:pt>
                  <c:pt idx="4">
                    <c:v>1.8892530878381681</c:v>
                  </c:pt>
                </c:numCache>
              </c:numRef>
            </c:plus>
            <c:minus>
              <c:numRef>
                <c:f>'V-Overall'!$AA$11:$AA$15</c:f>
                <c:numCache>
                  <c:formatCode>General</c:formatCode>
                  <c:ptCount val="5"/>
                  <c:pt idx="0">
                    <c:v>2.5551712559525432</c:v>
                  </c:pt>
                  <c:pt idx="1">
                    <c:v>2.0169819732745773</c:v>
                  </c:pt>
                  <c:pt idx="2">
                    <c:v>1.8813637789074773</c:v>
                  </c:pt>
                  <c:pt idx="3">
                    <c:v>2.0271864424955006</c:v>
                  </c:pt>
                  <c:pt idx="4">
                    <c:v>1.8892530878381681</c:v>
                  </c:pt>
                </c:numCache>
              </c:numRef>
            </c:minus>
            <c:spPr>
              <a:noFill/>
              <a:ln w="9525" cap="flat" cmpd="sng" algn="ctr">
                <a:solidFill>
                  <a:schemeClr val="tx1">
                    <a:lumMod val="65000"/>
                    <a:lumOff val="35000"/>
                  </a:schemeClr>
                </a:solidFill>
                <a:round/>
              </a:ln>
              <a:effectLst/>
            </c:spPr>
          </c:errBars>
          <c:cat>
            <c:strRef>
              <c:f>'V-Overall'!$J$11:$J$15</c:f>
              <c:strCache>
                <c:ptCount val="5"/>
                <c:pt idx="0">
                  <c:v>16-24</c:v>
                </c:pt>
                <c:pt idx="1">
                  <c:v>25-34</c:v>
                </c:pt>
                <c:pt idx="2">
                  <c:v>35-44</c:v>
                </c:pt>
                <c:pt idx="3">
                  <c:v>45-54</c:v>
                </c:pt>
                <c:pt idx="4">
                  <c:v>55-64</c:v>
                </c:pt>
              </c:strCache>
            </c:strRef>
          </c:cat>
          <c:val>
            <c:numRef>
              <c:f>'V-Overall'!$K$11:$K$15</c:f>
              <c:numCache>
                <c:formatCode>General</c:formatCode>
                <c:ptCount val="5"/>
                <c:pt idx="0">
                  <c:v>68.691314553990608</c:v>
                </c:pt>
                <c:pt idx="1">
                  <c:v>65.926846590909093</c:v>
                </c:pt>
                <c:pt idx="2">
                  <c:v>68.879821958456972</c:v>
                </c:pt>
                <c:pt idx="3">
                  <c:v>67.317335243553003</c:v>
                </c:pt>
                <c:pt idx="4">
                  <c:v>67.914345403899716</c:v>
                </c:pt>
              </c:numCache>
            </c:numRef>
          </c:val>
          <c:smooth val="0"/>
          <c:extLst>
            <c:ext xmlns:c16="http://schemas.microsoft.com/office/drawing/2014/chart" uri="{C3380CC4-5D6E-409C-BE32-E72D297353CC}">
              <c16:uniqueId val="{00000000-9D61-4950-9A1D-0F23186466DC}"/>
            </c:ext>
          </c:extLst>
        </c:ser>
        <c:ser>
          <c:idx val="1"/>
          <c:order val="1"/>
          <c:tx>
            <c:strRef>
              <c:f>'V-Overall'!$L$10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'V-Overall'!$AB$11:$AB$15</c:f>
                <c:numCache>
                  <c:formatCode>General</c:formatCode>
                  <c:ptCount val="5"/>
                  <c:pt idx="0">
                    <c:v>0.55094050711493614</c:v>
                  </c:pt>
                  <c:pt idx="1">
                    <c:v>0.45824839328751421</c:v>
                  </c:pt>
                  <c:pt idx="2">
                    <c:v>0.374294601333098</c:v>
                  </c:pt>
                  <c:pt idx="3">
                    <c:v>0.3615233173754791</c:v>
                  </c:pt>
                  <c:pt idx="4">
                    <c:v>0.40814648759637417</c:v>
                  </c:pt>
                </c:numCache>
              </c:numRef>
            </c:plus>
            <c:minus>
              <c:numRef>
                <c:f>'V-Overall'!$AB$11:$AB$15</c:f>
                <c:numCache>
                  <c:formatCode>General</c:formatCode>
                  <c:ptCount val="5"/>
                  <c:pt idx="0">
                    <c:v>0.55094050711493614</c:v>
                  </c:pt>
                  <c:pt idx="1">
                    <c:v>0.45824839328751421</c:v>
                  </c:pt>
                  <c:pt idx="2">
                    <c:v>0.374294601333098</c:v>
                  </c:pt>
                  <c:pt idx="3">
                    <c:v>0.3615233173754791</c:v>
                  </c:pt>
                  <c:pt idx="4">
                    <c:v>0.40814648759637417</c:v>
                  </c:pt>
                </c:numCache>
              </c:numRef>
            </c:minus>
            <c:spPr>
              <a:noFill/>
              <a:ln w="9525" cap="flat" cmpd="sng" algn="ctr">
                <a:solidFill>
                  <a:schemeClr val="tx1">
                    <a:lumMod val="65000"/>
                    <a:lumOff val="35000"/>
                  </a:schemeClr>
                </a:solidFill>
                <a:round/>
              </a:ln>
              <a:effectLst/>
            </c:spPr>
          </c:errBars>
          <c:cat>
            <c:strRef>
              <c:f>'V-Overall'!$J$11:$J$15</c:f>
              <c:strCache>
                <c:ptCount val="5"/>
                <c:pt idx="0">
                  <c:v>16-24</c:v>
                </c:pt>
                <c:pt idx="1">
                  <c:v>25-34</c:v>
                </c:pt>
                <c:pt idx="2">
                  <c:v>35-44</c:v>
                </c:pt>
                <c:pt idx="3">
                  <c:v>45-54</c:v>
                </c:pt>
                <c:pt idx="4">
                  <c:v>55-64</c:v>
                </c:pt>
              </c:strCache>
            </c:strRef>
          </c:cat>
          <c:val>
            <c:numRef>
              <c:f>'V-Overall'!$L$11:$L$15</c:f>
              <c:numCache>
                <c:formatCode>General</c:formatCode>
                <c:ptCount val="5"/>
                <c:pt idx="0">
                  <c:v>70.026028957214905</c:v>
                </c:pt>
                <c:pt idx="1">
                  <c:v>74.275170913610935</c:v>
                </c:pt>
                <c:pt idx="2">
                  <c:v>75.296507519935403</c:v>
                </c:pt>
                <c:pt idx="3">
                  <c:v>74.626451287228676</c:v>
                </c:pt>
                <c:pt idx="4">
                  <c:v>76.845967619912244</c:v>
                </c:pt>
              </c:numCache>
            </c:numRef>
          </c:val>
          <c:smooth val="0"/>
          <c:extLst>
            <c:ext xmlns:c16="http://schemas.microsoft.com/office/drawing/2014/chart" uri="{C3380CC4-5D6E-409C-BE32-E72D297353CC}">
              <c16:uniqueId val="{00000001-9D61-4950-9A1D-0F23186466DC}"/>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group.xlsx]V-Overall!PivotTable43</c:name>
    <c:fmtId val="40"/>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UK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pivotFmt>
      <c:pivotFmt>
        <c:idx val="22"/>
        <c:spPr>
          <a:solidFill>
            <a:schemeClr val="accent1"/>
          </a:solidFill>
          <a:ln w="28575" cap="rnd">
            <a:solidFill>
              <a:schemeClr val="accent1"/>
            </a:solidFill>
            <a:round/>
          </a:ln>
          <a:effectLst/>
        </c:spPr>
        <c:marker>
          <c:symbol val="none"/>
        </c:marker>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round/>
          </a:ln>
          <a:effectLst/>
        </c:spPr>
        <c:marker>
          <c:symbol val="none"/>
        </c:marker>
      </c:pivotFmt>
      <c:pivotFmt>
        <c:idx val="27"/>
        <c:spPr>
          <a:solidFill>
            <a:schemeClr val="accent1"/>
          </a:solidFill>
          <a:ln w="28575" cap="rnd">
            <a:solidFill>
              <a:schemeClr val="accent1"/>
            </a:solidFill>
            <a:round/>
          </a:ln>
          <a:effectLst/>
        </c:spPr>
        <c:marker>
          <c:symbol val="none"/>
        </c:marker>
      </c:pivotFmt>
      <c:pivotFmt>
        <c:idx val="28"/>
        <c:spPr>
          <a:solidFill>
            <a:schemeClr val="accent1"/>
          </a:solidFill>
          <a:ln w="28575" cap="rnd">
            <a:solidFill>
              <a:schemeClr val="accent1"/>
            </a:solidFill>
            <a:round/>
          </a:ln>
          <a:effectLst/>
        </c:spPr>
        <c:marker>
          <c:symbol val="none"/>
        </c:marker>
      </c:pivotFmt>
      <c:pivotFmt>
        <c:idx val="29"/>
        <c:spPr>
          <a:solidFill>
            <a:schemeClr val="accent1"/>
          </a:solidFill>
          <a:ln w="28575" cap="rnd">
            <a:solidFill>
              <a:schemeClr val="accent1"/>
            </a:solidFill>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round/>
          </a:ln>
          <a:effectLst/>
        </c:spPr>
        <c:marker>
          <c:symbol val="none"/>
        </c:marker>
      </c:pivotFmt>
      <c:pivotFmt>
        <c:idx val="33"/>
        <c:spPr>
          <a:solidFill>
            <a:schemeClr val="accent1"/>
          </a:solidFill>
          <a:ln w="28575" cap="rnd">
            <a:solidFill>
              <a:schemeClr val="accent1"/>
            </a:solidFill>
            <a:round/>
          </a:ln>
          <a:effectLst/>
        </c:spPr>
        <c:marker>
          <c:symbol val="none"/>
        </c:marker>
      </c:pivotFmt>
      <c:pivotFmt>
        <c:idx val="34"/>
        <c:spPr>
          <a:solidFill>
            <a:schemeClr val="accent1"/>
          </a:solidFill>
          <a:ln w="28575" cap="rnd">
            <a:solidFill>
              <a:schemeClr val="accent1"/>
            </a:solidFill>
            <a:round/>
          </a:ln>
          <a:effectLst/>
        </c:spPr>
        <c:marker>
          <c:symbol val="none"/>
        </c:marker>
      </c:pivotFmt>
      <c:pivotFmt>
        <c:idx val="35"/>
        <c:spPr>
          <a:solidFill>
            <a:schemeClr val="accent1"/>
          </a:solidFill>
          <a:ln w="28575" cap="rnd">
            <a:solidFill>
              <a:schemeClr val="accent1"/>
            </a:solidFill>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round/>
          </a:ln>
          <a:effectLst/>
        </c:spPr>
        <c:marker>
          <c:symbol val="none"/>
        </c:marker>
      </c:pivotFmt>
      <c:pivotFmt>
        <c:idx val="39"/>
        <c:spPr>
          <a:solidFill>
            <a:schemeClr val="accent1"/>
          </a:solidFill>
          <a:ln w="28575" cap="rnd">
            <a:solidFill>
              <a:schemeClr val="accent1"/>
            </a:solidFill>
            <a:round/>
          </a:ln>
          <a:effectLst/>
        </c:spPr>
        <c:marker>
          <c:symbol val="none"/>
        </c:marker>
      </c:pivotFmt>
      <c:pivotFmt>
        <c:idx val="40"/>
        <c:spPr>
          <a:solidFill>
            <a:schemeClr val="accent1"/>
          </a:solidFill>
          <a:ln w="28575" cap="rnd">
            <a:solidFill>
              <a:schemeClr val="accent1"/>
            </a:solidFill>
            <a:round/>
          </a:ln>
          <a:effectLst/>
        </c:spPr>
        <c:marker>
          <c:symbol val="none"/>
        </c:marker>
      </c:pivotFmt>
      <c:pivotFmt>
        <c:idx val="41"/>
        <c:spPr>
          <a:solidFill>
            <a:schemeClr val="accent1"/>
          </a:solidFill>
          <a:ln w="28575" cap="rnd">
            <a:solidFill>
              <a:schemeClr val="accent1"/>
            </a:solidFill>
            <a:round/>
          </a:ln>
          <a:effectLst/>
        </c:spPr>
        <c:marker>
          <c:symbol val="none"/>
        </c:marker>
      </c:pivotFmt>
      <c:pivotFmt>
        <c:idx val="42"/>
        <c:spPr>
          <a:solidFill>
            <a:schemeClr val="accent1"/>
          </a:solidFill>
          <a:ln w="28575" cap="rnd">
            <a:solidFill>
              <a:schemeClr val="accent1"/>
            </a:solidFill>
            <a:round/>
          </a:ln>
          <a:effectLst/>
        </c:spPr>
        <c:marker>
          <c:symbol val="none"/>
        </c:marker>
      </c:pivotFmt>
      <c:pivotFmt>
        <c:idx val="43"/>
        <c:spPr>
          <a:solidFill>
            <a:schemeClr val="accent1"/>
          </a:solidFill>
          <a:ln w="28575" cap="rnd">
            <a:solidFill>
              <a:schemeClr val="accent1"/>
            </a:solidFill>
            <a:round/>
          </a:ln>
          <a:effectLst/>
        </c:spPr>
        <c:marker>
          <c:symbol val="none"/>
        </c:marker>
      </c:pivotFmt>
      <c:pivotFmt>
        <c:idx val="44"/>
        <c:spPr>
          <a:solidFill>
            <a:schemeClr val="accent1"/>
          </a:solidFill>
          <a:ln w="28575" cap="rnd">
            <a:solidFill>
              <a:schemeClr val="accent1"/>
            </a:solidFill>
            <a:round/>
          </a:ln>
          <a:effectLst/>
        </c:spPr>
        <c:marker>
          <c:symbol val="none"/>
        </c:marker>
      </c:pivotFmt>
      <c:pivotFmt>
        <c:idx val="45"/>
        <c:spPr>
          <a:solidFill>
            <a:schemeClr val="accent1"/>
          </a:solidFill>
          <a:ln w="28575" cap="rnd">
            <a:solidFill>
              <a:schemeClr val="accent1"/>
            </a:solidFill>
            <a:round/>
          </a:ln>
          <a:effectLst/>
        </c:spPr>
        <c:marker>
          <c:symbol val="none"/>
        </c:marker>
      </c:pivotFmt>
      <c:pivotFmt>
        <c:idx val="46"/>
        <c:spPr>
          <a:solidFill>
            <a:schemeClr val="accent1"/>
          </a:solidFill>
          <a:ln w="28575" cap="rnd">
            <a:solidFill>
              <a:schemeClr val="accent1"/>
            </a:solidFill>
            <a:round/>
          </a:ln>
          <a:effectLst/>
        </c:spPr>
        <c:marker>
          <c:symbol val="none"/>
        </c:marker>
      </c:pivotFmt>
      <c:pivotFmt>
        <c:idx val="47"/>
        <c:spPr>
          <a:solidFill>
            <a:schemeClr val="accent1"/>
          </a:solidFill>
          <a:ln w="28575" cap="rnd">
            <a:solidFill>
              <a:schemeClr val="accent1"/>
            </a:solidFill>
            <a:round/>
          </a:ln>
          <a:effectLst/>
        </c:spPr>
        <c:marker>
          <c:symbol val="none"/>
        </c:marker>
      </c:pivotFmt>
      <c:pivotFmt>
        <c:idx val="48"/>
        <c:spPr>
          <a:solidFill>
            <a:schemeClr val="accent1"/>
          </a:solidFill>
          <a:ln w="28575" cap="rnd">
            <a:solidFill>
              <a:schemeClr val="accent1"/>
            </a:solidFill>
            <a:round/>
          </a:ln>
          <a:effectLst/>
        </c:spPr>
        <c:marker>
          <c:symbol val="none"/>
        </c:marker>
      </c:pivotFmt>
      <c:pivotFmt>
        <c:idx val="49"/>
        <c:spPr>
          <a:solidFill>
            <a:schemeClr val="accent1"/>
          </a:solidFill>
          <a:ln w="28575" cap="rnd">
            <a:solidFill>
              <a:schemeClr val="accent1"/>
            </a:solidFill>
            <a:round/>
          </a:ln>
          <a:effectLst/>
        </c:spPr>
        <c:marker>
          <c:symbol val="none"/>
        </c:marker>
      </c:pivotFmt>
      <c:pivotFmt>
        <c:idx val="50"/>
        <c:spPr>
          <a:solidFill>
            <a:schemeClr val="accent1"/>
          </a:solidFill>
          <a:ln w="28575" cap="rnd">
            <a:solidFill>
              <a:schemeClr val="accent1"/>
            </a:solidFill>
            <a:round/>
          </a:ln>
          <a:effectLst/>
        </c:spPr>
        <c:marker>
          <c:symbol val="none"/>
        </c:marker>
      </c:pivotFmt>
      <c:pivotFmt>
        <c:idx val="51"/>
        <c:spPr>
          <a:solidFill>
            <a:schemeClr val="accent1"/>
          </a:solidFill>
          <a:ln w="28575" cap="rnd">
            <a:solidFill>
              <a:schemeClr val="accent1"/>
            </a:solidFill>
            <a:round/>
          </a:ln>
          <a:effectLst/>
        </c:spPr>
        <c:marker>
          <c:symbol val="none"/>
        </c:marker>
      </c:pivotFmt>
      <c:pivotFmt>
        <c:idx val="52"/>
        <c:spPr>
          <a:solidFill>
            <a:schemeClr val="accent1"/>
          </a:solidFill>
          <a:ln w="28575" cap="rnd">
            <a:solidFill>
              <a:schemeClr val="accent1"/>
            </a:solidFill>
            <a:round/>
          </a:ln>
          <a:effectLst/>
        </c:spPr>
        <c:marker>
          <c:symbol val="none"/>
        </c:marker>
      </c:pivotFmt>
      <c:pivotFmt>
        <c:idx val="53"/>
        <c:spPr>
          <a:solidFill>
            <a:schemeClr val="accent1"/>
          </a:solidFill>
          <a:ln w="28575" cap="rnd">
            <a:solidFill>
              <a:schemeClr val="accent1"/>
            </a:solidFill>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round/>
          </a:ln>
          <a:effectLst/>
        </c:spPr>
        <c:marker>
          <c:symbol val="none"/>
        </c:marker>
      </c:pivotFmt>
      <c:pivotFmt>
        <c:idx val="57"/>
        <c:spPr>
          <a:solidFill>
            <a:schemeClr val="accent1"/>
          </a:solidFill>
          <a:ln w="28575" cap="rnd">
            <a:solidFill>
              <a:schemeClr val="accent1"/>
            </a:solidFill>
            <a:round/>
          </a:ln>
          <a:effectLst/>
        </c:spPr>
        <c:marker>
          <c:symbol val="none"/>
        </c:marker>
      </c:pivotFmt>
      <c:pivotFmt>
        <c:idx val="58"/>
        <c:spPr>
          <a:solidFill>
            <a:schemeClr val="accent1"/>
          </a:solidFill>
          <a:ln w="28575" cap="rnd">
            <a:solidFill>
              <a:schemeClr val="accent1"/>
            </a:solidFill>
            <a:round/>
          </a:ln>
          <a:effectLst/>
        </c:spPr>
        <c:marker>
          <c:symbol val="none"/>
        </c:marker>
      </c:pivotFmt>
      <c:pivotFmt>
        <c:idx val="5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6F2BFFF-BF1E-433A-868B-433FBBEB50D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6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EFBA1F6-9072-42FE-BE1B-463FB2A35CB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9B9C6E71-4572-4B15-AA1E-6DFA0136385A}"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9"/>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7AA5E8A-CFCC-49D3-B41E-8F126E37A625}"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653C1E5-2F80-4754-A376-D025819A937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1"/>
        <c:spPr>
          <a:solidFill>
            <a:schemeClr val="accent1"/>
          </a:solidFill>
          <a:ln w="28575" cap="rnd">
            <a:solidFill>
              <a:schemeClr val="accent1"/>
            </a:solidFill>
            <a:round/>
          </a:ln>
          <a:effectLst/>
        </c:spPr>
        <c:marker>
          <c:symbol val="none"/>
        </c:marker>
      </c:pivotFmt>
      <c:pivotFmt>
        <c:idx val="72"/>
        <c:spPr>
          <a:solidFill>
            <a:schemeClr val="accent1"/>
          </a:solidFill>
          <a:ln w="28575" cap="rnd">
            <a:solidFill>
              <a:schemeClr val="accent1"/>
            </a:solidFill>
            <a:round/>
          </a:ln>
          <a:effectLst/>
        </c:spPr>
        <c:marker>
          <c:symbol val="none"/>
        </c:marker>
      </c:pivotFmt>
      <c:pivotFmt>
        <c:idx val="73"/>
        <c:spPr>
          <a:solidFill>
            <a:schemeClr val="accent1"/>
          </a:solidFill>
          <a:ln w="28575" cap="rnd">
            <a:solidFill>
              <a:schemeClr val="accent1"/>
            </a:solidFill>
            <a:round/>
          </a:ln>
          <a:effectLst/>
        </c:spPr>
        <c:marker>
          <c:symbol val="none"/>
        </c:marker>
      </c:pivotFmt>
      <c:pivotFmt>
        <c:idx val="74"/>
        <c:spPr>
          <a:solidFill>
            <a:schemeClr val="accent1"/>
          </a:solidFill>
          <a:ln w="28575" cap="rnd">
            <a:solidFill>
              <a:schemeClr val="accent1"/>
            </a:solidFill>
            <a:round/>
          </a:ln>
          <a:effectLst/>
        </c:spPr>
        <c:marker>
          <c:symbol val="none"/>
        </c:marker>
      </c:pivotFmt>
      <c:pivotFmt>
        <c:idx val="75"/>
        <c:spPr>
          <a:solidFill>
            <a:schemeClr val="accent1"/>
          </a:solidFill>
          <a:ln w="28575" cap="rnd">
            <a:solidFill>
              <a:schemeClr val="accent1"/>
            </a:solidFill>
            <a:round/>
          </a:ln>
          <a:effectLst/>
        </c:spPr>
        <c:marker>
          <c:symbol val="none"/>
        </c:marker>
      </c:pivotFmt>
      <c:pivotFmt>
        <c:idx val="76"/>
        <c:spPr>
          <a:solidFill>
            <a:schemeClr val="accent1"/>
          </a:solidFill>
          <a:ln w="28575" cap="rnd">
            <a:solidFill>
              <a:schemeClr val="accent1"/>
            </a:solidFill>
            <a:round/>
          </a:ln>
          <a:effectLst/>
        </c:spPr>
        <c:marker>
          <c:symbol val="none"/>
        </c:marker>
      </c:pivotFmt>
      <c:pivotFmt>
        <c:idx val="77"/>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7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6F2BFFF-BF1E-433A-868B-433FBBEB50D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9"/>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3407562-7196-40A0-89BD-C62CE497D77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1F66824-47B3-4E85-BF9A-9528E55766C5}"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1"/>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661D886-4854-4913-B863-B416055563B0}"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D5C38A3-CC22-4018-8AEC-DEDECC832461}"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3"/>
        <c:spPr>
          <a:solidFill>
            <a:schemeClr val="accent1"/>
          </a:solidFill>
          <a:ln w="28575" cap="rnd">
            <a:solidFill>
              <a:schemeClr val="accent1"/>
            </a:solidFill>
            <a:round/>
          </a:ln>
          <a:effectLst/>
        </c:spPr>
        <c:marker>
          <c:symbol val="none"/>
        </c:marker>
      </c:pivotFmt>
      <c:pivotFmt>
        <c:idx val="84"/>
        <c:spPr>
          <a:solidFill>
            <a:schemeClr val="accent1"/>
          </a:solidFill>
          <a:ln w="28575" cap="rnd">
            <a:solidFill>
              <a:schemeClr val="accent1"/>
            </a:solidFill>
            <a:round/>
          </a:ln>
          <a:effectLst/>
        </c:spPr>
        <c:marker>
          <c:symbol val="none"/>
        </c:marker>
      </c:pivotFmt>
      <c:pivotFmt>
        <c:idx val="85"/>
        <c:spPr>
          <a:solidFill>
            <a:schemeClr val="accent1"/>
          </a:solidFill>
          <a:ln w="28575" cap="rnd">
            <a:solidFill>
              <a:schemeClr val="accent1"/>
            </a:solidFill>
            <a:round/>
          </a:ln>
          <a:effectLst/>
        </c:spPr>
        <c:marker>
          <c:symbol val="none"/>
        </c:marker>
      </c:pivotFmt>
      <c:pivotFmt>
        <c:idx val="86"/>
        <c:spPr>
          <a:solidFill>
            <a:schemeClr val="accent1"/>
          </a:solidFill>
          <a:ln w="28575" cap="rnd">
            <a:solidFill>
              <a:schemeClr val="accent1"/>
            </a:solidFill>
            <a:round/>
          </a:ln>
          <a:effectLst/>
        </c:spPr>
        <c:marker>
          <c:symbol val="none"/>
        </c:marker>
      </c:pivotFmt>
      <c:pivotFmt>
        <c:idx val="87"/>
        <c:spPr>
          <a:solidFill>
            <a:schemeClr val="accent1"/>
          </a:solidFill>
          <a:ln w="28575" cap="rnd">
            <a:solidFill>
              <a:schemeClr val="accent1"/>
            </a:solidFill>
            <a:round/>
          </a:ln>
          <a:effectLst/>
        </c:spPr>
        <c:marker>
          <c:symbol val="none"/>
        </c:marker>
      </c:pivotFmt>
      <c:pivotFmt>
        <c:idx val="88"/>
        <c:spPr>
          <a:solidFill>
            <a:schemeClr val="accent1"/>
          </a:solidFill>
          <a:ln w="28575" cap="rnd">
            <a:solidFill>
              <a:schemeClr val="accent1"/>
            </a:solidFill>
            <a:round/>
          </a:ln>
          <a:effectLst/>
        </c:spPr>
        <c:marker>
          <c:symbol val="none"/>
        </c:marker>
      </c:pivotFmt>
      <c:pivotFmt>
        <c:idx val="8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9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6F2BFFF-BF1E-433A-868B-433FBBEB50D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1"/>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7754344-3F12-48BA-871A-B4E77C2D48D6}"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61F8947-09C5-4ECF-8E56-6907868AEA6A}"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B51E3D3-4305-4DB0-AEBF-916E3CF918A3}"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2D8B8A5-0174-4AB1-9A0C-02CF8A83F25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lineChart>
        <c:grouping val="standard"/>
        <c:varyColors val="0"/>
        <c:ser>
          <c:idx val="0"/>
          <c:order val="0"/>
          <c:tx>
            <c:strRef>
              <c:f>'V-Overall'!$AA$31:$AA$35</c:f>
              <c:strCache>
                <c:ptCount val="1"/>
                <c:pt idx="0">
                  <c:v>Male</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AA0A-4D6D-AA04-131366FB3EE5}"/>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AA0A-4D6D-AA04-131366FB3EE5}"/>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AA0A-4D6D-AA04-131366FB3EE5}"/>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AA0A-4D6D-AA04-131366FB3EE5}"/>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AA0A-4D6D-AA04-131366FB3EE5}"/>
              </c:ext>
            </c:extLst>
          </c:dPt>
          <c:errBars>
            <c:errDir val="y"/>
            <c:errBarType val="both"/>
            <c:errValType val="cust"/>
            <c:noEndCap val="0"/>
            <c:plus>
              <c:numRef>
                <c:f>'V-Overall'!$AA$31:$AA$35</c:f>
                <c:numCache>
                  <c:formatCode>General</c:formatCode>
                  <c:ptCount val="5"/>
                  <c:pt idx="0">
                    <c:v>3.9292168362874156</c:v>
                  </c:pt>
                  <c:pt idx="1">
                    <c:v>3.107502163704722</c:v>
                  </c:pt>
                  <c:pt idx="2">
                    <c:v>2.6078918290295494</c:v>
                  </c:pt>
                  <c:pt idx="3">
                    <c:v>2.7996416545983358</c:v>
                  </c:pt>
                  <c:pt idx="4">
                    <c:v>2.6464214994960074</c:v>
                  </c:pt>
                </c:numCache>
              </c:numRef>
            </c:plus>
            <c:minus>
              <c:numRef>
                <c:f>'V-Overall'!$AA$31:$AA$35</c:f>
                <c:numCache>
                  <c:formatCode>General</c:formatCode>
                  <c:ptCount val="5"/>
                  <c:pt idx="0">
                    <c:v>3.9292168362874156</c:v>
                  </c:pt>
                  <c:pt idx="1">
                    <c:v>3.107502163704722</c:v>
                  </c:pt>
                  <c:pt idx="2">
                    <c:v>2.6078918290295494</c:v>
                  </c:pt>
                  <c:pt idx="3">
                    <c:v>2.7996416545983358</c:v>
                  </c:pt>
                  <c:pt idx="4">
                    <c:v>2.6464214994960074</c:v>
                  </c:pt>
                </c:numCache>
              </c:numRef>
            </c:minus>
            <c:spPr>
              <a:noFill/>
              <a:ln w="9525" cap="flat" cmpd="sng" algn="ctr">
                <a:solidFill>
                  <a:schemeClr val="tx1">
                    <a:lumMod val="65000"/>
                    <a:lumOff val="35000"/>
                  </a:schemeClr>
                </a:solidFill>
                <a:round/>
              </a:ln>
              <a:effectLst/>
            </c:spPr>
          </c:errBars>
          <c:cat>
            <c:strRef>
              <c:f>'V-Overall'!$AA$31:$AA$35</c:f>
              <c:strCache>
                <c:ptCount val="5"/>
                <c:pt idx="0">
                  <c:v>16-24</c:v>
                </c:pt>
                <c:pt idx="1">
                  <c:v>25-34</c:v>
                </c:pt>
                <c:pt idx="2">
                  <c:v>35-44</c:v>
                </c:pt>
                <c:pt idx="3">
                  <c:v>45-54</c:v>
                </c:pt>
                <c:pt idx="4">
                  <c:v>55-64</c:v>
                </c:pt>
              </c:strCache>
            </c:strRef>
          </c:cat>
          <c:val>
            <c:numRef>
              <c:f>'V-Overall'!$AA$31:$AA$35</c:f>
              <c:numCache>
                <c:formatCode>General</c:formatCode>
                <c:ptCount val="5"/>
                <c:pt idx="0">
                  <c:v>72.146739130434781</c:v>
                </c:pt>
                <c:pt idx="1">
                  <c:v>68.312101910828019</c:v>
                </c:pt>
                <c:pt idx="2">
                  <c:v>69.557584269662925</c:v>
                </c:pt>
                <c:pt idx="3">
                  <c:v>70.375722543352595</c:v>
                </c:pt>
                <c:pt idx="4">
                  <c:v>70.893895348837205</c:v>
                </c:pt>
              </c:numCache>
            </c:numRef>
          </c:val>
          <c:smooth val="0"/>
          <c:extLst>
            <c:ext xmlns:c16="http://schemas.microsoft.com/office/drawing/2014/chart" uri="{C3380CC4-5D6E-409C-BE32-E72D297353CC}">
              <c16:uniqueId val="{0000000A-AA0A-4D6D-AA04-131366FB3EE5}"/>
            </c:ext>
          </c:extLst>
        </c:ser>
        <c:ser>
          <c:idx val="1"/>
          <c:order val="1"/>
          <c:tx>
            <c:strRef>
              <c:f>'V-Overall'!$AA$31:$AA$35</c:f>
              <c:strCache>
                <c:ptCount val="1"/>
                <c:pt idx="0">
                  <c:v>Female</c:v>
                </c:pt>
              </c:strCache>
            </c:strRef>
          </c:tx>
          <c:spPr>
            <a:ln w="28575" cap="rnd">
              <a:solidFill>
                <a:schemeClr val="accent2"/>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C-AA0A-4D6D-AA04-131366FB3EE5}"/>
              </c:ext>
            </c:extLst>
          </c:dPt>
          <c:dPt>
            <c:idx val="1"/>
            <c:marker>
              <c:symbol val="none"/>
            </c:marker>
            <c:bubble3D val="0"/>
            <c:spPr>
              <a:ln w="28575" cap="rnd">
                <a:solidFill>
                  <a:schemeClr val="accent2"/>
                </a:solidFill>
                <a:round/>
              </a:ln>
              <a:effectLst/>
            </c:spPr>
            <c:extLst>
              <c:ext xmlns:c16="http://schemas.microsoft.com/office/drawing/2014/chart" uri="{C3380CC4-5D6E-409C-BE32-E72D297353CC}">
                <c16:uniqueId val="{0000000E-AA0A-4D6D-AA04-131366FB3EE5}"/>
              </c:ext>
            </c:extLst>
          </c:dPt>
          <c:dPt>
            <c:idx val="2"/>
            <c:marker>
              <c:symbol val="none"/>
            </c:marker>
            <c:bubble3D val="0"/>
            <c:spPr>
              <a:ln w="28575" cap="rnd">
                <a:solidFill>
                  <a:schemeClr val="accent2"/>
                </a:solidFill>
                <a:round/>
              </a:ln>
              <a:effectLst/>
            </c:spPr>
            <c:extLst>
              <c:ext xmlns:c16="http://schemas.microsoft.com/office/drawing/2014/chart" uri="{C3380CC4-5D6E-409C-BE32-E72D297353CC}">
                <c16:uniqueId val="{00000010-AA0A-4D6D-AA04-131366FB3EE5}"/>
              </c:ext>
            </c:extLst>
          </c:dPt>
          <c:dPt>
            <c:idx val="3"/>
            <c:marker>
              <c:symbol val="none"/>
            </c:marker>
            <c:bubble3D val="0"/>
            <c:spPr>
              <a:ln w="28575" cap="rnd">
                <a:solidFill>
                  <a:schemeClr val="accent2"/>
                </a:solidFill>
                <a:round/>
              </a:ln>
              <a:effectLst/>
            </c:spPr>
            <c:extLst>
              <c:ext xmlns:c16="http://schemas.microsoft.com/office/drawing/2014/chart" uri="{C3380CC4-5D6E-409C-BE32-E72D297353CC}">
                <c16:uniqueId val="{00000012-AA0A-4D6D-AA04-131366FB3EE5}"/>
              </c:ext>
            </c:extLst>
          </c:dPt>
          <c:dPt>
            <c:idx val="4"/>
            <c:marker>
              <c:symbol val="none"/>
            </c:marker>
            <c:bubble3D val="0"/>
            <c:spPr>
              <a:ln w="28575" cap="rnd">
                <a:solidFill>
                  <a:schemeClr val="accent2"/>
                </a:solidFill>
                <a:round/>
              </a:ln>
              <a:effectLst/>
            </c:spPr>
            <c:extLst>
              <c:ext xmlns:c16="http://schemas.microsoft.com/office/drawing/2014/chart" uri="{C3380CC4-5D6E-409C-BE32-E72D297353CC}">
                <c16:uniqueId val="{00000014-AA0A-4D6D-AA04-131366FB3EE5}"/>
              </c:ext>
            </c:extLst>
          </c:dPt>
          <c:dLbls>
            <c:dLbl>
              <c:idx val="0"/>
              <c:tx>
                <c:rich>
                  <a:bodyPr/>
                  <a:lstStyle/>
                  <a:p>
                    <a:fld id="{C06DB826-E08D-41E0-B81D-0536DEB69A39}"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AA0A-4D6D-AA04-131366FB3EE5}"/>
                </c:ext>
              </c:extLst>
            </c:dLbl>
            <c:dLbl>
              <c:idx val="1"/>
              <c:tx>
                <c:rich>
                  <a:bodyPr/>
                  <a:lstStyle/>
                  <a:p>
                    <a:fld id="{7F3FE1D0-0B87-4061-8C86-E785B3ED29FA}"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AA0A-4D6D-AA04-131366FB3EE5}"/>
                </c:ext>
              </c:extLst>
            </c:dLbl>
            <c:dLbl>
              <c:idx val="2"/>
              <c:tx>
                <c:rich>
                  <a:bodyPr/>
                  <a:lstStyle/>
                  <a:p>
                    <a:fld id="{2ABED9E9-8088-4E3F-B4C7-73A117FD4E2F}"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AA0A-4D6D-AA04-131366FB3EE5}"/>
                </c:ext>
              </c:extLst>
            </c:dLbl>
            <c:dLbl>
              <c:idx val="3"/>
              <c:tx>
                <c:rich>
                  <a:bodyPr/>
                  <a:lstStyle/>
                  <a:p>
                    <a:fld id="{79392C4F-3F8C-4ECD-B0CF-36F8299B2192}"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AA0A-4D6D-AA04-131366FB3EE5}"/>
                </c:ext>
              </c:extLst>
            </c:dLbl>
            <c:dLbl>
              <c:idx val="4"/>
              <c:tx>
                <c:rich>
                  <a:bodyPr/>
                  <a:lstStyle/>
                  <a:p>
                    <a:fld id="{9EE4012A-02A7-4835-8241-79C2EC92F596}"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AA0A-4D6D-AA04-131366FB3EE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'V-Overall'!$AB$31:$AB$35</c:f>
                <c:numCache>
                  <c:formatCode>General</c:formatCode>
                  <c:ptCount val="5"/>
                  <c:pt idx="0">
                    <c:v>3.2861812996480126</c:v>
                  </c:pt>
                  <c:pt idx="1">
                    <c:v>2.6141246279448977</c:v>
                  </c:pt>
                  <c:pt idx="2">
                    <c:v>2.7111883597506452</c:v>
                  </c:pt>
                  <c:pt idx="3">
                    <c:v>2.8614572574742865</c:v>
                  </c:pt>
                  <c:pt idx="4">
                    <c:v>2.6282649604667654</c:v>
                  </c:pt>
                </c:numCache>
              </c:numRef>
            </c:plus>
            <c:minus>
              <c:numRef>
                <c:f>'V-Overall'!$AB$31:$AB$35</c:f>
                <c:numCache>
                  <c:formatCode>General</c:formatCode>
                  <c:ptCount val="5"/>
                  <c:pt idx="0">
                    <c:v>3.2861812996480126</c:v>
                  </c:pt>
                  <c:pt idx="1">
                    <c:v>2.6141246279448977</c:v>
                  </c:pt>
                  <c:pt idx="2">
                    <c:v>2.7111883597506452</c:v>
                  </c:pt>
                  <c:pt idx="3">
                    <c:v>2.8614572574742865</c:v>
                  </c:pt>
                  <c:pt idx="4">
                    <c:v>2.6282649604667654</c:v>
                  </c:pt>
                </c:numCache>
              </c:numRef>
            </c:minus>
            <c:spPr>
              <a:noFill/>
              <a:ln w="9525" cap="flat" cmpd="sng" algn="ctr">
                <a:solidFill>
                  <a:schemeClr val="tx1">
                    <a:lumMod val="65000"/>
                    <a:lumOff val="35000"/>
                  </a:schemeClr>
                </a:solidFill>
                <a:round/>
              </a:ln>
              <a:effectLst/>
            </c:spPr>
          </c:errBars>
          <c:cat>
            <c:strRef>
              <c:f>'V-Overall'!$AA$31:$AA$35</c:f>
              <c:strCache>
                <c:ptCount val="5"/>
                <c:pt idx="0">
                  <c:v>16-24</c:v>
                </c:pt>
                <c:pt idx="1">
                  <c:v>25-34</c:v>
                </c:pt>
                <c:pt idx="2">
                  <c:v>35-44</c:v>
                </c:pt>
                <c:pt idx="3">
                  <c:v>45-54</c:v>
                </c:pt>
                <c:pt idx="4">
                  <c:v>55-64</c:v>
                </c:pt>
              </c:strCache>
            </c:strRef>
          </c:cat>
          <c:val>
            <c:numRef>
              <c:f>'V-Overall'!$AA$31:$AA$35</c:f>
              <c:numCache>
                <c:formatCode>General</c:formatCode>
                <c:ptCount val="5"/>
                <c:pt idx="0">
                  <c:v>66.064049586776861</c:v>
                </c:pt>
                <c:pt idx="1">
                  <c:v>64.006410256410263</c:v>
                </c:pt>
                <c:pt idx="2">
                  <c:v>68.121069182389931</c:v>
                </c:pt>
                <c:pt idx="3">
                  <c:v>64.311079545454547</c:v>
                </c:pt>
                <c:pt idx="4">
                  <c:v>65.173796791443849</c:v>
                </c:pt>
              </c:numCache>
            </c:numRef>
          </c:val>
          <c:smooth val="0"/>
          <c:extLst>
            <c:ext xmlns:c15="http://schemas.microsoft.com/office/drawing/2012/chart" uri="{02D57815-91ED-43cb-92C2-25804820EDAC}">
              <c15:datalabelsRange>
                <c15:f>'V-Overall'!$Z$31:$Z$35</c15:f>
                <c15:dlblRangeCache>
                  <c:ptCount val="5"/>
                  <c:pt idx="0">
                    <c:v>6.08</c:v>
                  </c:pt>
                  <c:pt idx="1">
                    <c:v>4.31</c:v>
                  </c:pt>
                  <c:pt idx="2">
                    <c:v>1.44</c:v>
                  </c:pt>
                  <c:pt idx="3">
                    <c:v>6.06</c:v>
                  </c:pt>
                  <c:pt idx="4">
                    <c:v>5.72</c:v>
                  </c:pt>
                </c15:dlblRangeCache>
              </c15:datalabelsRange>
            </c:ext>
            <c:ext xmlns:c16="http://schemas.microsoft.com/office/drawing/2014/chart" uri="{C3380CC4-5D6E-409C-BE32-E72D297353CC}">
              <c16:uniqueId val="{00000015-AA0A-4D6D-AA04-131366FB3EE5}"/>
            </c:ext>
          </c:extLst>
        </c:ser>
        <c:dLbls>
          <c:showLegendKey val="0"/>
          <c:showVal val="0"/>
          <c:showCatName val="0"/>
          <c:showSerName val="0"/>
          <c:showPercent val="0"/>
          <c:showBubbleSize val="0"/>
        </c:dLbls>
        <c:smooth val="0"/>
        <c:axId val="589633368"/>
        <c:axId val="589634024"/>
      </c:lineChart>
      <c:catAx>
        <c:axId val="589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4024"/>
        <c:crosses val="autoZero"/>
        <c:auto val="1"/>
        <c:lblAlgn val="ctr"/>
        <c:lblOffset val="100"/>
        <c:noMultiLvlLbl val="0"/>
      </c:catAx>
      <c:valAx>
        <c:axId val="589634024"/>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group.xlsx]V-Overall!PivotTable42</c:name>
    <c:fmtId val="3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Challenge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prstDash val="sysDot"/>
            <a:round/>
          </a:ln>
          <a:effectLst/>
        </c:spPr>
        <c:marker>
          <c:symbol val="none"/>
        </c:marker>
      </c:pivotFmt>
      <c:pivotFmt>
        <c:idx val="1"/>
        <c:spPr>
          <a:solidFill>
            <a:schemeClr val="accent1"/>
          </a:solidFill>
          <a:ln w="28575" cap="rnd">
            <a:solidFill>
              <a:schemeClr val="accent1"/>
            </a:solidFill>
            <a:prstDash val="sysDot"/>
            <a:round/>
          </a:ln>
          <a:effectLst/>
        </c:spPr>
        <c:marker>
          <c:symbol val="none"/>
        </c:marker>
      </c:pivotFmt>
      <c:pivotFmt>
        <c:idx val="2"/>
        <c:spPr>
          <a:solidFill>
            <a:schemeClr val="accent1"/>
          </a:solidFill>
          <a:ln w="28575" cap="rnd">
            <a:solidFill>
              <a:schemeClr val="accent1"/>
            </a:solidFill>
            <a:prstDash val="sysDot"/>
            <a:round/>
          </a:ln>
          <a:effectLst/>
        </c:spPr>
        <c:marker>
          <c:symbol val="none"/>
        </c:marker>
      </c:pivotFmt>
      <c:pivotFmt>
        <c:idx val="3"/>
        <c:spPr>
          <a:solidFill>
            <a:schemeClr val="accent1"/>
          </a:solidFill>
          <a:ln w="28575" cap="rnd">
            <a:solidFill>
              <a:schemeClr val="accent1"/>
            </a:solidFill>
            <a:prstDash val="sysDot"/>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prstDash val="sysDot"/>
            <a:round/>
          </a:ln>
          <a:effectLst/>
        </c:spPr>
        <c:marker>
          <c:symbol val="none"/>
        </c:marker>
      </c:pivotFmt>
      <c:pivotFmt>
        <c:idx val="7"/>
        <c:spPr>
          <a:solidFill>
            <a:schemeClr val="accent1"/>
          </a:solidFill>
          <a:ln w="28575" cap="rnd">
            <a:solidFill>
              <a:schemeClr val="accent1"/>
            </a:solidFill>
            <a:prstDash val="sysDot"/>
            <a:round/>
          </a:ln>
          <a:effectLst/>
        </c:spPr>
        <c:marker>
          <c:symbol val="none"/>
        </c:marker>
      </c:pivotFmt>
      <c:pivotFmt>
        <c:idx val="8"/>
        <c:spPr>
          <a:solidFill>
            <a:schemeClr val="accent1"/>
          </a:solidFill>
          <a:ln w="28575" cap="rnd">
            <a:solidFill>
              <a:schemeClr val="accent1"/>
            </a:solidFill>
            <a:prstDash val="sysDot"/>
            <a:round/>
          </a:ln>
          <a:effectLst/>
        </c:spPr>
        <c:marker>
          <c:symbol val="none"/>
        </c:marker>
      </c:pivotFmt>
      <c:pivotFmt>
        <c:idx val="9"/>
        <c:spPr>
          <a:solidFill>
            <a:schemeClr val="accent1"/>
          </a:solidFill>
          <a:ln w="28575" cap="rnd">
            <a:solidFill>
              <a:schemeClr val="accent1"/>
            </a:solidFill>
            <a:prstDash val="sysDot"/>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prstDash val="sysDot"/>
            <a:round/>
          </a:ln>
          <a:effectLst/>
        </c:spPr>
        <c:marker>
          <c:symbol val="none"/>
        </c:marker>
      </c:pivotFmt>
      <c:pivotFmt>
        <c:idx val="13"/>
        <c:spPr>
          <a:solidFill>
            <a:schemeClr val="accent1"/>
          </a:solidFill>
          <a:ln w="28575" cap="rnd">
            <a:solidFill>
              <a:schemeClr val="accent1"/>
            </a:solidFill>
            <a:prstDash val="sysDot"/>
            <a:round/>
          </a:ln>
          <a:effectLst/>
        </c:spPr>
        <c:marker>
          <c:symbol val="none"/>
        </c:marker>
      </c:pivotFmt>
      <c:pivotFmt>
        <c:idx val="14"/>
        <c:spPr>
          <a:solidFill>
            <a:schemeClr val="accent1"/>
          </a:solidFill>
          <a:ln w="28575" cap="rnd">
            <a:solidFill>
              <a:schemeClr val="accent1"/>
            </a:solidFill>
            <a:prstDash val="sysDot"/>
            <a:round/>
          </a:ln>
          <a:effectLst/>
        </c:spPr>
        <c:marker>
          <c:symbol val="none"/>
        </c:marker>
      </c:pivotFmt>
      <c:pivotFmt>
        <c:idx val="15"/>
        <c:spPr>
          <a:solidFill>
            <a:schemeClr val="accent1"/>
          </a:solidFill>
          <a:ln w="28575" cap="rnd">
            <a:solidFill>
              <a:schemeClr val="accent1"/>
            </a:solidFill>
            <a:prstDash val="sysDot"/>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prstDash val="sysDot"/>
            <a:round/>
          </a:ln>
          <a:effectLst/>
        </c:spPr>
        <c:marker>
          <c:symbol val="none"/>
        </c:marker>
      </c:pivotFmt>
      <c:pivotFmt>
        <c:idx val="21"/>
        <c:spPr>
          <a:solidFill>
            <a:schemeClr val="accent1"/>
          </a:solidFill>
          <a:ln w="28575" cap="rnd">
            <a:solidFill>
              <a:schemeClr val="accent1"/>
            </a:solidFill>
            <a:prstDash val="sysDot"/>
            <a:round/>
          </a:ln>
          <a:effectLst/>
        </c:spPr>
        <c:marker>
          <c:symbol val="none"/>
        </c:marker>
      </c:pivotFmt>
      <c:pivotFmt>
        <c:idx val="22"/>
        <c:spPr>
          <a:solidFill>
            <a:schemeClr val="accent1"/>
          </a:solidFill>
          <a:ln w="28575" cap="rnd">
            <a:solidFill>
              <a:schemeClr val="accent1"/>
            </a:solidFill>
            <a:prstDash val="sysDot"/>
            <a:round/>
          </a:ln>
          <a:effectLst/>
        </c:spPr>
        <c:marker>
          <c:symbol val="none"/>
        </c:marker>
      </c:pivotFmt>
      <c:pivotFmt>
        <c:idx val="23"/>
        <c:spPr>
          <a:solidFill>
            <a:schemeClr val="accent1"/>
          </a:solidFill>
          <a:ln w="28575" cap="rnd">
            <a:solidFill>
              <a:schemeClr val="accent1"/>
            </a:solidFill>
            <a:prstDash val="sysDot"/>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prstDash val="sysDot"/>
            <a:round/>
          </a:ln>
          <a:effectLst/>
        </c:spPr>
        <c:marker>
          <c:symbol val="none"/>
        </c:marker>
      </c:pivotFmt>
      <c:pivotFmt>
        <c:idx val="27"/>
        <c:spPr>
          <a:solidFill>
            <a:schemeClr val="accent1"/>
          </a:solidFill>
          <a:ln w="28575" cap="rnd">
            <a:solidFill>
              <a:schemeClr val="accent1"/>
            </a:solidFill>
            <a:prstDash val="sysDot"/>
            <a:round/>
          </a:ln>
          <a:effectLst/>
        </c:spPr>
        <c:marker>
          <c:symbol val="none"/>
        </c:marker>
      </c:pivotFmt>
      <c:pivotFmt>
        <c:idx val="28"/>
        <c:spPr>
          <a:solidFill>
            <a:schemeClr val="accent1"/>
          </a:solidFill>
          <a:ln w="28575" cap="rnd">
            <a:solidFill>
              <a:schemeClr val="accent1"/>
            </a:solidFill>
            <a:prstDash val="sysDot"/>
            <a:round/>
          </a:ln>
          <a:effectLst/>
        </c:spPr>
        <c:marker>
          <c:symbol val="none"/>
        </c:marker>
      </c:pivotFmt>
      <c:pivotFmt>
        <c:idx val="29"/>
        <c:spPr>
          <a:solidFill>
            <a:schemeClr val="accent1"/>
          </a:solidFill>
          <a:ln w="28575" cap="rnd">
            <a:solidFill>
              <a:schemeClr val="accent1"/>
            </a:solidFill>
            <a:prstDash val="sysDot"/>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prstDash val="sysDot"/>
            <a:round/>
          </a:ln>
          <a:effectLst/>
        </c:spPr>
        <c:marker>
          <c:symbol val="none"/>
        </c:marker>
      </c:pivotFmt>
      <c:pivotFmt>
        <c:idx val="33"/>
        <c:spPr>
          <a:solidFill>
            <a:schemeClr val="accent1"/>
          </a:solidFill>
          <a:ln w="28575" cap="rnd">
            <a:solidFill>
              <a:schemeClr val="accent1"/>
            </a:solidFill>
            <a:prstDash val="sysDot"/>
            <a:round/>
          </a:ln>
          <a:effectLst/>
        </c:spPr>
        <c:marker>
          <c:symbol val="none"/>
        </c:marker>
      </c:pivotFmt>
      <c:pivotFmt>
        <c:idx val="34"/>
        <c:spPr>
          <a:solidFill>
            <a:schemeClr val="accent1"/>
          </a:solidFill>
          <a:ln w="28575" cap="rnd">
            <a:solidFill>
              <a:schemeClr val="accent1"/>
            </a:solidFill>
            <a:prstDash val="sysDot"/>
            <a:round/>
          </a:ln>
          <a:effectLst/>
        </c:spPr>
        <c:marker>
          <c:symbol val="none"/>
        </c:marker>
      </c:pivotFmt>
      <c:pivotFmt>
        <c:idx val="35"/>
        <c:spPr>
          <a:solidFill>
            <a:schemeClr val="accent1"/>
          </a:solidFill>
          <a:ln w="28575" cap="rnd">
            <a:solidFill>
              <a:schemeClr val="accent1"/>
            </a:solidFill>
            <a:prstDash val="sysDot"/>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prstDash val="sysDot"/>
            <a:round/>
          </a:ln>
          <a:effectLst/>
        </c:spPr>
        <c:marker>
          <c:symbol val="none"/>
        </c:marker>
      </c:pivotFmt>
      <c:pivotFmt>
        <c:idx val="39"/>
        <c:spPr>
          <a:solidFill>
            <a:schemeClr val="accent1"/>
          </a:solidFill>
          <a:ln w="28575" cap="rnd">
            <a:solidFill>
              <a:schemeClr val="accent1"/>
            </a:solidFill>
            <a:prstDash val="sysDot"/>
            <a:round/>
          </a:ln>
          <a:effectLst/>
        </c:spPr>
        <c:marker>
          <c:symbol val="none"/>
        </c:marker>
      </c:pivotFmt>
      <c:pivotFmt>
        <c:idx val="40"/>
        <c:spPr>
          <a:solidFill>
            <a:schemeClr val="accent1"/>
          </a:solidFill>
          <a:ln w="28575" cap="rnd">
            <a:solidFill>
              <a:schemeClr val="accent1"/>
            </a:solidFill>
            <a:prstDash val="sysDot"/>
            <a:round/>
          </a:ln>
          <a:effectLst/>
        </c:spPr>
        <c:marker>
          <c:symbol val="none"/>
        </c:marker>
      </c:pivotFmt>
      <c:pivotFmt>
        <c:idx val="41"/>
        <c:spPr>
          <a:solidFill>
            <a:schemeClr val="accent1"/>
          </a:solidFill>
          <a:ln w="28575" cap="rnd">
            <a:solidFill>
              <a:schemeClr val="accent1"/>
            </a:solidFill>
            <a:prstDash val="sysDot"/>
            <a:round/>
          </a:ln>
          <a:effectLst/>
        </c:spPr>
        <c:marker>
          <c:symbol val="none"/>
        </c:marker>
      </c:pivotFmt>
      <c:pivotFmt>
        <c:idx val="42"/>
        <c:spPr>
          <a:solidFill>
            <a:schemeClr val="accent1"/>
          </a:solidFill>
          <a:ln w="28575" cap="rnd">
            <a:solidFill>
              <a:schemeClr val="accent1"/>
            </a:solidFill>
            <a:prstDash val="sysDot"/>
            <a:round/>
          </a:ln>
          <a:effectLst/>
        </c:spPr>
        <c:marker>
          <c:symbol val="none"/>
        </c:marker>
      </c:pivotFmt>
      <c:pivotFmt>
        <c:idx val="43"/>
        <c:spPr>
          <a:solidFill>
            <a:schemeClr val="accent1"/>
          </a:solidFill>
          <a:ln w="28575" cap="rnd">
            <a:solidFill>
              <a:schemeClr val="accent1"/>
            </a:solidFill>
            <a:prstDash val="sysDot"/>
            <a:round/>
          </a:ln>
          <a:effectLst/>
        </c:spPr>
        <c:marker>
          <c:symbol val="none"/>
        </c:marker>
      </c:pivotFmt>
      <c:pivotFmt>
        <c:idx val="44"/>
        <c:spPr>
          <a:solidFill>
            <a:schemeClr val="accent1"/>
          </a:solidFill>
          <a:ln w="28575" cap="rnd">
            <a:solidFill>
              <a:schemeClr val="accent1"/>
            </a:solidFill>
            <a:prstDash val="sysDot"/>
            <a:round/>
          </a:ln>
          <a:effectLst/>
        </c:spPr>
        <c:marker>
          <c:symbol val="none"/>
        </c:marker>
      </c:pivotFmt>
      <c:pivotFmt>
        <c:idx val="45"/>
        <c:spPr>
          <a:solidFill>
            <a:schemeClr val="accent1"/>
          </a:solidFill>
          <a:ln w="28575" cap="rnd">
            <a:solidFill>
              <a:schemeClr val="accent1"/>
            </a:solidFill>
            <a:prstDash val="sysDot"/>
            <a:round/>
          </a:ln>
          <a:effectLst/>
        </c:spPr>
        <c:marker>
          <c:symbol val="none"/>
        </c:marker>
      </c:pivotFmt>
      <c:pivotFmt>
        <c:idx val="46"/>
        <c:spPr>
          <a:solidFill>
            <a:schemeClr val="accent1"/>
          </a:solidFill>
          <a:ln w="28575" cap="rnd">
            <a:solidFill>
              <a:schemeClr val="accent1"/>
            </a:solidFill>
            <a:prstDash val="sysDot"/>
            <a:round/>
          </a:ln>
          <a:effectLst/>
        </c:spPr>
        <c:marker>
          <c:symbol val="none"/>
        </c:marker>
      </c:pivotFmt>
      <c:pivotFmt>
        <c:idx val="47"/>
        <c:spPr>
          <a:solidFill>
            <a:schemeClr val="accent1"/>
          </a:solidFill>
          <a:ln w="28575" cap="rnd">
            <a:solidFill>
              <a:schemeClr val="accent1"/>
            </a:solidFill>
            <a:prstDash val="sysDot"/>
            <a:round/>
          </a:ln>
          <a:effectLst/>
        </c:spPr>
        <c:marker>
          <c:symbol val="none"/>
        </c:marker>
      </c:pivotFmt>
      <c:pivotFmt>
        <c:idx val="48"/>
        <c:spPr>
          <a:solidFill>
            <a:schemeClr val="accent1"/>
          </a:solidFill>
          <a:ln w="28575" cap="rnd">
            <a:solidFill>
              <a:schemeClr val="accent1"/>
            </a:solidFill>
            <a:prstDash val="sysDot"/>
            <a:round/>
          </a:ln>
          <a:effectLst/>
        </c:spPr>
        <c:marker>
          <c:symbol val="none"/>
        </c:marker>
      </c:pivotFmt>
      <c:pivotFmt>
        <c:idx val="49"/>
        <c:spPr>
          <a:solidFill>
            <a:schemeClr val="accent1"/>
          </a:solidFill>
          <a:ln w="28575" cap="rnd">
            <a:solidFill>
              <a:schemeClr val="accent1"/>
            </a:solidFill>
            <a:prstDash val="sysDot"/>
            <a:round/>
          </a:ln>
          <a:effectLst/>
        </c:spPr>
        <c:marker>
          <c:symbol val="none"/>
        </c:marker>
      </c:pivotFmt>
      <c:pivotFmt>
        <c:idx val="50"/>
        <c:spPr>
          <a:solidFill>
            <a:schemeClr val="accent1"/>
          </a:solidFill>
          <a:ln w="28575" cap="rnd">
            <a:solidFill>
              <a:schemeClr val="accent1"/>
            </a:solidFill>
            <a:prstDash val="sysDot"/>
            <a:round/>
          </a:ln>
          <a:effectLst/>
        </c:spPr>
        <c:marker>
          <c:symbol val="none"/>
        </c:marker>
      </c:pivotFmt>
      <c:pivotFmt>
        <c:idx val="51"/>
        <c:spPr>
          <a:solidFill>
            <a:schemeClr val="accent1"/>
          </a:solidFill>
          <a:ln w="28575" cap="rnd">
            <a:solidFill>
              <a:schemeClr val="accent1"/>
            </a:solidFill>
            <a:prstDash val="sysDot"/>
            <a:round/>
          </a:ln>
          <a:effectLst/>
        </c:spPr>
        <c:marker>
          <c:symbol val="none"/>
        </c:marker>
      </c:pivotFmt>
      <c:pivotFmt>
        <c:idx val="52"/>
        <c:spPr>
          <a:solidFill>
            <a:schemeClr val="accent1"/>
          </a:solidFill>
          <a:ln w="28575" cap="rnd">
            <a:solidFill>
              <a:schemeClr val="accent1"/>
            </a:solidFill>
            <a:prstDash val="sysDot"/>
            <a:round/>
          </a:ln>
          <a:effectLst/>
        </c:spPr>
        <c:marker>
          <c:symbol val="none"/>
        </c:marker>
      </c:pivotFmt>
      <c:pivotFmt>
        <c:idx val="53"/>
        <c:spPr>
          <a:solidFill>
            <a:schemeClr val="accent1"/>
          </a:solidFill>
          <a:ln w="28575" cap="rnd">
            <a:solidFill>
              <a:schemeClr val="accent1"/>
            </a:solidFill>
            <a:prstDash val="sysDot"/>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prstDash val="sysDot"/>
            <a:round/>
          </a:ln>
          <a:effectLst/>
        </c:spPr>
        <c:marker>
          <c:symbol val="none"/>
        </c:marker>
      </c:pivotFmt>
      <c:pivotFmt>
        <c:idx val="57"/>
        <c:spPr>
          <a:solidFill>
            <a:schemeClr val="accent1"/>
          </a:solidFill>
          <a:ln w="28575" cap="rnd">
            <a:solidFill>
              <a:schemeClr val="accent1"/>
            </a:solidFill>
            <a:prstDash val="sysDot"/>
            <a:round/>
          </a:ln>
          <a:effectLst/>
        </c:spPr>
        <c:marker>
          <c:symbol val="none"/>
        </c:marker>
      </c:pivotFmt>
      <c:pivotFmt>
        <c:idx val="58"/>
        <c:spPr>
          <a:solidFill>
            <a:schemeClr val="accent1"/>
          </a:solidFill>
          <a:ln w="28575" cap="rnd">
            <a:solidFill>
              <a:schemeClr val="accent1"/>
            </a:solidFill>
            <a:prstDash val="sysDot"/>
            <a:round/>
          </a:ln>
          <a:effectLst/>
        </c:spPr>
        <c:marker>
          <c:symbol val="none"/>
        </c:marker>
      </c:pivotFmt>
      <c:pivotFmt>
        <c:idx val="59"/>
        <c:spPr>
          <a:solidFill>
            <a:schemeClr val="accent1"/>
          </a:solidFill>
          <a:ln w="28575" cap="rnd">
            <a:solidFill>
              <a:schemeClr val="accent1"/>
            </a:solidFill>
            <a:prstDash val="sysDot"/>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prstDash val="sysDot"/>
            <a:round/>
          </a:ln>
          <a:effectLst/>
        </c:spPr>
        <c:marker>
          <c:symbol val="none"/>
        </c:marker>
      </c:pivotFmt>
      <c:pivotFmt>
        <c:idx val="69"/>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70"/>
        <c:spPr>
          <a:solidFill>
            <a:schemeClr val="accent1"/>
          </a:solidFill>
          <a:ln w="28575" cap="rnd">
            <a:solidFill>
              <a:schemeClr val="accent1"/>
            </a:solidFill>
            <a:round/>
          </a:ln>
          <a:effectLst/>
        </c:spPr>
        <c:marker>
          <c:symbol val="none"/>
        </c:marker>
      </c:pivotFmt>
      <c:pivotFmt>
        <c:idx val="71"/>
        <c:spPr>
          <a:solidFill>
            <a:schemeClr val="accent1"/>
          </a:solidFill>
          <a:ln w="28575" cap="rnd">
            <a:solidFill>
              <a:schemeClr val="accent1"/>
            </a:solidFill>
            <a:prstDash val="sysDot"/>
            <a:round/>
          </a:ln>
          <a:effectLst/>
        </c:spPr>
        <c:marker>
          <c:symbol val="none"/>
        </c:marker>
      </c:pivotFmt>
      <c:pivotFmt>
        <c:idx val="72"/>
        <c:spPr>
          <a:solidFill>
            <a:schemeClr val="accent1"/>
          </a:solidFill>
          <a:ln w="28575" cap="rnd">
            <a:solidFill>
              <a:schemeClr val="accent1"/>
            </a:solidFill>
            <a:prstDash val="sysDot"/>
            <a:round/>
          </a:ln>
          <a:effectLst/>
        </c:spPr>
        <c:marker>
          <c:symbol val="none"/>
        </c:marker>
      </c:pivotFmt>
      <c:pivotFmt>
        <c:idx val="73"/>
        <c:spPr>
          <a:solidFill>
            <a:schemeClr val="accent1"/>
          </a:solidFill>
          <a:ln w="28575" cap="rnd">
            <a:solidFill>
              <a:schemeClr val="accent1"/>
            </a:solidFill>
            <a:prstDash val="sysDot"/>
            <a:round/>
          </a:ln>
          <a:effectLst/>
        </c:spPr>
        <c:marker>
          <c:symbol val="none"/>
        </c:marker>
      </c:pivotFmt>
      <c:pivotFmt>
        <c:idx val="74"/>
        <c:spPr>
          <a:solidFill>
            <a:schemeClr val="accent1"/>
          </a:solidFill>
          <a:ln w="28575" cap="rnd">
            <a:solidFill>
              <a:schemeClr val="accent1"/>
            </a:solidFill>
            <a:prstDash val="sysDot"/>
            <a:round/>
          </a:ln>
          <a:effectLst/>
        </c:spPr>
        <c:marker>
          <c:symbol val="none"/>
        </c:marker>
      </c:pivotFmt>
      <c:pivotFmt>
        <c:idx val="75"/>
        <c:spPr>
          <a:solidFill>
            <a:schemeClr val="accent1"/>
          </a:solidFill>
          <a:ln w="28575" cap="rnd">
            <a:solidFill>
              <a:schemeClr val="accent1"/>
            </a:solidFill>
            <a:prstDash val="sysDot"/>
            <a:round/>
          </a:ln>
          <a:effectLst/>
        </c:spPr>
        <c:marker>
          <c:symbol val="none"/>
        </c:marker>
      </c:pivotFmt>
      <c:pivotFmt>
        <c:idx val="7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BDD6914-B0E9-4B92-B5B5-450C4554A85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9E37F4B-E875-404C-A97F-B187E9F8BEE1}"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A98CCB2-4CFE-43F7-A09F-2CB334E2B973}"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9"/>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2D7D837-109C-40EC-9958-BAD14049B023}"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13D1235-758E-4A22-86D1-6D7F78B164F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1"/>
        <c:spPr>
          <a:solidFill>
            <a:schemeClr val="accent1"/>
          </a:solidFill>
          <a:ln w="28575" cap="rnd">
            <a:solidFill>
              <a:schemeClr val="accent1"/>
            </a:solidFill>
            <a:prstDash val="sysDot"/>
            <a:round/>
          </a:ln>
          <a:effectLst/>
        </c:spPr>
        <c:marker>
          <c:symbol val="none"/>
        </c:marker>
      </c:pivotFmt>
      <c:pivotFmt>
        <c:idx val="82"/>
        <c:spPr>
          <a:solidFill>
            <a:schemeClr val="accent1"/>
          </a:solidFill>
          <a:ln w="28575" cap="rnd">
            <a:solidFill>
              <a:schemeClr val="accent1"/>
            </a:solidFill>
            <a:prstDash val="sysDot"/>
            <a:round/>
          </a:ln>
          <a:effectLst/>
        </c:spPr>
        <c:marker>
          <c:symbol val="none"/>
        </c:marker>
      </c:pivotFmt>
      <c:pivotFmt>
        <c:idx val="83"/>
        <c:spPr>
          <a:solidFill>
            <a:schemeClr val="accent1"/>
          </a:solidFill>
          <a:ln w="28575" cap="rnd">
            <a:solidFill>
              <a:schemeClr val="accent1"/>
            </a:solidFill>
            <a:prstDash val="sysDot"/>
            <a:round/>
          </a:ln>
          <a:effectLst/>
        </c:spPr>
        <c:marker>
          <c:symbol val="none"/>
        </c:marker>
      </c:pivotFmt>
      <c:pivotFmt>
        <c:idx val="84"/>
        <c:spPr>
          <a:solidFill>
            <a:schemeClr val="accent1"/>
          </a:solidFill>
          <a:ln w="28575" cap="rnd">
            <a:solidFill>
              <a:schemeClr val="accent1"/>
            </a:solidFill>
            <a:prstDash val="sysDot"/>
            <a:round/>
          </a:ln>
          <a:effectLst/>
        </c:spPr>
        <c:marker>
          <c:symbol val="none"/>
        </c:marker>
      </c:pivotFmt>
      <c:pivotFmt>
        <c:idx val="85"/>
        <c:spPr>
          <a:solidFill>
            <a:schemeClr val="accent1"/>
          </a:solidFill>
          <a:ln w="28575" cap="rnd">
            <a:solidFill>
              <a:schemeClr val="accent1"/>
            </a:solidFill>
            <a:prstDash val="sysDot"/>
            <a:round/>
          </a:ln>
          <a:effectLst/>
        </c:spPr>
        <c:marker>
          <c:symbol val="none"/>
        </c:marker>
      </c:pivotFmt>
      <c:pivotFmt>
        <c:idx val="86"/>
        <c:spPr>
          <a:solidFill>
            <a:schemeClr val="accent1"/>
          </a:solidFill>
          <a:ln w="28575" cap="rnd">
            <a:solidFill>
              <a:schemeClr val="accent1"/>
            </a:solidFill>
            <a:prstDash val="sysDot"/>
            <a:round/>
          </a:ln>
          <a:effectLst/>
        </c:spPr>
        <c:marker>
          <c:symbol val="none"/>
        </c:marker>
      </c:pivotFmt>
      <c:pivotFmt>
        <c:idx val="87"/>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BDD6914-B0E9-4B92-B5B5-450C4554A85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9"/>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BAD1619-3D8B-47C7-AED3-A4AED7F60486}"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2481C98-14C8-48D3-BA2D-DFFE37DA53A0}"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F578A6E-E634-4846-A310-9A6593C67BDB}"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81D0CE4-0461-45CF-B3FF-62FD7D2C0F4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3"/>
        <c:spPr>
          <a:solidFill>
            <a:schemeClr val="accent1"/>
          </a:solidFill>
          <a:ln w="28575" cap="rnd">
            <a:solidFill>
              <a:schemeClr val="accent1"/>
            </a:solidFill>
            <a:prstDash val="sysDot"/>
            <a:round/>
          </a:ln>
          <a:effectLst/>
        </c:spPr>
        <c:marker>
          <c:symbol val="none"/>
        </c:marker>
      </c:pivotFmt>
      <c:pivotFmt>
        <c:idx val="94"/>
        <c:spPr>
          <a:solidFill>
            <a:schemeClr val="accent1"/>
          </a:solidFill>
          <a:ln w="28575" cap="rnd">
            <a:solidFill>
              <a:schemeClr val="accent1"/>
            </a:solidFill>
            <a:prstDash val="sysDot"/>
            <a:round/>
          </a:ln>
          <a:effectLst/>
        </c:spPr>
        <c:marker>
          <c:symbol val="none"/>
        </c:marker>
      </c:pivotFmt>
      <c:pivotFmt>
        <c:idx val="95"/>
        <c:spPr>
          <a:solidFill>
            <a:schemeClr val="accent1"/>
          </a:solidFill>
          <a:ln w="28575" cap="rnd">
            <a:solidFill>
              <a:schemeClr val="accent1"/>
            </a:solidFill>
            <a:prstDash val="sysDot"/>
            <a:round/>
          </a:ln>
          <a:effectLst/>
        </c:spPr>
        <c:marker>
          <c:symbol val="none"/>
        </c:marker>
      </c:pivotFmt>
      <c:pivotFmt>
        <c:idx val="96"/>
        <c:spPr>
          <a:solidFill>
            <a:schemeClr val="accent1"/>
          </a:solidFill>
          <a:ln w="28575" cap="rnd">
            <a:solidFill>
              <a:schemeClr val="accent1"/>
            </a:solidFill>
            <a:prstDash val="sysDot"/>
            <a:round/>
          </a:ln>
          <a:effectLst/>
        </c:spPr>
        <c:marker>
          <c:symbol val="none"/>
        </c:marker>
      </c:pivotFmt>
      <c:pivotFmt>
        <c:idx val="97"/>
        <c:spPr>
          <a:solidFill>
            <a:schemeClr val="accent1"/>
          </a:solidFill>
          <a:ln w="28575" cap="rnd">
            <a:solidFill>
              <a:schemeClr val="accent1"/>
            </a:solidFill>
            <a:prstDash val="sysDot"/>
            <a:round/>
          </a:ln>
          <a:effectLst/>
        </c:spPr>
        <c:marker>
          <c:symbol val="none"/>
        </c:marker>
      </c:pivotFmt>
      <c:pivotFmt>
        <c:idx val="98"/>
        <c:spPr>
          <a:solidFill>
            <a:schemeClr val="accent1"/>
          </a:solidFill>
          <a:ln w="28575" cap="rnd">
            <a:solidFill>
              <a:schemeClr val="accent1"/>
            </a:solidFill>
            <a:prstDash val="sysDot"/>
            <a:round/>
          </a:ln>
          <a:effectLst/>
        </c:spPr>
        <c:marker>
          <c:symbol val="none"/>
        </c:marker>
      </c:pivotFmt>
      <c:pivotFmt>
        <c:idx val="99"/>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10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BDD6914-B0E9-4B92-B5B5-450C4554A85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6EE1A48-DD8A-4DB1-96C8-6FFEB7E7DCE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965044D8-5BDC-4C8E-BF8A-242CE4C102FB}"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9981C96-5888-4228-9C62-ACF67952736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B9CC6C2-401B-4830-A3C3-0519B948CCB3}"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lineChart>
        <c:grouping val="standard"/>
        <c:varyColors val="0"/>
        <c:ser>
          <c:idx val="0"/>
          <c:order val="0"/>
          <c:tx>
            <c:strRef>
              <c:f>'V-Overall'!$AA$45:$AA$49</c:f>
              <c:strCache>
                <c:ptCount val="1"/>
                <c:pt idx="0">
                  <c:v>m</c:v>
                </c:pt>
              </c:strCache>
            </c:strRef>
          </c:tx>
          <c:spPr>
            <a:ln w="28575" cap="rnd">
              <a:solidFill>
                <a:schemeClr val="accent1"/>
              </a:solidFill>
              <a:prstDash val="sysDot"/>
              <a:round/>
            </a:ln>
            <a:effectLst/>
          </c:spPr>
          <c:marker>
            <c:symbol val="none"/>
          </c:marker>
          <c:dPt>
            <c:idx val="0"/>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1-DAE8-48B0-9CAF-57F467BC3B9D}"/>
              </c:ext>
            </c:extLst>
          </c:dPt>
          <c:dPt>
            <c:idx val="1"/>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3-DAE8-48B0-9CAF-57F467BC3B9D}"/>
              </c:ext>
            </c:extLst>
          </c:dPt>
          <c:dPt>
            <c:idx val="2"/>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5-DAE8-48B0-9CAF-57F467BC3B9D}"/>
              </c:ext>
            </c:extLst>
          </c:dPt>
          <c:dPt>
            <c:idx val="3"/>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7-DAE8-48B0-9CAF-57F467BC3B9D}"/>
              </c:ext>
            </c:extLst>
          </c:dPt>
          <c:dPt>
            <c:idx val="4"/>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9-DAE8-48B0-9CAF-57F467BC3B9D}"/>
              </c:ext>
            </c:extLst>
          </c:dPt>
          <c:errBars>
            <c:errDir val="y"/>
            <c:errBarType val="both"/>
            <c:errValType val="cust"/>
            <c:noEndCap val="0"/>
            <c:plus>
              <c:numRef>
                <c:f>'V-Overall'!$AA$45:$AA$49</c:f>
                <c:numCache>
                  <c:formatCode>General</c:formatCode>
                  <c:ptCount val="5"/>
                  <c:pt idx="0">
                    <c:v>0.90764849356167354</c:v>
                  </c:pt>
                  <c:pt idx="1">
                    <c:v>0.75797780917788915</c:v>
                  </c:pt>
                  <c:pt idx="2">
                    <c:v>0.6311544856761937</c:v>
                  </c:pt>
                  <c:pt idx="3">
                    <c:v>0.60261818106679432</c:v>
                  </c:pt>
                  <c:pt idx="4">
                    <c:v>0.64489542301511882</c:v>
                  </c:pt>
                </c:numCache>
              </c:numRef>
            </c:plus>
            <c:minus>
              <c:numRef>
                <c:f>'V-Overall'!$AA$45:$AA$49</c:f>
                <c:numCache>
                  <c:formatCode>General</c:formatCode>
                  <c:ptCount val="5"/>
                  <c:pt idx="0">
                    <c:v>0.90764849356167354</c:v>
                  </c:pt>
                  <c:pt idx="1">
                    <c:v>0.75797780917788915</c:v>
                  </c:pt>
                  <c:pt idx="2">
                    <c:v>0.6311544856761937</c:v>
                  </c:pt>
                  <c:pt idx="3">
                    <c:v>0.60261818106679432</c:v>
                  </c:pt>
                  <c:pt idx="4">
                    <c:v>0.64489542301511882</c:v>
                  </c:pt>
                </c:numCache>
              </c:numRef>
            </c:minus>
            <c:spPr>
              <a:noFill/>
              <a:ln w="9525" cap="flat" cmpd="sng" algn="ctr">
                <a:solidFill>
                  <a:schemeClr val="tx1">
                    <a:lumMod val="65000"/>
                    <a:lumOff val="35000"/>
                  </a:schemeClr>
                </a:solidFill>
                <a:round/>
              </a:ln>
              <a:effectLst/>
            </c:spPr>
          </c:errBars>
          <c:cat>
            <c:strRef>
              <c:f>'V-Overall'!$AA$45:$AA$49</c:f>
              <c:strCache>
                <c:ptCount val="5"/>
                <c:pt idx="0">
                  <c:v>16-24</c:v>
                </c:pt>
                <c:pt idx="1">
                  <c:v>25-34</c:v>
                </c:pt>
                <c:pt idx="2">
                  <c:v>35-44</c:v>
                </c:pt>
                <c:pt idx="3">
                  <c:v>45-54</c:v>
                </c:pt>
                <c:pt idx="4">
                  <c:v>55-64</c:v>
                </c:pt>
              </c:strCache>
            </c:strRef>
          </c:cat>
          <c:val>
            <c:numRef>
              <c:f>'V-Overall'!$AA$45:$AA$49</c:f>
              <c:numCache>
                <c:formatCode>General</c:formatCode>
                <c:ptCount val="5"/>
                <c:pt idx="0">
                  <c:v>72.97319121447029</c:v>
                </c:pt>
                <c:pt idx="1">
                  <c:v>77.928571428571431</c:v>
                </c:pt>
                <c:pt idx="2">
                  <c:v>78.997028231797913</c:v>
                </c:pt>
                <c:pt idx="3">
                  <c:v>79.143956396280856</c:v>
                </c:pt>
                <c:pt idx="4">
                  <c:v>80.766908212560381</c:v>
                </c:pt>
              </c:numCache>
            </c:numRef>
          </c:val>
          <c:smooth val="0"/>
          <c:extLst>
            <c:ext xmlns:c16="http://schemas.microsoft.com/office/drawing/2014/chart" uri="{C3380CC4-5D6E-409C-BE32-E72D297353CC}">
              <c16:uniqueId val="{0000000A-DAE8-48B0-9CAF-57F467BC3B9D}"/>
            </c:ext>
          </c:extLst>
        </c:ser>
        <c:ser>
          <c:idx val="1"/>
          <c:order val="1"/>
          <c:tx>
            <c:strRef>
              <c:f>'V-Overall'!$AA$45:$AA$49</c:f>
              <c:strCache>
                <c:ptCount val="1"/>
                <c:pt idx="0">
                  <c:v>f</c:v>
                </c:pt>
              </c:strCache>
            </c:strRef>
          </c:tx>
          <c:spPr>
            <a:ln w="28575" cap="rnd">
              <a:solidFill>
                <a:schemeClr val="accent2"/>
              </a:solidFill>
              <a:prstDash val="sysDot"/>
              <a:round/>
            </a:ln>
            <a:effectLst/>
          </c:spPr>
          <c:marker>
            <c:symbol val="none"/>
          </c:marker>
          <c:dPt>
            <c:idx val="0"/>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C-DAE8-48B0-9CAF-57F467BC3B9D}"/>
              </c:ext>
            </c:extLst>
          </c:dPt>
          <c:dPt>
            <c:idx val="1"/>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E-DAE8-48B0-9CAF-57F467BC3B9D}"/>
              </c:ext>
            </c:extLst>
          </c:dPt>
          <c:dPt>
            <c:idx val="2"/>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0-DAE8-48B0-9CAF-57F467BC3B9D}"/>
              </c:ext>
            </c:extLst>
          </c:dPt>
          <c:dPt>
            <c:idx val="3"/>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2-DAE8-48B0-9CAF-57F467BC3B9D}"/>
              </c:ext>
            </c:extLst>
          </c:dPt>
          <c:dPt>
            <c:idx val="4"/>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4-DAE8-48B0-9CAF-57F467BC3B9D}"/>
              </c:ext>
            </c:extLst>
          </c:dPt>
          <c:dLbls>
            <c:dLbl>
              <c:idx val="0"/>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B9BCC162-76CA-4F77-8D69-9A3037B879A0}" type="CELLRANGE">
                      <a:rPr lang="en-US"/>
                      <a:pPr>
                        <a:defRPr/>
                      </a:pPr>
                      <a:t>[CELLRANGE]</a:t>
                    </a:fld>
                    <a:endParaRPr lang="en-GB"/>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1"/>
                </c:ext>
                <c:ext xmlns:c16="http://schemas.microsoft.com/office/drawing/2014/chart" uri="{C3380CC4-5D6E-409C-BE32-E72D297353CC}">
                  <c16:uniqueId val="{0000000C-DAE8-48B0-9CAF-57F467BC3B9D}"/>
                </c:ext>
              </c:extLst>
            </c:dLbl>
            <c:dLbl>
              <c:idx val="1"/>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01F60B1D-EAB6-4D53-B362-61C3918807A7}" type="CELLRANGE">
                      <a:rPr lang="en-GB"/>
                      <a:pPr>
                        <a:defRPr/>
                      </a:pPr>
                      <a:t>[CELLRANGE]</a:t>
                    </a:fld>
                    <a:endParaRPr lang="en-GB"/>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0E-DAE8-48B0-9CAF-57F467BC3B9D}"/>
                </c:ext>
              </c:extLst>
            </c:dLbl>
            <c:dLbl>
              <c:idx val="2"/>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057EC262-16C3-4CD1-859F-FF1611A4DFE3}" type="CELLRANGE">
                      <a:rPr lang="en-GB"/>
                      <a:pPr>
                        <a:defRPr/>
                      </a:pPr>
                      <a:t>[CELLRANGE]</a:t>
                    </a:fld>
                    <a:endParaRPr lang="en-GB"/>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10-DAE8-48B0-9CAF-57F467BC3B9D}"/>
                </c:ext>
              </c:extLst>
            </c:dLbl>
            <c:dLbl>
              <c:idx val="3"/>
              <c:tx>
                <c:rich>
                  <a:bodyPr/>
                  <a:lstStyle/>
                  <a:p>
                    <a:fld id="{A0B13255-B076-4B5C-9781-71A4D0475AAC}"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DAE8-48B0-9CAF-57F467BC3B9D}"/>
                </c:ext>
              </c:extLst>
            </c:dLbl>
            <c:dLbl>
              <c:idx val="4"/>
              <c:tx>
                <c:rich>
                  <a:bodyPr/>
                  <a:lstStyle/>
                  <a:p>
                    <a:fld id="{BEC49CC0-346B-4348-8034-F97726A1E912}"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DAE8-48B0-9CAF-57F467BC3B9D}"/>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'V-Overall'!$AB$45:$AB$49</c:f>
                <c:numCache>
                  <c:formatCode>General</c:formatCode>
                  <c:ptCount val="5"/>
                  <c:pt idx="0">
                    <c:v>0.68688823776028018</c:v>
                  </c:pt>
                  <c:pt idx="1">
                    <c:v>0.56700825902450769</c:v>
                  </c:pt>
                  <c:pt idx="2">
                    <c:v>0.45784969274186404</c:v>
                  </c:pt>
                  <c:pt idx="3">
                    <c:v>0.44044027331579605</c:v>
                  </c:pt>
                  <c:pt idx="4">
                    <c:v>0.51282874699808467</c:v>
                  </c:pt>
                </c:numCache>
              </c:numRef>
            </c:plus>
            <c:minus>
              <c:numRef>
                <c:f>'V-Overall'!$AB$45:$AB$49</c:f>
                <c:numCache>
                  <c:formatCode>General</c:formatCode>
                  <c:ptCount val="5"/>
                  <c:pt idx="0">
                    <c:v>0.68688823776028018</c:v>
                  </c:pt>
                  <c:pt idx="1">
                    <c:v>0.56700825902450769</c:v>
                  </c:pt>
                  <c:pt idx="2">
                    <c:v>0.45784969274186404</c:v>
                  </c:pt>
                  <c:pt idx="3">
                    <c:v>0.44044027331579605</c:v>
                  </c:pt>
                  <c:pt idx="4">
                    <c:v>0.51282874699808467</c:v>
                  </c:pt>
                </c:numCache>
              </c:numRef>
            </c:minus>
            <c:spPr>
              <a:noFill/>
              <a:ln w="9525" cap="flat" cmpd="sng" algn="ctr">
                <a:solidFill>
                  <a:schemeClr val="tx1">
                    <a:lumMod val="65000"/>
                    <a:lumOff val="35000"/>
                  </a:schemeClr>
                </a:solidFill>
                <a:round/>
              </a:ln>
              <a:effectLst/>
            </c:spPr>
          </c:errBars>
          <c:cat>
            <c:strRef>
              <c:f>'V-Overall'!$AA$45:$AA$49</c:f>
              <c:strCache>
                <c:ptCount val="5"/>
                <c:pt idx="0">
                  <c:v>16-24</c:v>
                </c:pt>
                <c:pt idx="1">
                  <c:v>25-34</c:v>
                </c:pt>
                <c:pt idx="2">
                  <c:v>35-44</c:v>
                </c:pt>
                <c:pt idx="3">
                  <c:v>45-54</c:v>
                </c:pt>
                <c:pt idx="4">
                  <c:v>55-64</c:v>
                </c:pt>
              </c:strCache>
            </c:strRef>
          </c:cat>
          <c:val>
            <c:numRef>
              <c:f>'V-Overall'!$AA$45:$AA$49</c:f>
              <c:numCache>
                <c:formatCode>General</c:formatCode>
                <c:ptCount val="5"/>
                <c:pt idx="0">
                  <c:v>68.236928104575156</c:v>
                </c:pt>
                <c:pt idx="1">
                  <c:v>72.131410256410263</c:v>
                </c:pt>
                <c:pt idx="2">
                  <c:v>73.393075512075811</c:v>
                </c:pt>
                <c:pt idx="3">
                  <c:v>72.550103153551433</c:v>
                </c:pt>
                <c:pt idx="4">
                  <c:v>74.484848484848484</c:v>
                </c:pt>
              </c:numCache>
            </c:numRef>
          </c:val>
          <c:smooth val="0"/>
          <c:extLst>
            <c:ext xmlns:c15="http://schemas.microsoft.com/office/drawing/2012/chart" uri="{02D57815-91ED-43cb-92C2-25804820EDAC}">
              <c15:datalabelsRange>
                <c15:f>'V-Overall'!$Z$45:$Z$49</c15:f>
                <c15:dlblRangeCache>
                  <c:ptCount val="5"/>
                  <c:pt idx="0">
                    <c:v>4.74</c:v>
                  </c:pt>
                  <c:pt idx="1">
                    <c:v>5.80</c:v>
                  </c:pt>
                  <c:pt idx="2">
                    <c:v>5.60</c:v>
                  </c:pt>
                  <c:pt idx="3">
                    <c:v>6.59</c:v>
                  </c:pt>
                  <c:pt idx="4">
                    <c:v>6.28</c:v>
                  </c:pt>
                </c15:dlblRangeCache>
              </c15:datalabelsRange>
            </c:ext>
            <c:ext xmlns:c16="http://schemas.microsoft.com/office/drawing/2014/chart" uri="{C3380CC4-5D6E-409C-BE32-E72D297353CC}">
              <c16:uniqueId val="{00000015-DAE8-48B0-9CAF-57F467BC3B9D}"/>
            </c:ext>
          </c:extLst>
        </c:ser>
        <c:dLbls>
          <c:showLegendKey val="0"/>
          <c:showVal val="0"/>
          <c:showCatName val="0"/>
          <c:showSerName val="0"/>
          <c:showPercent val="0"/>
          <c:showBubbleSize val="0"/>
        </c:dLbls>
        <c:smooth val="0"/>
        <c:axId val="1177184408"/>
        <c:axId val="1177182440"/>
      </c:lineChart>
      <c:catAx>
        <c:axId val="1177184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2440"/>
        <c:crosses val="autoZero"/>
        <c:auto val="1"/>
        <c:lblAlgn val="ctr"/>
        <c:lblOffset val="100"/>
        <c:noMultiLvlLbl val="0"/>
      </c:catAx>
      <c:valAx>
        <c:axId val="1177182440"/>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'B-Overall'!$AR$31:$AR$35</c:f>
                <c:numCache>
                  <c:formatCode>General</c:formatCode>
                  <c:ptCount val="5"/>
                  <c:pt idx="0">
                    <c:v>5.2336895725993884</c:v>
                  </c:pt>
                  <c:pt idx="1">
                    <c:v>3.7769351536259492</c:v>
                  </c:pt>
                  <c:pt idx="2">
                    <c:v>3.452232878655221</c:v>
                  </c:pt>
                  <c:pt idx="3">
                    <c:v>3.1976095196945726</c:v>
                  </c:pt>
                  <c:pt idx="4">
                    <c:v>3.0228162247094286</c:v>
                  </c:pt>
                </c:numCache>
              </c:numRef>
            </c:plus>
            <c:minus>
              <c:numRef>
                <c:f>'B-Overall'!$AR$31:$AR$35</c:f>
                <c:numCache>
                  <c:formatCode>General</c:formatCode>
                  <c:ptCount val="5"/>
                  <c:pt idx="0">
                    <c:v>5.2336895725993884</c:v>
                  </c:pt>
                  <c:pt idx="1">
                    <c:v>3.7769351536259492</c:v>
                  </c:pt>
                  <c:pt idx="2">
                    <c:v>3.452232878655221</c:v>
                  </c:pt>
                  <c:pt idx="3">
                    <c:v>3.1976095196945726</c:v>
                  </c:pt>
                  <c:pt idx="4">
                    <c:v>3.0228162247094286</c:v>
                  </c:pt>
                </c:numCache>
              </c:numRef>
            </c:minus>
            <c:spPr>
              <a:noFill/>
              <a:ln w="9525" cap="flat" cmpd="sng" algn="ctr">
                <a:solidFill>
                  <a:schemeClr val="tx1">
                    <a:lumMod val="65000"/>
                    <a:lumOff val="35000"/>
                  </a:schemeClr>
                </a:solidFill>
                <a:round/>
              </a:ln>
              <a:effectLst/>
            </c:spPr>
          </c:errBars>
          <c:cat>
            <c:strRef>
              <c:f>'B-Overall'!$K$30:$K$34</c:f>
              <c:strCache>
                <c:ptCount val="5"/>
                <c:pt idx="0">
                  <c:v>16-24</c:v>
                </c:pt>
                <c:pt idx="1">
                  <c:v>25-34</c:v>
                </c:pt>
                <c:pt idx="2">
                  <c:v>35-44</c:v>
                </c:pt>
                <c:pt idx="3">
                  <c:v>45-54</c:v>
                </c:pt>
                <c:pt idx="4">
                  <c:v>55-64</c:v>
                </c:pt>
              </c:strCache>
            </c:strRef>
          </c:cat>
          <c:val>
            <c:numRef>
              <c:f>'B-Overall'!$L$30:$L$34</c:f>
              <c:numCache>
                <c:formatCode>General</c:formatCode>
                <c:ptCount val="5"/>
                <c:pt idx="0">
                  <c:v>64.221011956521735</c:v>
                </c:pt>
                <c:pt idx="1">
                  <c:v>63.216558598726117</c:v>
                </c:pt>
                <c:pt idx="2">
                  <c:v>65.496255056179777</c:v>
                </c:pt>
                <c:pt idx="3">
                  <c:v>64.306356069364185</c:v>
                </c:pt>
                <c:pt idx="4">
                  <c:v>61.676357558139529</c:v>
                </c:pt>
              </c:numCache>
            </c:numRef>
          </c:val>
          <c:smooth val="0"/>
          <c:extLst>
            <c:ext xmlns:c16="http://schemas.microsoft.com/office/drawing/2014/chart" uri="{C3380CC4-5D6E-409C-BE32-E72D297353CC}">
              <c16:uniqueId val="{00000000-C292-422D-A576-486EDD33008F}"/>
            </c:ext>
          </c:extLst>
        </c:ser>
        <c:ser>
          <c:idx val="1"/>
          <c:order val="1"/>
          <c:tx>
            <c:strRef>
              <c:f>'B-Overall'!$M$29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'B-Overall'!$AS$31:$AS$35</c:f>
                <c:numCache>
                  <c:formatCode>General</c:formatCode>
                  <c:ptCount val="5"/>
                  <c:pt idx="0">
                    <c:v>1.0032761030975283</c:v>
                  </c:pt>
                  <c:pt idx="1">
                    <c:v>0.83514323117692213</c:v>
                  </c:pt>
                  <c:pt idx="2">
                    <c:v>0.71193282456228968</c:v>
                  </c:pt>
                  <c:pt idx="3">
                    <c:v>0.69695499664104021</c:v>
                  </c:pt>
                  <c:pt idx="4">
                    <c:v>0.78196426744824743</c:v>
                  </c:pt>
                </c:numCache>
              </c:numRef>
            </c:plus>
            <c:minus>
              <c:numRef>
                <c:f>'B-Overall'!$AS$31:$AS$35</c:f>
                <c:numCache>
                  <c:formatCode>General</c:formatCode>
                  <c:ptCount val="5"/>
                  <c:pt idx="0">
                    <c:v>1.0032761030975283</c:v>
                  </c:pt>
                  <c:pt idx="1">
                    <c:v>0.83514323117692213</c:v>
                  </c:pt>
                  <c:pt idx="2">
                    <c:v>0.71193282456228968</c:v>
                  </c:pt>
                  <c:pt idx="3">
                    <c:v>0.69695499664104021</c:v>
                  </c:pt>
                  <c:pt idx="4">
                    <c:v>0.78196426744824743</c:v>
                  </c:pt>
                </c:numCache>
              </c:numRef>
            </c:minus>
            <c:spPr>
              <a:noFill/>
              <a:ln w="9525" cap="flat" cmpd="sng" algn="ctr">
                <a:solidFill>
                  <a:schemeClr val="tx1">
                    <a:lumMod val="65000"/>
                    <a:lumOff val="35000"/>
                  </a:schemeClr>
                </a:solidFill>
                <a:round/>
              </a:ln>
              <a:effectLst/>
            </c:spPr>
          </c:errBars>
          <c:cat>
            <c:strRef>
              <c:f>'B-Overall'!$K$30:$K$34</c:f>
              <c:strCache>
                <c:ptCount val="5"/>
                <c:pt idx="0">
                  <c:v>16-24</c:v>
                </c:pt>
                <c:pt idx="1">
                  <c:v>25-34</c:v>
                </c:pt>
                <c:pt idx="2">
                  <c:v>35-44</c:v>
                </c:pt>
                <c:pt idx="3">
                  <c:v>45-54</c:v>
                </c:pt>
                <c:pt idx="4">
                  <c:v>55-64</c:v>
                </c:pt>
              </c:strCache>
            </c:strRef>
          </c:cat>
          <c:val>
            <c:numRef>
              <c:f>'B-Overall'!$M$30:$M$34</c:f>
              <c:numCache>
                <c:formatCode>General</c:formatCode>
                <c:ptCount val="5"/>
                <c:pt idx="0">
                  <c:v>65.625897215044503</c:v>
                </c:pt>
                <c:pt idx="1">
                  <c:v>71.131652661064365</c:v>
                </c:pt>
                <c:pt idx="2">
                  <c:v>71.614660723129973</c:v>
                </c:pt>
                <c:pt idx="3">
                  <c:v>70.893448754942625</c:v>
                </c:pt>
                <c:pt idx="4">
                  <c:v>69.803408480944626</c:v>
                </c:pt>
              </c:numCache>
            </c:numRef>
          </c:val>
          <c:smooth val="0"/>
          <c:extLst>
            <c:ext xmlns:c16="http://schemas.microsoft.com/office/drawing/2014/chart" uri="{C3380CC4-5D6E-409C-BE32-E72D297353CC}">
              <c16:uniqueId val="{00000001-C292-422D-A576-486EDD33008F}"/>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'B-Overall'!$AR$45:$AR$49</c:f>
                <c:numCache>
                  <c:formatCode>General</c:formatCode>
                  <c:ptCount val="5"/>
                  <c:pt idx="0">
                    <c:v>4.2605455808032069</c:v>
                  </c:pt>
                  <c:pt idx="1">
                    <c:v>2.9353783756109237</c:v>
                  </c:pt>
                  <c:pt idx="2">
                    <c:v>3.6730878448584798</c:v>
                  </c:pt>
                  <c:pt idx="3">
                    <c:v>2.9840748552564076</c:v>
                  </c:pt>
                  <c:pt idx="4">
                    <c:v>3.0138902360377844</c:v>
                  </c:pt>
                </c:numCache>
              </c:numRef>
            </c:plus>
            <c:minus>
              <c:numRef>
                <c:f>'B-Overall'!$AR$45:$AR$49</c:f>
                <c:numCache>
                  <c:formatCode>General</c:formatCode>
                  <c:ptCount val="5"/>
                  <c:pt idx="0">
                    <c:v>4.2605455808032069</c:v>
                  </c:pt>
                  <c:pt idx="1">
                    <c:v>2.9353783756109237</c:v>
                  </c:pt>
                  <c:pt idx="2">
                    <c:v>3.6730878448584798</c:v>
                  </c:pt>
                  <c:pt idx="3">
                    <c:v>2.9840748552564076</c:v>
                  </c:pt>
                  <c:pt idx="4">
                    <c:v>3.0138902360377844</c:v>
                  </c:pt>
                </c:numCache>
              </c:numRef>
            </c:minus>
            <c:spPr>
              <a:noFill/>
              <a:ln w="9525" cap="flat" cmpd="sng" algn="ctr">
                <a:solidFill>
                  <a:schemeClr val="tx1">
                    <a:lumMod val="65000"/>
                    <a:lumOff val="35000"/>
                  </a:schemeClr>
                </a:solidFill>
                <a:round/>
              </a:ln>
              <a:effectLst/>
            </c:spPr>
          </c:errBars>
          <c:cat>
            <c:strRef>
              <c:f>'B-Overall'!$K$41:$K$45</c:f>
              <c:strCache>
                <c:ptCount val="5"/>
                <c:pt idx="0">
                  <c:v>16-24</c:v>
                </c:pt>
                <c:pt idx="1">
                  <c:v>25-34</c:v>
                </c:pt>
                <c:pt idx="2">
                  <c:v>35-44</c:v>
                </c:pt>
                <c:pt idx="3">
                  <c:v>45-54</c:v>
                </c:pt>
                <c:pt idx="4">
                  <c:v>55-64</c:v>
                </c:pt>
              </c:strCache>
            </c:strRef>
          </c:cat>
          <c:val>
            <c:numRef>
              <c:f>'B-Overall'!$L$41:$L$45</c:f>
              <c:numCache>
                <c:formatCode>General</c:formatCode>
                <c:ptCount val="5"/>
                <c:pt idx="0">
                  <c:v>62.465563636363626</c:v>
                </c:pt>
                <c:pt idx="1">
                  <c:v>64.615383589743587</c:v>
                </c:pt>
                <c:pt idx="2">
                  <c:v>63.679245283018894</c:v>
                </c:pt>
                <c:pt idx="3">
                  <c:v>62.59469602272727</c:v>
                </c:pt>
                <c:pt idx="4">
                  <c:v>63.725489839572184</c:v>
                </c:pt>
              </c:numCache>
            </c:numRef>
          </c:val>
          <c:smooth val="0"/>
          <c:extLst>
            <c:ext xmlns:c16="http://schemas.microsoft.com/office/drawing/2014/chart" uri="{C3380CC4-5D6E-409C-BE32-E72D297353CC}">
              <c16:uniqueId val="{00000000-A980-4E5F-8E49-D923BE14EB06}"/>
            </c:ext>
          </c:extLst>
        </c:ser>
        <c:ser>
          <c:idx val="1"/>
          <c:order val="1"/>
          <c:tx>
            <c:strRef>
              <c:f>'B-Overall'!$M$40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'B-Overall'!$AS$45:$AS$49</c:f>
                <c:numCache>
                  <c:formatCode>General</c:formatCode>
                  <c:ptCount val="5"/>
                  <c:pt idx="0">
                    <c:v>0.75671040344448337</c:v>
                  </c:pt>
                  <c:pt idx="1">
                    <c:v>0.62752617673822297</c:v>
                  </c:pt>
                  <c:pt idx="2">
                    <c:v>0.50901783096041697</c:v>
                  </c:pt>
                  <c:pt idx="3">
                    <c:v>0.47647348752040336</c:v>
                  </c:pt>
                  <c:pt idx="4">
                    <c:v>0.58042681082042802</c:v>
                  </c:pt>
                </c:numCache>
              </c:numRef>
            </c:plus>
            <c:minus>
              <c:numRef>
                <c:f>'B-Overall'!$AS$45:$AS$49</c:f>
                <c:numCache>
                  <c:formatCode>General</c:formatCode>
                  <c:ptCount val="5"/>
                  <c:pt idx="0">
                    <c:v>0.75671040344448337</c:v>
                  </c:pt>
                  <c:pt idx="1">
                    <c:v>0.62752617673822297</c:v>
                  </c:pt>
                  <c:pt idx="2">
                    <c:v>0.50901783096041697</c:v>
                  </c:pt>
                  <c:pt idx="3">
                    <c:v>0.47647348752040336</c:v>
                  </c:pt>
                  <c:pt idx="4">
                    <c:v>0.58042681082042802</c:v>
                  </c:pt>
                </c:numCache>
              </c:numRef>
            </c:minus>
            <c:spPr>
              <a:noFill/>
              <a:ln w="9525" cap="flat" cmpd="sng" algn="ctr">
                <a:solidFill>
                  <a:schemeClr val="tx1">
                    <a:lumMod val="65000"/>
                    <a:lumOff val="35000"/>
                  </a:schemeClr>
                </a:solidFill>
                <a:round/>
              </a:ln>
              <a:effectLst/>
            </c:spPr>
          </c:errBars>
          <c:cat>
            <c:strRef>
              <c:f>'B-Overall'!$K$41:$K$45</c:f>
              <c:strCache>
                <c:ptCount val="5"/>
                <c:pt idx="0">
                  <c:v>16-24</c:v>
                </c:pt>
                <c:pt idx="1">
                  <c:v>25-34</c:v>
                </c:pt>
                <c:pt idx="2">
                  <c:v>35-44</c:v>
                </c:pt>
                <c:pt idx="3">
                  <c:v>45-54</c:v>
                </c:pt>
                <c:pt idx="4">
                  <c:v>55-64</c:v>
                </c:pt>
              </c:strCache>
            </c:strRef>
          </c:cat>
          <c:val>
            <c:numRef>
              <c:f>'B-Overall'!$M$41:$M$45</c:f>
              <c:numCache>
                <c:formatCode>General</c:formatCode>
                <c:ptCount val="5"/>
                <c:pt idx="0">
                  <c:v>64.08278867102392</c:v>
                </c:pt>
                <c:pt idx="1">
                  <c:v>67.57889546351096</c:v>
                </c:pt>
                <c:pt idx="2">
                  <c:v>68.978650769387571</c:v>
                </c:pt>
                <c:pt idx="3">
                  <c:v>69.50338933097558</c:v>
                </c:pt>
                <c:pt idx="4">
                  <c:v>70.244444444444397</c:v>
                </c:pt>
              </c:numCache>
            </c:numRef>
          </c:val>
          <c:smooth val="0"/>
          <c:extLst>
            <c:ext xmlns:c16="http://schemas.microsoft.com/office/drawing/2014/chart" uri="{C3380CC4-5D6E-409C-BE32-E72D297353CC}">
              <c16:uniqueId val="{00000001-A980-4E5F-8E49-D923BE14EB06}"/>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First Look.xlsx]Population Overview!PivotTable1</c:name>
    <c:fmtId val="5"/>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s>
    <c:plotArea>
      <c:layout/>
      <c:barChart>
        <c:barDir val="col"/>
        <c:grouping val="clustered"/>
        <c:varyColors val="0"/>
        <c:ser>
          <c:idx val="0"/>
          <c:order val="0"/>
          <c:tx>
            <c:strRef>
              <c:f>'Population Overview'!$B$18:$B$19</c:f>
              <c:strCache>
                <c:ptCount val="1"/>
                <c:pt idx="0">
                  <c:v>m</c:v>
                </c:pt>
              </c:strCache>
            </c:strRef>
          </c:tx>
          <c:spPr>
            <a:pattFill prst="pct20">
              <a:fgClr>
                <a:schemeClr val="accent1"/>
              </a:fgClr>
              <a:bgClr>
                <a:schemeClr val="bg1"/>
              </a:bgClr>
            </a:pattFill>
            <a:ln>
              <a:noFill/>
            </a:ln>
            <a:effectLst/>
          </c:spPr>
          <c:invertIfNegative val="0"/>
          <c:cat>
            <c:strRef>
              <c:f>'Population Overview'!$A$20:$A$26</c:f>
              <c:strCache>
                <c:ptCount val="6"/>
                <c:pt idx="0">
                  <c:v>16-24</c:v>
                </c:pt>
                <c:pt idx="1">
                  <c:v>25-34</c:v>
                </c:pt>
                <c:pt idx="2">
                  <c:v>35-44</c:v>
                </c:pt>
                <c:pt idx="3">
                  <c:v>45-54</c:v>
                </c:pt>
                <c:pt idx="4">
                  <c:v>55-64</c:v>
                </c:pt>
                <c:pt idx="5">
                  <c:v>65+</c:v>
                </c:pt>
              </c:strCache>
            </c:strRef>
          </c:cat>
          <c:val>
            <c:numRef>
              <c:f>'Population Overview'!$B$20:$B$26</c:f>
              <c:numCache>
                <c:formatCode>General</c:formatCode>
                <c:ptCount val="6"/>
                <c:pt idx="0">
                  <c:v>2322</c:v>
                </c:pt>
                <c:pt idx="1">
                  <c:v>2975</c:v>
                </c:pt>
                <c:pt idx="2">
                  <c:v>3365</c:v>
                </c:pt>
                <c:pt idx="3">
                  <c:v>3119</c:v>
                </c:pt>
                <c:pt idx="4">
                  <c:v>2484</c:v>
                </c:pt>
                <c:pt idx="5">
                  <c:v>1434</c:v>
                </c:pt>
              </c:numCache>
            </c:numRef>
          </c:val>
          <c:extLst>
            <c:ext xmlns:c16="http://schemas.microsoft.com/office/drawing/2014/chart" uri="{C3380CC4-5D6E-409C-BE32-E72D297353CC}">
              <c16:uniqueId val="{00000000-A39C-4E98-AD87-1B8CF0548CE5}"/>
            </c:ext>
          </c:extLst>
        </c:ser>
        <c:ser>
          <c:idx val="1"/>
          <c:order val="1"/>
          <c:tx>
            <c:strRef>
              <c:f>'Population Overview'!$C$18:$C$19</c:f>
              <c:strCache>
                <c:ptCount val="1"/>
                <c:pt idx="0">
                  <c:v>f</c:v>
                </c:pt>
              </c:strCache>
            </c:strRef>
          </c:tx>
          <c:spPr>
            <a:pattFill prst="pct20">
              <a:fgClr>
                <a:schemeClr val="accent2"/>
              </a:fgClr>
              <a:bgClr>
                <a:schemeClr val="bg1"/>
              </a:bgClr>
            </a:pattFill>
            <a:ln>
              <a:noFill/>
            </a:ln>
            <a:effectLst/>
          </c:spPr>
          <c:invertIfNegative val="0"/>
          <c:cat>
            <c:strRef>
              <c:f>'Population Overview'!$A$20:$A$26</c:f>
              <c:strCache>
                <c:ptCount val="6"/>
                <c:pt idx="0">
                  <c:v>16-24</c:v>
                </c:pt>
                <c:pt idx="1">
                  <c:v>25-34</c:v>
                </c:pt>
                <c:pt idx="2">
                  <c:v>35-44</c:v>
                </c:pt>
                <c:pt idx="3">
                  <c:v>45-54</c:v>
                </c:pt>
                <c:pt idx="4">
                  <c:v>55-64</c:v>
                </c:pt>
                <c:pt idx="5">
                  <c:v>65+</c:v>
                </c:pt>
              </c:strCache>
            </c:strRef>
          </c:cat>
          <c:val>
            <c:numRef>
              <c:f>'Population Overview'!$C$20:$C$26</c:f>
              <c:numCache>
                <c:formatCode>General</c:formatCode>
                <c:ptCount val="6"/>
                <c:pt idx="0">
                  <c:v>3825</c:v>
                </c:pt>
                <c:pt idx="1">
                  <c:v>5070</c:v>
                </c:pt>
                <c:pt idx="2">
                  <c:v>6542</c:v>
                </c:pt>
                <c:pt idx="3">
                  <c:v>6786</c:v>
                </c:pt>
                <c:pt idx="4">
                  <c:v>4125</c:v>
                </c:pt>
                <c:pt idx="5">
                  <c:v>1327</c:v>
                </c:pt>
              </c:numCache>
            </c:numRef>
          </c:val>
          <c:extLst>
            <c:ext xmlns:c16="http://schemas.microsoft.com/office/drawing/2014/chart" uri="{C3380CC4-5D6E-409C-BE32-E72D297353CC}">
              <c16:uniqueId val="{00000001-A39C-4E98-AD87-1B8CF0548CE5}"/>
            </c:ext>
          </c:extLst>
        </c:ser>
        <c:dLbls>
          <c:showLegendKey val="0"/>
          <c:showVal val="0"/>
          <c:showCatName val="0"/>
          <c:showSerName val="0"/>
          <c:showPercent val="0"/>
          <c:showBubbleSize val="0"/>
        </c:dLbls>
        <c:gapWidth val="219"/>
        <c:overlap val="-27"/>
        <c:axId val="847420696"/>
        <c:axId val="847422336"/>
      </c:barChart>
      <c:catAx>
        <c:axId val="847420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7422336"/>
        <c:crosses val="autoZero"/>
        <c:auto val="1"/>
        <c:lblAlgn val="ctr"/>
        <c:lblOffset val="100"/>
        <c:noMultiLvlLbl val="0"/>
      </c:catAx>
      <c:valAx>
        <c:axId val="847422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74206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'B-Overall'!$AA$11:$AA$15</c:f>
                <c:numCache>
                  <c:formatCode>General</c:formatCode>
                  <c:ptCount val="5"/>
                  <c:pt idx="0">
                    <c:v>3.3138605437475657</c:v>
                  </c:pt>
                  <c:pt idx="1">
                    <c:v>2.3425323994030922</c:v>
                  </c:pt>
                  <c:pt idx="2">
                    <c:v>2.5174552474009779</c:v>
                  </c:pt>
                  <c:pt idx="3">
                    <c:v>2.1874857277639612</c:v>
                  </c:pt>
                  <c:pt idx="4">
                    <c:v>2.1385223673029778</c:v>
                  </c:pt>
                </c:numCache>
              </c:numRef>
            </c:plus>
            <c:minus>
              <c:numRef>
                <c:f>'B-Overall'!$AA$11:$AA$15</c:f>
                <c:numCache>
                  <c:formatCode>General</c:formatCode>
                  <c:ptCount val="5"/>
                  <c:pt idx="0">
                    <c:v>3.3138605437475657</c:v>
                  </c:pt>
                  <c:pt idx="1">
                    <c:v>2.3425323994030922</c:v>
                  </c:pt>
                  <c:pt idx="2">
                    <c:v>2.5174552474009779</c:v>
                  </c:pt>
                  <c:pt idx="3">
                    <c:v>2.1874857277639612</c:v>
                  </c:pt>
                  <c:pt idx="4">
                    <c:v>2.1385223673029778</c:v>
                  </c:pt>
                </c:numCache>
              </c:numRef>
            </c:minus>
            <c:spPr>
              <a:noFill/>
              <a:ln w="9525" cap="flat" cmpd="sng" algn="ctr">
                <a:solidFill>
                  <a:schemeClr val="tx1">
                    <a:lumMod val="65000"/>
                    <a:lumOff val="35000"/>
                  </a:schemeClr>
                </a:solidFill>
                <a:round/>
              </a:ln>
              <a:effectLst/>
            </c:spPr>
          </c:errBars>
          <c:cat>
            <c:strRef>
              <c:f>'B-Overall'!$J$11:$J$15</c:f>
              <c:strCache>
                <c:ptCount val="5"/>
                <c:pt idx="0">
                  <c:v>16-24</c:v>
                </c:pt>
                <c:pt idx="1">
                  <c:v>25-34</c:v>
                </c:pt>
                <c:pt idx="2">
                  <c:v>35-44</c:v>
                </c:pt>
                <c:pt idx="3">
                  <c:v>45-54</c:v>
                </c:pt>
                <c:pt idx="4">
                  <c:v>55-64</c:v>
                </c:pt>
              </c:strCache>
            </c:strRef>
          </c:cat>
          <c:val>
            <c:numRef>
              <c:f>'B-Overall'!$K$11:$K$15</c:f>
              <c:numCache>
                <c:formatCode>General</c:formatCode>
                <c:ptCount val="5"/>
                <c:pt idx="0">
                  <c:v>63.223785446009394</c:v>
                </c:pt>
                <c:pt idx="1">
                  <c:v>63.991475852272714</c:v>
                </c:pt>
                <c:pt idx="2">
                  <c:v>64.638971513353098</c:v>
                </c:pt>
                <c:pt idx="3">
                  <c:v>63.443169340974208</c:v>
                </c:pt>
                <c:pt idx="4">
                  <c:v>62.743732869080795</c:v>
                </c:pt>
              </c:numCache>
            </c:numRef>
          </c:val>
          <c:smooth val="0"/>
          <c:extLst>
            <c:ext xmlns:c16="http://schemas.microsoft.com/office/drawing/2014/chart" uri="{C3380CC4-5D6E-409C-BE32-E72D297353CC}">
              <c16:uniqueId val="{00000000-1B6C-43E2-A306-87D4E5825E79}"/>
            </c:ext>
          </c:extLst>
        </c:ser>
        <c:ser>
          <c:idx val="1"/>
          <c:order val="1"/>
          <c:tx>
            <c:strRef>
              <c:f>'B-Overall'!$L$10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'B-Overall'!$AB$11:$AB$15</c:f>
                <c:numCache>
                  <c:formatCode>General</c:formatCode>
                  <c:ptCount val="5"/>
                  <c:pt idx="0">
                    <c:v>0.60472565919103871</c:v>
                  </c:pt>
                  <c:pt idx="1">
                    <c:v>0.50316823475233874</c:v>
                  </c:pt>
                  <c:pt idx="2">
                    <c:v>0.41479965702167643</c:v>
                  </c:pt>
                  <c:pt idx="3">
                    <c:v>0.39355702459519731</c:v>
                  </c:pt>
                  <c:pt idx="4">
                    <c:v>0.46652602746229077</c:v>
                  </c:pt>
                </c:numCache>
              </c:numRef>
            </c:plus>
            <c:minus>
              <c:numRef>
                <c:f>'B-Overall'!$AB$11:$AB$15</c:f>
                <c:numCache>
                  <c:formatCode>General</c:formatCode>
                  <c:ptCount val="5"/>
                  <c:pt idx="0">
                    <c:v>0.60472565919103871</c:v>
                  </c:pt>
                  <c:pt idx="1">
                    <c:v>0.50316823475233874</c:v>
                  </c:pt>
                  <c:pt idx="2">
                    <c:v>0.41479965702167643</c:v>
                  </c:pt>
                  <c:pt idx="3">
                    <c:v>0.39355702459519731</c:v>
                  </c:pt>
                  <c:pt idx="4">
                    <c:v>0.46652602746229077</c:v>
                  </c:pt>
                </c:numCache>
              </c:numRef>
            </c:minus>
            <c:spPr>
              <a:noFill/>
              <a:ln w="9525" cap="flat" cmpd="sng" algn="ctr">
                <a:solidFill>
                  <a:schemeClr val="tx1">
                    <a:lumMod val="65000"/>
                    <a:lumOff val="35000"/>
                  </a:schemeClr>
                </a:solidFill>
                <a:round/>
              </a:ln>
              <a:effectLst/>
            </c:spPr>
          </c:errBars>
          <c:cat>
            <c:strRef>
              <c:f>'B-Overall'!$J$11:$J$15</c:f>
              <c:strCache>
                <c:ptCount val="5"/>
                <c:pt idx="0">
                  <c:v>16-24</c:v>
                </c:pt>
                <c:pt idx="1">
                  <c:v>25-34</c:v>
                </c:pt>
                <c:pt idx="2">
                  <c:v>35-44</c:v>
                </c:pt>
                <c:pt idx="3">
                  <c:v>45-54</c:v>
                </c:pt>
                <c:pt idx="4">
                  <c:v>55-64</c:v>
                </c:pt>
              </c:strCache>
            </c:strRef>
          </c:cat>
          <c:val>
            <c:numRef>
              <c:f>'B-Overall'!$L$11:$L$15</c:f>
              <c:numCache>
                <c:formatCode>General</c:formatCode>
                <c:ptCount val="5"/>
                <c:pt idx="0">
                  <c:v>64.665690580771269</c:v>
                </c:pt>
                <c:pt idx="1">
                  <c:v>68.892686969131958</c:v>
                </c:pt>
                <c:pt idx="2">
                  <c:v>69.873994818478508</c:v>
                </c:pt>
                <c:pt idx="3">
                  <c:v>69.941107184923723</c:v>
                </c:pt>
                <c:pt idx="4">
                  <c:v>70.078680587078296</c:v>
                </c:pt>
              </c:numCache>
            </c:numRef>
          </c:val>
          <c:smooth val="0"/>
          <c:extLst>
            <c:ext xmlns:c16="http://schemas.microsoft.com/office/drawing/2014/chart" uri="{C3380CC4-5D6E-409C-BE32-E72D297353CC}">
              <c16:uniqueId val="{00000001-1B6C-43E2-A306-87D4E5825E79}"/>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'B-Overall'!$AA$11:$AA$15</c:f>
                <c:numCache>
                  <c:formatCode>General</c:formatCode>
                  <c:ptCount val="5"/>
                  <c:pt idx="0">
                    <c:v>3.3138605437475657</c:v>
                  </c:pt>
                  <c:pt idx="1">
                    <c:v>2.3425323994030922</c:v>
                  </c:pt>
                  <c:pt idx="2">
                    <c:v>2.5174552474009779</c:v>
                  </c:pt>
                  <c:pt idx="3">
                    <c:v>2.1874857277639612</c:v>
                  </c:pt>
                  <c:pt idx="4">
                    <c:v>2.1385223673029778</c:v>
                  </c:pt>
                </c:numCache>
              </c:numRef>
            </c:plus>
            <c:minus>
              <c:numRef>
                <c:f>'B-Overall'!$AA$11:$AA$15</c:f>
                <c:numCache>
                  <c:formatCode>General</c:formatCode>
                  <c:ptCount val="5"/>
                  <c:pt idx="0">
                    <c:v>3.3138605437475657</c:v>
                  </c:pt>
                  <c:pt idx="1">
                    <c:v>2.3425323994030922</c:v>
                  </c:pt>
                  <c:pt idx="2">
                    <c:v>2.5174552474009779</c:v>
                  </c:pt>
                  <c:pt idx="3">
                    <c:v>2.1874857277639612</c:v>
                  </c:pt>
                  <c:pt idx="4">
                    <c:v>2.1385223673029778</c:v>
                  </c:pt>
                </c:numCache>
              </c:numRef>
            </c:minus>
            <c:spPr>
              <a:noFill/>
              <a:ln w="9525" cap="flat" cmpd="sng" algn="ctr">
                <a:solidFill>
                  <a:schemeClr val="tx1">
                    <a:lumMod val="65000"/>
                    <a:lumOff val="35000"/>
                  </a:schemeClr>
                </a:solidFill>
                <a:round/>
              </a:ln>
              <a:effectLst/>
            </c:spPr>
          </c:errBars>
          <c:cat>
            <c:strRef>
              <c:f>'B-Overall'!$J$11:$J$15</c:f>
              <c:strCache>
                <c:ptCount val="5"/>
                <c:pt idx="0">
                  <c:v>16-24</c:v>
                </c:pt>
                <c:pt idx="1">
                  <c:v>25-34</c:v>
                </c:pt>
                <c:pt idx="2">
                  <c:v>35-44</c:v>
                </c:pt>
                <c:pt idx="3">
                  <c:v>45-54</c:v>
                </c:pt>
                <c:pt idx="4">
                  <c:v>55-64</c:v>
                </c:pt>
              </c:strCache>
            </c:strRef>
          </c:cat>
          <c:val>
            <c:numRef>
              <c:f>'B-Overall'!$K$11:$K$15</c:f>
              <c:numCache>
                <c:formatCode>General</c:formatCode>
                <c:ptCount val="5"/>
                <c:pt idx="0">
                  <c:v>63.223785446009394</c:v>
                </c:pt>
                <c:pt idx="1">
                  <c:v>63.991475852272714</c:v>
                </c:pt>
                <c:pt idx="2">
                  <c:v>64.638971513353098</c:v>
                </c:pt>
                <c:pt idx="3">
                  <c:v>63.443169340974208</c:v>
                </c:pt>
                <c:pt idx="4">
                  <c:v>62.743732869080795</c:v>
                </c:pt>
              </c:numCache>
            </c:numRef>
          </c:val>
          <c:smooth val="0"/>
          <c:extLst>
            <c:ext xmlns:c16="http://schemas.microsoft.com/office/drawing/2014/chart" uri="{C3380CC4-5D6E-409C-BE32-E72D297353CC}">
              <c16:uniqueId val="{00000000-1B6C-43E2-A306-87D4E5825E79}"/>
            </c:ext>
          </c:extLst>
        </c:ser>
        <c:ser>
          <c:idx val="1"/>
          <c:order val="1"/>
          <c:tx>
            <c:strRef>
              <c:f>'B-Overall'!$L$10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'B-Overall'!$AB$11:$AB$15</c:f>
                <c:numCache>
                  <c:formatCode>General</c:formatCode>
                  <c:ptCount val="5"/>
                  <c:pt idx="0">
                    <c:v>0.60472565919103871</c:v>
                  </c:pt>
                  <c:pt idx="1">
                    <c:v>0.50316823475233874</c:v>
                  </c:pt>
                  <c:pt idx="2">
                    <c:v>0.41479965702167643</c:v>
                  </c:pt>
                  <c:pt idx="3">
                    <c:v>0.39355702459519731</c:v>
                  </c:pt>
                  <c:pt idx="4">
                    <c:v>0.46652602746229077</c:v>
                  </c:pt>
                </c:numCache>
              </c:numRef>
            </c:plus>
            <c:minus>
              <c:numRef>
                <c:f>'B-Overall'!$AB$11:$AB$15</c:f>
                <c:numCache>
                  <c:formatCode>General</c:formatCode>
                  <c:ptCount val="5"/>
                  <c:pt idx="0">
                    <c:v>0.60472565919103871</c:v>
                  </c:pt>
                  <c:pt idx="1">
                    <c:v>0.50316823475233874</c:v>
                  </c:pt>
                  <c:pt idx="2">
                    <c:v>0.41479965702167643</c:v>
                  </c:pt>
                  <c:pt idx="3">
                    <c:v>0.39355702459519731</c:v>
                  </c:pt>
                  <c:pt idx="4">
                    <c:v>0.46652602746229077</c:v>
                  </c:pt>
                </c:numCache>
              </c:numRef>
            </c:minus>
            <c:spPr>
              <a:noFill/>
              <a:ln w="9525" cap="flat" cmpd="sng" algn="ctr">
                <a:solidFill>
                  <a:schemeClr val="tx1">
                    <a:lumMod val="65000"/>
                    <a:lumOff val="35000"/>
                  </a:schemeClr>
                </a:solidFill>
                <a:round/>
              </a:ln>
              <a:effectLst/>
            </c:spPr>
          </c:errBars>
          <c:cat>
            <c:strRef>
              <c:f>'B-Overall'!$J$11:$J$15</c:f>
              <c:strCache>
                <c:ptCount val="5"/>
                <c:pt idx="0">
                  <c:v>16-24</c:v>
                </c:pt>
                <c:pt idx="1">
                  <c:v>25-34</c:v>
                </c:pt>
                <c:pt idx="2">
                  <c:v>35-44</c:v>
                </c:pt>
                <c:pt idx="3">
                  <c:v>45-54</c:v>
                </c:pt>
                <c:pt idx="4">
                  <c:v>55-64</c:v>
                </c:pt>
              </c:strCache>
            </c:strRef>
          </c:cat>
          <c:val>
            <c:numRef>
              <c:f>'B-Overall'!$L$11:$L$15</c:f>
              <c:numCache>
                <c:formatCode>General</c:formatCode>
                <c:ptCount val="5"/>
                <c:pt idx="0">
                  <c:v>64.665690580771269</c:v>
                </c:pt>
                <c:pt idx="1">
                  <c:v>68.892686969131958</c:v>
                </c:pt>
                <c:pt idx="2">
                  <c:v>69.873994818478508</c:v>
                </c:pt>
                <c:pt idx="3">
                  <c:v>69.941107184923723</c:v>
                </c:pt>
                <c:pt idx="4">
                  <c:v>70.078680587078296</c:v>
                </c:pt>
              </c:numCache>
            </c:numRef>
          </c:val>
          <c:smooth val="0"/>
          <c:extLst>
            <c:ext xmlns:c16="http://schemas.microsoft.com/office/drawing/2014/chart" uri="{C3380CC4-5D6E-409C-BE32-E72D297353CC}">
              <c16:uniqueId val="{00000001-1B6C-43E2-A306-87D4E5825E79}"/>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group.xlsx]B-Overall!PivotTable43</c:name>
    <c:fmtId val="4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UK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pivotFmt>
      <c:pivotFmt>
        <c:idx val="22"/>
        <c:spPr>
          <a:solidFill>
            <a:schemeClr val="accent1"/>
          </a:solidFill>
          <a:ln w="28575" cap="rnd">
            <a:solidFill>
              <a:schemeClr val="accent1"/>
            </a:solidFill>
            <a:round/>
          </a:ln>
          <a:effectLst/>
        </c:spPr>
        <c:marker>
          <c:symbol val="none"/>
        </c:marker>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round/>
          </a:ln>
          <a:effectLst/>
        </c:spPr>
        <c:marker>
          <c:symbol val="none"/>
        </c:marker>
      </c:pivotFmt>
      <c:pivotFmt>
        <c:idx val="27"/>
        <c:spPr>
          <a:solidFill>
            <a:schemeClr val="accent1"/>
          </a:solidFill>
          <a:ln w="28575" cap="rnd">
            <a:solidFill>
              <a:schemeClr val="accent1"/>
            </a:solidFill>
            <a:round/>
          </a:ln>
          <a:effectLst/>
        </c:spPr>
        <c:marker>
          <c:symbol val="none"/>
        </c:marker>
      </c:pivotFmt>
      <c:pivotFmt>
        <c:idx val="28"/>
        <c:spPr>
          <a:solidFill>
            <a:schemeClr val="accent1"/>
          </a:solidFill>
          <a:ln w="28575" cap="rnd">
            <a:solidFill>
              <a:schemeClr val="accent1"/>
            </a:solidFill>
            <a:round/>
          </a:ln>
          <a:effectLst/>
        </c:spPr>
        <c:marker>
          <c:symbol val="none"/>
        </c:marker>
      </c:pivotFmt>
      <c:pivotFmt>
        <c:idx val="29"/>
        <c:spPr>
          <a:solidFill>
            <a:schemeClr val="accent1"/>
          </a:solidFill>
          <a:ln w="28575" cap="rnd">
            <a:solidFill>
              <a:schemeClr val="accent1"/>
            </a:solidFill>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round/>
          </a:ln>
          <a:effectLst/>
        </c:spPr>
        <c:marker>
          <c:symbol val="none"/>
        </c:marker>
      </c:pivotFmt>
      <c:pivotFmt>
        <c:idx val="33"/>
        <c:spPr>
          <a:solidFill>
            <a:schemeClr val="accent1"/>
          </a:solidFill>
          <a:ln w="28575" cap="rnd">
            <a:solidFill>
              <a:schemeClr val="accent1"/>
            </a:solidFill>
            <a:round/>
          </a:ln>
          <a:effectLst/>
        </c:spPr>
        <c:marker>
          <c:symbol val="none"/>
        </c:marker>
      </c:pivotFmt>
      <c:pivotFmt>
        <c:idx val="34"/>
        <c:spPr>
          <a:solidFill>
            <a:schemeClr val="accent1"/>
          </a:solidFill>
          <a:ln w="28575" cap="rnd">
            <a:solidFill>
              <a:schemeClr val="accent1"/>
            </a:solidFill>
            <a:round/>
          </a:ln>
          <a:effectLst/>
        </c:spPr>
        <c:marker>
          <c:symbol val="none"/>
        </c:marker>
      </c:pivotFmt>
      <c:pivotFmt>
        <c:idx val="35"/>
        <c:spPr>
          <a:solidFill>
            <a:schemeClr val="accent1"/>
          </a:solidFill>
          <a:ln w="28575" cap="rnd">
            <a:solidFill>
              <a:schemeClr val="accent1"/>
            </a:solidFill>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round/>
          </a:ln>
          <a:effectLst/>
        </c:spPr>
        <c:marker>
          <c:symbol val="none"/>
        </c:marker>
      </c:pivotFmt>
      <c:pivotFmt>
        <c:idx val="39"/>
        <c:spPr>
          <a:solidFill>
            <a:schemeClr val="accent1"/>
          </a:solidFill>
          <a:ln w="28575" cap="rnd">
            <a:solidFill>
              <a:schemeClr val="accent1"/>
            </a:solidFill>
            <a:round/>
          </a:ln>
          <a:effectLst/>
        </c:spPr>
        <c:marker>
          <c:symbol val="none"/>
        </c:marker>
      </c:pivotFmt>
      <c:pivotFmt>
        <c:idx val="40"/>
        <c:spPr>
          <a:solidFill>
            <a:schemeClr val="accent1"/>
          </a:solidFill>
          <a:ln w="28575" cap="rnd">
            <a:solidFill>
              <a:schemeClr val="accent1"/>
            </a:solidFill>
            <a:round/>
          </a:ln>
          <a:effectLst/>
        </c:spPr>
        <c:marker>
          <c:symbol val="none"/>
        </c:marker>
      </c:pivotFmt>
      <c:pivotFmt>
        <c:idx val="41"/>
        <c:spPr>
          <a:solidFill>
            <a:schemeClr val="accent1"/>
          </a:solidFill>
          <a:ln w="28575" cap="rnd">
            <a:solidFill>
              <a:schemeClr val="accent1"/>
            </a:solidFill>
            <a:round/>
          </a:ln>
          <a:effectLst/>
        </c:spPr>
        <c:marker>
          <c:symbol val="none"/>
        </c:marker>
      </c:pivotFmt>
      <c:pivotFmt>
        <c:idx val="42"/>
        <c:spPr>
          <a:solidFill>
            <a:schemeClr val="accent1"/>
          </a:solidFill>
          <a:ln w="28575" cap="rnd">
            <a:solidFill>
              <a:schemeClr val="accent1"/>
            </a:solidFill>
            <a:round/>
          </a:ln>
          <a:effectLst/>
        </c:spPr>
        <c:marker>
          <c:symbol val="none"/>
        </c:marker>
      </c:pivotFmt>
      <c:pivotFmt>
        <c:idx val="43"/>
        <c:spPr>
          <a:solidFill>
            <a:schemeClr val="accent1"/>
          </a:solidFill>
          <a:ln w="28575" cap="rnd">
            <a:solidFill>
              <a:schemeClr val="accent1"/>
            </a:solidFill>
            <a:round/>
          </a:ln>
          <a:effectLst/>
        </c:spPr>
        <c:marker>
          <c:symbol val="none"/>
        </c:marker>
      </c:pivotFmt>
      <c:pivotFmt>
        <c:idx val="44"/>
        <c:spPr>
          <a:solidFill>
            <a:schemeClr val="accent1"/>
          </a:solidFill>
          <a:ln w="28575" cap="rnd">
            <a:solidFill>
              <a:schemeClr val="accent1"/>
            </a:solidFill>
            <a:round/>
          </a:ln>
          <a:effectLst/>
        </c:spPr>
        <c:marker>
          <c:symbol val="none"/>
        </c:marker>
      </c:pivotFmt>
      <c:pivotFmt>
        <c:idx val="45"/>
        <c:spPr>
          <a:solidFill>
            <a:schemeClr val="accent1"/>
          </a:solidFill>
          <a:ln w="28575" cap="rnd">
            <a:solidFill>
              <a:schemeClr val="accent1"/>
            </a:solidFill>
            <a:round/>
          </a:ln>
          <a:effectLst/>
        </c:spPr>
        <c:marker>
          <c:symbol val="none"/>
        </c:marker>
      </c:pivotFmt>
      <c:pivotFmt>
        <c:idx val="46"/>
        <c:spPr>
          <a:solidFill>
            <a:schemeClr val="accent1"/>
          </a:solidFill>
          <a:ln w="28575" cap="rnd">
            <a:solidFill>
              <a:schemeClr val="accent1"/>
            </a:solidFill>
            <a:round/>
          </a:ln>
          <a:effectLst/>
        </c:spPr>
        <c:marker>
          <c:symbol val="none"/>
        </c:marker>
      </c:pivotFmt>
      <c:pivotFmt>
        <c:idx val="47"/>
        <c:spPr>
          <a:solidFill>
            <a:schemeClr val="accent1"/>
          </a:solidFill>
          <a:ln w="28575" cap="rnd">
            <a:solidFill>
              <a:schemeClr val="accent1"/>
            </a:solidFill>
            <a:round/>
          </a:ln>
          <a:effectLst/>
        </c:spPr>
        <c:marker>
          <c:symbol val="none"/>
        </c:marker>
      </c:pivotFmt>
      <c:pivotFmt>
        <c:idx val="48"/>
        <c:spPr>
          <a:solidFill>
            <a:schemeClr val="accent1"/>
          </a:solidFill>
          <a:ln w="28575" cap="rnd">
            <a:solidFill>
              <a:schemeClr val="accent1"/>
            </a:solidFill>
            <a:round/>
          </a:ln>
          <a:effectLst/>
        </c:spPr>
        <c:marker>
          <c:symbol val="none"/>
        </c:marker>
      </c:pivotFmt>
      <c:pivotFmt>
        <c:idx val="49"/>
        <c:spPr>
          <a:solidFill>
            <a:schemeClr val="accent1"/>
          </a:solidFill>
          <a:ln w="28575" cap="rnd">
            <a:solidFill>
              <a:schemeClr val="accent1"/>
            </a:solidFill>
            <a:round/>
          </a:ln>
          <a:effectLst/>
        </c:spPr>
        <c:marker>
          <c:symbol val="none"/>
        </c:marker>
      </c:pivotFmt>
      <c:pivotFmt>
        <c:idx val="50"/>
        <c:spPr>
          <a:solidFill>
            <a:schemeClr val="accent1"/>
          </a:solidFill>
          <a:ln w="28575" cap="rnd">
            <a:solidFill>
              <a:schemeClr val="accent1"/>
            </a:solidFill>
            <a:round/>
          </a:ln>
          <a:effectLst/>
        </c:spPr>
        <c:marker>
          <c:symbol val="none"/>
        </c:marker>
      </c:pivotFmt>
      <c:pivotFmt>
        <c:idx val="51"/>
        <c:spPr>
          <a:solidFill>
            <a:schemeClr val="accent1"/>
          </a:solidFill>
          <a:ln w="28575" cap="rnd">
            <a:solidFill>
              <a:schemeClr val="accent1"/>
            </a:solidFill>
            <a:round/>
          </a:ln>
          <a:effectLst/>
        </c:spPr>
        <c:marker>
          <c:symbol val="none"/>
        </c:marker>
      </c:pivotFmt>
      <c:pivotFmt>
        <c:idx val="52"/>
        <c:spPr>
          <a:solidFill>
            <a:schemeClr val="accent1"/>
          </a:solidFill>
          <a:ln w="28575" cap="rnd">
            <a:solidFill>
              <a:schemeClr val="accent1"/>
            </a:solidFill>
            <a:round/>
          </a:ln>
          <a:effectLst/>
        </c:spPr>
        <c:marker>
          <c:symbol val="none"/>
        </c:marker>
      </c:pivotFmt>
      <c:pivotFmt>
        <c:idx val="53"/>
        <c:spPr>
          <a:solidFill>
            <a:schemeClr val="accent1"/>
          </a:solidFill>
          <a:ln w="28575" cap="rnd">
            <a:solidFill>
              <a:schemeClr val="accent1"/>
            </a:solidFill>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round/>
          </a:ln>
          <a:effectLst/>
        </c:spPr>
        <c:marker>
          <c:symbol val="none"/>
        </c:marker>
      </c:pivotFmt>
      <c:pivotFmt>
        <c:idx val="57"/>
        <c:spPr>
          <a:solidFill>
            <a:schemeClr val="accent1"/>
          </a:solidFill>
          <a:ln w="28575" cap="rnd">
            <a:solidFill>
              <a:schemeClr val="accent1"/>
            </a:solidFill>
            <a:round/>
          </a:ln>
          <a:effectLst/>
        </c:spPr>
        <c:marker>
          <c:symbol val="none"/>
        </c:marker>
      </c:pivotFmt>
      <c:pivotFmt>
        <c:idx val="58"/>
        <c:spPr>
          <a:solidFill>
            <a:schemeClr val="accent1"/>
          </a:solidFill>
          <a:ln w="28575" cap="rnd">
            <a:solidFill>
              <a:schemeClr val="accent1"/>
            </a:solidFill>
            <a:round/>
          </a:ln>
          <a:effectLst/>
        </c:spPr>
        <c:marker>
          <c:symbol val="none"/>
        </c:marker>
      </c:pivotFmt>
      <c:pivotFmt>
        <c:idx val="59"/>
        <c:spPr>
          <a:solidFill>
            <a:schemeClr val="accent1"/>
          </a:solidFill>
          <a:ln w="28575" cap="rnd">
            <a:solidFill>
              <a:schemeClr val="accent1"/>
            </a:solidFill>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round/>
          </a:ln>
          <a:effectLst/>
        </c:spPr>
        <c:marker>
          <c:symbol val="none"/>
        </c:marker>
      </c:pivotFmt>
      <c:pivotFmt>
        <c:idx val="7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C7C77BC-D2CD-446B-9D9E-8A7C2472C77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1"/>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9D28AF6-F528-46A4-A077-74C054252B8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FF65EDF-810F-4141-8935-091530AB01D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864460-88CD-4035-A4DE-08547CC33E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EF3A14F-3C1A-4931-B998-DA233C5413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5"/>
        <c:spPr>
          <a:solidFill>
            <a:schemeClr val="accent1"/>
          </a:solidFill>
          <a:ln w="28575" cap="rnd">
            <a:solidFill>
              <a:schemeClr val="accent1"/>
            </a:solidFill>
            <a:round/>
          </a:ln>
          <a:effectLst/>
        </c:spPr>
        <c:marker>
          <c:symbol val="none"/>
        </c:marker>
      </c:pivotFmt>
      <c:pivotFmt>
        <c:idx val="76"/>
        <c:spPr>
          <a:solidFill>
            <a:schemeClr val="accent1"/>
          </a:solidFill>
          <a:ln w="28575" cap="rnd">
            <a:solidFill>
              <a:schemeClr val="accent1"/>
            </a:solidFill>
            <a:round/>
          </a:ln>
          <a:effectLst/>
        </c:spPr>
        <c:marker>
          <c:symbol val="none"/>
        </c:marker>
      </c:pivotFmt>
      <c:pivotFmt>
        <c:idx val="77"/>
        <c:spPr>
          <a:solidFill>
            <a:schemeClr val="accent1"/>
          </a:solidFill>
          <a:ln w="28575" cap="rnd">
            <a:solidFill>
              <a:schemeClr val="accent1"/>
            </a:solidFill>
            <a:round/>
          </a:ln>
          <a:effectLst/>
        </c:spPr>
        <c:marker>
          <c:symbol val="none"/>
        </c:marker>
      </c:pivotFmt>
      <c:pivotFmt>
        <c:idx val="78"/>
        <c:spPr>
          <a:solidFill>
            <a:schemeClr val="accent1"/>
          </a:solidFill>
          <a:ln w="28575" cap="rnd">
            <a:solidFill>
              <a:schemeClr val="accent1"/>
            </a:solidFill>
            <a:round/>
          </a:ln>
          <a:effectLst/>
        </c:spPr>
        <c:marker>
          <c:symbol val="none"/>
        </c:marker>
      </c:pivotFmt>
      <c:pivotFmt>
        <c:idx val="79"/>
        <c:spPr>
          <a:solidFill>
            <a:schemeClr val="accent1"/>
          </a:solidFill>
          <a:ln w="28575" cap="rnd">
            <a:solidFill>
              <a:schemeClr val="accent1"/>
            </a:solidFill>
            <a:round/>
          </a:ln>
          <a:effectLst/>
        </c:spPr>
        <c:marker>
          <c:symbol val="none"/>
        </c:marker>
      </c:pivotFmt>
      <c:pivotFmt>
        <c:idx val="80"/>
        <c:spPr>
          <a:solidFill>
            <a:schemeClr val="accent1"/>
          </a:solidFill>
          <a:ln w="28575" cap="rnd">
            <a:solidFill>
              <a:schemeClr val="accent1"/>
            </a:solidFill>
            <a:round/>
          </a:ln>
          <a:effectLst/>
        </c:spPr>
        <c:marker>
          <c:symbol val="none"/>
        </c:marker>
      </c:pivotFmt>
      <c:pivotFmt>
        <c:idx val="8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C7C77BC-D2CD-446B-9D9E-8A7C2472C77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9D28AF6-F528-46A4-A077-74C054252B8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FF65EDF-810F-4141-8935-091530AB01D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864460-88CD-4035-A4DE-08547CC33E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EF3A14F-3C1A-4931-B998-DA233C5413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7"/>
        <c:spPr>
          <a:solidFill>
            <a:schemeClr val="accent1"/>
          </a:solidFill>
          <a:ln w="28575" cap="rnd">
            <a:solidFill>
              <a:schemeClr val="accent1"/>
            </a:solidFill>
            <a:round/>
          </a:ln>
          <a:effectLst/>
        </c:spPr>
        <c:marker>
          <c:symbol val="none"/>
        </c:marker>
      </c:pivotFmt>
      <c:pivotFmt>
        <c:idx val="88"/>
        <c:spPr>
          <a:solidFill>
            <a:schemeClr val="accent1"/>
          </a:solidFill>
          <a:ln w="28575" cap="rnd">
            <a:solidFill>
              <a:schemeClr val="accent1"/>
            </a:solidFill>
            <a:round/>
          </a:ln>
          <a:effectLst/>
        </c:spPr>
        <c:marker>
          <c:symbol val="none"/>
        </c:marker>
      </c:pivotFmt>
      <c:pivotFmt>
        <c:idx val="89"/>
        <c:spPr>
          <a:solidFill>
            <a:schemeClr val="accent1"/>
          </a:solidFill>
          <a:ln w="28575" cap="rnd">
            <a:solidFill>
              <a:schemeClr val="accent1"/>
            </a:solidFill>
            <a:round/>
          </a:ln>
          <a:effectLst/>
        </c:spPr>
        <c:marker>
          <c:symbol val="none"/>
        </c:marker>
      </c:pivotFmt>
      <c:pivotFmt>
        <c:idx val="90"/>
        <c:spPr>
          <a:solidFill>
            <a:schemeClr val="accent1"/>
          </a:solidFill>
          <a:ln w="28575" cap="rnd">
            <a:solidFill>
              <a:schemeClr val="accent1"/>
            </a:solidFill>
            <a:round/>
          </a:ln>
          <a:effectLst/>
        </c:spPr>
        <c:marker>
          <c:symbol val="none"/>
        </c:marker>
      </c:pivotFmt>
      <c:pivotFmt>
        <c:idx val="91"/>
        <c:spPr>
          <a:solidFill>
            <a:schemeClr val="accent1"/>
          </a:solidFill>
          <a:ln w="28575" cap="rnd">
            <a:solidFill>
              <a:schemeClr val="accent1"/>
            </a:solidFill>
            <a:round/>
          </a:ln>
          <a:effectLst/>
        </c:spPr>
        <c:marker>
          <c:symbol val="none"/>
        </c:marker>
      </c:pivotFmt>
      <c:pivotFmt>
        <c:idx val="92"/>
        <c:spPr>
          <a:solidFill>
            <a:schemeClr val="accent1"/>
          </a:solidFill>
          <a:ln w="28575" cap="rnd">
            <a:solidFill>
              <a:schemeClr val="accent1"/>
            </a:solidFill>
            <a:round/>
          </a:ln>
          <a:effectLst/>
        </c:spPr>
        <c:marker>
          <c:symbol val="none"/>
        </c:marker>
      </c:pivotFmt>
      <c:pivotFmt>
        <c:idx val="9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9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C7C77BC-D2CD-446B-9D9E-8A7C2472C77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9D28AF6-F528-46A4-A077-74C054252B8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FF65EDF-810F-4141-8935-091530AB01D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864460-88CD-4035-A4DE-08547CC33E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EF3A14F-3C1A-4931-B998-DA233C5413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'B-Overall'!$AA$31:$AA$35</c:f>
              <c:strCache>
                <c:ptCount val="1"/>
                <c:pt idx="0">
                  <c:v>Male</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4C03-4226-9A7B-3B8DE497699F}"/>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4C03-4226-9A7B-3B8DE497699F}"/>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4C03-4226-9A7B-3B8DE497699F}"/>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4C03-4226-9A7B-3B8DE497699F}"/>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4C03-4226-9A7B-3B8DE497699F}"/>
              </c:ext>
            </c:extLst>
          </c:dPt>
          <c:errBars>
            <c:errDir val="y"/>
            <c:errBarType val="both"/>
            <c:errValType val="cust"/>
            <c:noEndCap val="0"/>
            <c:plus>
              <c:numRef>
                <c:f>'B-Overall'!$AA$31:$AA$35</c:f>
                <c:numCache>
                  <c:formatCode>General</c:formatCode>
                  <c:ptCount val="5"/>
                  <c:pt idx="0">
                    <c:v>5.2336895725993884</c:v>
                  </c:pt>
                  <c:pt idx="1">
                    <c:v>3.7769351536259492</c:v>
                  </c:pt>
                  <c:pt idx="2">
                    <c:v>3.452232878655221</c:v>
                  </c:pt>
                  <c:pt idx="3">
                    <c:v>3.1976095196945726</c:v>
                  </c:pt>
                  <c:pt idx="4">
                    <c:v>3.0228162247094286</c:v>
                  </c:pt>
                </c:numCache>
              </c:numRef>
            </c:plus>
            <c:minus>
              <c:numRef>
                <c:f>'B-Overall'!$AA$31:$AA$35</c:f>
                <c:numCache>
                  <c:formatCode>General</c:formatCode>
                  <c:ptCount val="5"/>
                  <c:pt idx="0">
                    <c:v>5.2336895725993884</c:v>
                  </c:pt>
                  <c:pt idx="1">
                    <c:v>3.7769351536259492</c:v>
                  </c:pt>
                  <c:pt idx="2">
                    <c:v>3.452232878655221</c:v>
                  </c:pt>
                  <c:pt idx="3">
                    <c:v>3.1976095196945726</c:v>
                  </c:pt>
                  <c:pt idx="4">
                    <c:v>3.0228162247094286</c:v>
                  </c:pt>
                </c:numCache>
              </c:numRef>
            </c:minus>
            <c:spPr>
              <a:noFill/>
              <a:ln w="9525" cap="flat" cmpd="sng" algn="ctr">
                <a:solidFill>
                  <a:schemeClr val="tx1">
                    <a:lumMod val="65000"/>
                    <a:lumOff val="35000"/>
                  </a:schemeClr>
                </a:solidFill>
                <a:round/>
              </a:ln>
              <a:effectLst/>
            </c:spPr>
          </c:errBars>
          <c:cat>
            <c:strRef>
              <c:f>'B-Overall'!$AA$31:$AA$35</c:f>
              <c:strCache>
                <c:ptCount val="5"/>
                <c:pt idx="0">
                  <c:v>16-24</c:v>
                </c:pt>
                <c:pt idx="1">
                  <c:v>25-34</c:v>
                </c:pt>
                <c:pt idx="2">
                  <c:v>35-44</c:v>
                </c:pt>
                <c:pt idx="3">
                  <c:v>45-54</c:v>
                </c:pt>
                <c:pt idx="4">
                  <c:v>55-64</c:v>
                </c:pt>
              </c:strCache>
            </c:strRef>
          </c:cat>
          <c:val>
            <c:numRef>
              <c:f>'B-Overall'!$AA$31:$AA$35</c:f>
              <c:numCache>
                <c:formatCode>General</c:formatCode>
                <c:ptCount val="5"/>
                <c:pt idx="0">
                  <c:v>64.221011956521735</c:v>
                </c:pt>
                <c:pt idx="1">
                  <c:v>63.216558598726117</c:v>
                </c:pt>
                <c:pt idx="2">
                  <c:v>65.496255056179777</c:v>
                </c:pt>
                <c:pt idx="3">
                  <c:v>64.306356069364185</c:v>
                </c:pt>
                <c:pt idx="4">
                  <c:v>61.676357558139529</c:v>
                </c:pt>
              </c:numCache>
            </c:numRef>
          </c:val>
          <c:smooth val="0"/>
          <c:extLst>
            <c:ext xmlns:c16="http://schemas.microsoft.com/office/drawing/2014/chart" uri="{C3380CC4-5D6E-409C-BE32-E72D297353CC}">
              <c16:uniqueId val="{0000000A-4C03-4226-9A7B-3B8DE497699F}"/>
            </c:ext>
          </c:extLst>
        </c:ser>
        <c:ser>
          <c:idx val="1"/>
          <c:order val="1"/>
          <c:tx>
            <c:strRef>
              <c:f>'B-Overall'!$AA$31:$AA$35</c:f>
              <c:strCache>
                <c:ptCount val="1"/>
                <c:pt idx="0">
                  <c:v>Female</c:v>
                </c:pt>
              </c:strCache>
            </c:strRef>
          </c:tx>
          <c:spPr>
            <a:ln w="28575" cap="rnd">
              <a:solidFill>
                <a:schemeClr val="accent2"/>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C-4C03-4226-9A7B-3B8DE497699F}"/>
              </c:ext>
            </c:extLst>
          </c:dPt>
          <c:dPt>
            <c:idx val="1"/>
            <c:marker>
              <c:symbol val="none"/>
            </c:marker>
            <c:bubble3D val="0"/>
            <c:spPr>
              <a:ln w="28575" cap="rnd">
                <a:solidFill>
                  <a:schemeClr val="accent2"/>
                </a:solidFill>
                <a:round/>
              </a:ln>
              <a:effectLst/>
            </c:spPr>
            <c:extLst>
              <c:ext xmlns:c16="http://schemas.microsoft.com/office/drawing/2014/chart" uri="{C3380CC4-5D6E-409C-BE32-E72D297353CC}">
                <c16:uniqueId val="{0000000E-4C03-4226-9A7B-3B8DE497699F}"/>
              </c:ext>
            </c:extLst>
          </c:dPt>
          <c:dPt>
            <c:idx val="2"/>
            <c:marker>
              <c:symbol val="none"/>
            </c:marker>
            <c:bubble3D val="0"/>
            <c:spPr>
              <a:ln w="28575" cap="rnd">
                <a:solidFill>
                  <a:schemeClr val="accent2"/>
                </a:solidFill>
                <a:round/>
              </a:ln>
              <a:effectLst/>
            </c:spPr>
            <c:extLst>
              <c:ext xmlns:c16="http://schemas.microsoft.com/office/drawing/2014/chart" uri="{C3380CC4-5D6E-409C-BE32-E72D297353CC}">
                <c16:uniqueId val="{00000010-4C03-4226-9A7B-3B8DE497699F}"/>
              </c:ext>
            </c:extLst>
          </c:dPt>
          <c:dPt>
            <c:idx val="3"/>
            <c:marker>
              <c:symbol val="none"/>
            </c:marker>
            <c:bubble3D val="0"/>
            <c:spPr>
              <a:ln w="28575" cap="rnd">
                <a:solidFill>
                  <a:schemeClr val="accent2"/>
                </a:solidFill>
                <a:round/>
              </a:ln>
              <a:effectLst/>
            </c:spPr>
            <c:extLst>
              <c:ext xmlns:c16="http://schemas.microsoft.com/office/drawing/2014/chart" uri="{C3380CC4-5D6E-409C-BE32-E72D297353CC}">
                <c16:uniqueId val="{00000012-4C03-4226-9A7B-3B8DE497699F}"/>
              </c:ext>
            </c:extLst>
          </c:dPt>
          <c:dPt>
            <c:idx val="4"/>
            <c:marker>
              <c:symbol val="none"/>
            </c:marker>
            <c:bubble3D val="0"/>
            <c:spPr>
              <a:ln w="28575" cap="rnd">
                <a:solidFill>
                  <a:schemeClr val="accent2"/>
                </a:solidFill>
                <a:round/>
              </a:ln>
              <a:effectLst/>
            </c:spPr>
            <c:extLst>
              <c:ext xmlns:c16="http://schemas.microsoft.com/office/drawing/2014/chart" uri="{C3380CC4-5D6E-409C-BE32-E72D297353CC}">
                <c16:uniqueId val="{00000014-4C03-4226-9A7B-3B8DE497699F}"/>
              </c:ext>
            </c:extLst>
          </c:dPt>
          <c:dLbls>
            <c:dLbl>
              <c:idx val="0"/>
              <c:layout>
                <c:manualLayout>
                  <c:x val="-5.1609407019548324E-2"/>
                  <c:y val="0.11012457564325273"/>
                </c:manualLayout>
              </c:layout>
              <c:tx>
                <c:rich>
                  <a:bodyPr/>
                  <a:lstStyle/>
                  <a:p>
                    <a:fld id="{72F3F7B6-6E57-4199-89BD-ED489CFCCC1C}"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4C03-4226-9A7B-3B8DE497699F}"/>
                </c:ext>
              </c:extLst>
            </c:dLbl>
            <c:dLbl>
              <c:idx val="1"/>
              <c:layout>
                <c:manualLayout>
                  <c:x val="-5.5924476661526272E-2"/>
                  <c:y val="0.11991668228006505"/>
                </c:manualLayout>
              </c:layout>
              <c:tx>
                <c:rich>
                  <a:bodyPr/>
                  <a:lstStyle/>
                  <a:p>
                    <a:fld id="{5CC3938C-4E7D-412A-B02E-4905271ED2EE}"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4C03-4226-9A7B-3B8DE497699F}"/>
                </c:ext>
              </c:extLst>
            </c:dLbl>
            <c:dLbl>
              <c:idx val="2"/>
              <c:layout>
                <c:manualLayout>
                  <c:x val="-4.5344243597447029E-2"/>
                  <c:y val="0.10522852232484659"/>
                </c:manualLayout>
              </c:layout>
              <c:tx>
                <c:rich>
                  <a:bodyPr/>
                  <a:lstStyle/>
                  <a:p>
                    <a:fld id="{C6F4C426-A9D2-4DC4-8C22-15D219A1CDED}"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4C03-4226-9A7B-3B8DE497699F}"/>
                </c:ext>
              </c:extLst>
            </c:dLbl>
            <c:dLbl>
              <c:idx val="3"/>
              <c:layout>
                <c:manualLayout>
                  <c:x val="-4.8476825308497749E-2"/>
                  <c:y val="9.0540362369628119E-2"/>
                </c:manualLayout>
              </c:layout>
              <c:tx>
                <c:rich>
                  <a:bodyPr/>
                  <a:lstStyle/>
                  <a:p>
                    <a:fld id="{F08D6EC8-8253-484F-B02B-A50E65C03D11}"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4C03-4226-9A7B-3B8DE497699F}"/>
                </c:ext>
              </c:extLst>
            </c:dLbl>
            <c:dLbl>
              <c:idx val="4"/>
              <c:layout>
                <c:manualLayout>
                  <c:x val="-5.5924476661526272E-2"/>
                  <c:y val="0.10522852232484649"/>
                </c:manualLayout>
              </c:layout>
              <c:tx>
                <c:rich>
                  <a:bodyPr/>
                  <a:lstStyle/>
                  <a:p>
                    <a:fld id="{996AA793-76DE-4C90-A3B7-B175687972FA}"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4-4C03-4226-9A7B-3B8DE497699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'B-Overall'!$AB$31:$AB$35</c:f>
                <c:numCache>
                  <c:formatCode>General</c:formatCode>
                  <c:ptCount val="5"/>
                  <c:pt idx="0">
                    <c:v>4.2605455808032069</c:v>
                  </c:pt>
                  <c:pt idx="1">
                    <c:v>2.9353783756109237</c:v>
                  </c:pt>
                  <c:pt idx="2">
                    <c:v>3.6730878448584798</c:v>
                  </c:pt>
                  <c:pt idx="3">
                    <c:v>2.9840748552564076</c:v>
                  </c:pt>
                  <c:pt idx="4">
                    <c:v>3.0138902360377844</c:v>
                  </c:pt>
                </c:numCache>
              </c:numRef>
            </c:plus>
            <c:minus>
              <c:numRef>
                <c:f>'B-Overall'!$AB$31:$AB$35</c:f>
                <c:numCache>
                  <c:formatCode>General</c:formatCode>
                  <c:ptCount val="5"/>
                  <c:pt idx="0">
                    <c:v>4.2605455808032069</c:v>
                  </c:pt>
                  <c:pt idx="1">
                    <c:v>2.9353783756109237</c:v>
                  </c:pt>
                  <c:pt idx="2">
                    <c:v>3.6730878448584798</c:v>
                  </c:pt>
                  <c:pt idx="3">
                    <c:v>2.9840748552564076</c:v>
                  </c:pt>
                  <c:pt idx="4">
                    <c:v>3.0138902360377844</c:v>
                  </c:pt>
                </c:numCache>
              </c:numRef>
            </c:minus>
            <c:spPr>
              <a:noFill/>
              <a:ln w="9525" cap="flat" cmpd="sng" algn="ctr">
                <a:solidFill>
                  <a:schemeClr val="tx1">
                    <a:lumMod val="65000"/>
                    <a:lumOff val="35000"/>
                  </a:schemeClr>
                </a:solidFill>
                <a:round/>
              </a:ln>
              <a:effectLst/>
            </c:spPr>
          </c:errBars>
          <c:cat>
            <c:strRef>
              <c:f>'B-Overall'!$AA$31:$AA$35</c:f>
              <c:strCache>
                <c:ptCount val="5"/>
                <c:pt idx="0">
                  <c:v>16-24</c:v>
                </c:pt>
                <c:pt idx="1">
                  <c:v>25-34</c:v>
                </c:pt>
                <c:pt idx="2">
                  <c:v>35-44</c:v>
                </c:pt>
                <c:pt idx="3">
                  <c:v>45-54</c:v>
                </c:pt>
                <c:pt idx="4">
                  <c:v>55-64</c:v>
                </c:pt>
              </c:strCache>
            </c:strRef>
          </c:cat>
          <c:val>
            <c:numRef>
              <c:f>'B-Overall'!$AA$31:$AA$35</c:f>
              <c:numCache>
                <c:formatCode>General</c:formatCode>
                <c:ptCount val="5"/>
                <c:pt idx="0">
                  <c:v>62.465563636363626</c:v>
                </c:pt>
                <c:pt idx="1">
                  <c:v>64.615383589743587</c:v>
                </c:pt>
                <c:pt idx="2">
                  <c:v>63.679245283018894</c:v>
                </c:pt>
                <c:pt idx="3">
                  <c:v>62.59469602272727</c:v>
                </c:pt>
                <c:pt idx="4">
                  <c:v>63.725489839572184</c:v>
                </c:pt>
              </c:numCache>
            </c:numRef>
          </c:val>
          <c:smooth val="0"/>
          <c:extLst>
            <c:ext xmlns:c15="http://schemas.microsoft.com/office/drawing/2012/chart" uri="{02D57815-91ED-43cb-92C2-25804820EDAC}">
              <c15:datalabelsRange>
                <c15:f>'B-Overall'!$Z$31:$Z$35</c15:f>
                <c15:dlblRangeCache>
                  <c:ptCount val="5"/>
                  <c:pt idx="0">
                    <c:v>1.76</c:v>
                  </c:pt>
                  <c:pt idx="1">
                    <c:v>-1.40</c:v>
                  </c:pt>
                  <c:pt idx="2">
                    <c:v>1.82</c:v>
                  </c:pt>
                  <c:pt idx="3">
                    <c:v>1.71</c:v>
                  </c:pt>
                  <c:pt idx="4">
                    <c:v>-2.05</c:v>
                  </c:pt>
                </c15:dlblRangeCache>
              </c15:datalabelsRange>
            </c:ext>
            <c:ext xmlns:c16="http://schemas.microsoft.com/office/drawing/2014/chart" uri="{C3380CC4-5D6E-409C-BE32-E72D297353CC}">
              <c16:uniqueId val="{00000015-4C03-4226-9A7B-3B8DE497699F}"/>
            </c:ext>
          </c:extLst>
        </c:ser>
        <c:dLbls>
          <c:showLegendKey val="0"/>
          <c:showVal val="0"/>
          <c:showCatName val="0"/>
          <c:showSerName val="0"/>
          <c:showPercent val="0"/>
          <c:showBubbleSize val="0"/>
        </c:dLbls>
        <c:smooth val="0"/>
        <c:axId val="589633368"/>
        <c:axId val="589634024"/>
      </c:lineChart>
      <c:catAx>
        <c:axId val="589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4024"/>
        <c:crosses val="autoZero"/>
        <c:auto val="1"/>
        <c:lblAlgn val="ctr"/>
        <c:lblOffset val="100"/>
        <c:noMultiLvlLbl val="0"/>
      </c:catAx>
      <c:valAx>
        <c:axId val="589634024"/>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group.xlsx]B-Overall!PivotTable42</c:name>
    <c:fmtId val="5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Challenge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prstDash val="sysDot"/>
            <a:round/>
          </a:ln>
          <a:effectLst/>
        </c:spPr>
        <c:marker>
          <c:symbol val="none"/>
        </c:marker>
      </c:pivotFmt>
      <c:pivotFmt>
        <c:idx val="1"/>
        <c:spPr>
          <a:solidFill>
            <a:schemeClr val="accent1"/>
          </a:solidFill>
          <a:ln w="28575" cap="rnd">
            <a:solidFill>
              <a:schemeClr val="accent1"/>
            </a:solidFill>
            <a:prstDash val="sysDot"/>
            <a:round/>
          </a:ln>
          <a:effectLst/>
        </c:spPr>
        <c:marker>
          <c:symbol val="none"/>
        </c:marker>
      </c:pivotFmt>
      <c:pivotFmt>
        <c:idx val="2"/>
        <c:spPr>
          <a:solidFill>
            <a:schemeClr val="accent1"/>
          </a:solidFill>
          <a:ln w="28575" cap="rnd">
            <a:solidFill>
              <a:schemeClr val="accent1"/>
            </a:solidFill>
            <a:prstDash val="sysDot"/>
            <a:round/>
          </a:ln>
          <a:effectLst/>
        </c:spPr>
        <c:marker>
          <c:symbol val="none"/>
        </c:marker>
      </c:pivotFmt>
      <c:pivotFmt>
        <c:idx val="3"/>
        <c:spPr>
          <a:solidFill>
            <a:schemeClr val="accent1"/>
          </a:solidFill>
          <a:ln w="28575" cap="rnd">
            <a:solidFill>
              <a:schemeClr val="accent1"/>
            </a:solidFill>
            <a:prstDash val="sysDot"/>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prstDash val="sysDot"/>
            <a:round/>
          </a:ln>
          <a:effectLst/>
        </c:spPr>
        <c:marker>
          <c:symbol val="none"/>
        </c:marker>
      </c:pivotFmt>
      <c:pivotFmt>
        <c:idx val="7"/>
        <c:spPr>
          <a:solidFill>
            <a:schemeClr val="accent1"/>
          </a:solidFill>
          <a:ln w="28575" cap="rnd">
            <a:solidFill>
              <a:schemeClr val="accent1"/>
            </a:solidFill>
            <a:prstDash val="sysDot"/>
            <a:round/>
          </a:ln>
          <a:effectLst/>
        </c:spPr>
        <c:marker>
          <c:symbol val="none"/>
        </c:marker>
      </c:pivotFmt>
      <c:pivotFmt>
        <c:idx val="8"/>
        <c:spPr>
          <a:solidFill>
            <a:schemeClr val="accent1"/>
          </a:solidFill>
          <a:ln w="28575" cap="rnd">
            <a:solidFill>
              <a:schemeClr val="accent1"/>
            </a:solidFill>
            <a:prstDash val="sysDot"/>
            <a:round/>
          </a:ln>
          <a:effectLst/>
        </c:spPr>
        <c:marker>
          <c:symbol val="none"/>
        </c:marker>
      </c:pivotFmt>
      <c:pivotFmt>
        <c:idx val="9"/>
        <c:spPr>
          <a:solidFill>
            <a:schemeClr val="accent1"/>
          </a:solidFill>
          <a:ln w="28575" cap="rnd">
            <a:solidFill>
              <a:schemeClr val="accent1"/>
            </a:solidFill>
            <a:prstDash val="sysDot"/>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prstDash val="sysDot"/>
            <a:round/>
          </a:ln>
          <a:effectLst/>
        </c:spPr>
        <c:marker>
          <c:symbol val="none"/>
        </c:marker>
      </c:pivotFmt>
      <c:pivotFmt>
        <c:idx val="13"/>
        <c:spPr>
          <a:solidFill>
            <a:schemeClr val="accent1"/>
          </a:solidFill>
          <a:ln w="28575" cap="rnd">
            <a:solidFill>
              <a:schemeClr val="accent1"/>
            </a:solidFill>
            <a:prstDash val="sysDot"/>
            <a:round/>
          </a:ln>
          <a:effectLst/>
        </c:spPr>
        <c:marker>
          <c:symbol val="none"/>
        </c:marker>
      </c:pivotFmt>
      <c:pivotFmt>
        <c:idx val="14"/>
        <c:spPr>
          <a:solidFill>
            <a:schemeClr val="accent1"/>
          </a:solidFill>
          <a:ln w="28575" cap="rnd">
            <a:solidFill>
              <a:schemeClr val="accent1"/>
            </a:solidFill>
            <a:prstDash val="sysDot"/>
            <a:round/>
          </a:ln>
          <a:effectLst/>
        </c:spPr>
        <c:marker>
          <c:symbol val="none"/>
        </c:marker>
      </c:pivotFmt>
      <c:pivotFmt>
        <c:idx val="15"/>
        <c:spPr>
          <a:solidFill>
            <a:schemeClr val="accent1"/>
          </a:solidFill>
          <a:ln w="28575" cap="rnd">
            <a:solidFill>
              <a:schemeClr val="accent1"/>
            </a:solidFill>
            <a:prstDash val="sysDot"/>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prstDash val="sysDot"/>
            <a:round/>
          </a:ln>
          <a:effectLst/>
        </c:spPr>
        <c:marker>
          <c:symbol val="none"/>
        </c:marker>
      </c:pivotFmt>
      <c:pivotFmt>
        <c:idx val="21"/>
        <c:spPr>
          <a:solidFill>
            <a:schemeClr val="accent1"/>
          </a:solidFill>
          <a:ln w="28575" cap="rnd">
            <a:solidFill>
              <a:schemeClr val="accent1"/>
            </a:solidFill>
            <a:prstDash val="sysDot"/>
            <a:round/>
          </a:ln>
          <a:effectLst/>
        </c:spPr>
        <c:marker>
          <c:symbol val="none"/>
        </c:marker>
      </c:pivotFmt>
      <c:pivotFmt>
        <c:idx val="22"/>
        <c:spPr>
          <a:solidFill>
            <a:schemeClr val="accent1"/>
          </a:solidFill>
          <a:ln w="28575" cap="rnd">
            <a:solidFill>
              <a:schemeClr val="accent1"/>
            </a:solidFill>
            <a:prstDash val="sysDot"/>
            <a:round/>
          </a:ln>
          <a:effectLst/>
        </c:spPr>
        <c:marker>
          <c:symbol val="none"/>
        </c:marker>
      </c:pivotFmt>
      <c:pivotFmt>
        <c:idx val="23"/>
        <c:spPr>
          <a:solidFill>
            <a:schemeClr val="accent1"/>
          </a:solidFill>
          <a:ln w="28575" cap="rnd">
            <a:solidFill>
              <a:schemeClr val="accent1"/>
            </a:solidFill>
            <a:prstDash val="sysDot"/>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prstDash val="sysDot"/>
            <a:round/>
          </a:ln>
          <a:effectLst/>
        </c:spPr>
        <c:marker>
          <c:symbol val="none"/>
        </c:marker>
      </c:pivotFmt>
      <c:pivotFmt>
        <c:idx val="27"/>
        <c:spPr>
          <a:solidFill>
            <a:schemeClr val="accent1"/>
          </a:solidFill>
          <a:ln w="28575" cap="rnd">
            <a:solidFill>
              <a:schemeClr val="accent1"/>
            </a:solidFill>
            <a:prstDash val="sysDot"/>
            <a:round/>
          </a:ln>
          <a:effectLst/>
        </c:spPr>
        <c:marker>
          <c:symbol val="none"/>
        </c:marker>
      </c:pivotFmt>
      <c:pivotFmt>
        <c:idx val="28"/>
        <c:spPr>
          <a:solidFill>
            <a:schemeClr val="accent1"/>
          </a:solidFill>
          <a:ln w="28575" cap="rnd">
            <a:solidFill>
              <a:schemeClr val="accent1"/>
            </a:solidFill>
            <a:prstDash val="sysDot"/>
            <a:round/>
          </a:ln>
          <a:effectLst/>
        </c:spPr>
        <c:marker>
          <c:symbol val="none"/>
        </c:marker>
      </c:pivotFmt>
      <c:pivotFmt>
        <c:idx val="29"/>
        <c:spPr>
          <a:solidFill>
            <a:schemeClr val="accent1"/>
          </a:solidFill>
          <a:ln w="28575" cap="rnd">
            <a:solidFill>
              <a:schemeClr val="accent1"/>
            </a:solidFill>
            <a:prstDash val="sysDot"/>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prstDash val="sysDot"/>
            <a:round/>
          </a:ln>
          <a:effectLst/>
        </c:spPr>
        <c:marker>
          <c:symbol val="none"/>
        </c:marker>
      </c:pivotFmt>
      <c:pivotFmt>
        <c:idx val="33"/>
        <c:spPr>
          <a:solidFill>
            <a:schemeClr val="accent1"/>
          </a:solidFill>
          <a:ln w="28575" cap="rnd">
            <a:solidFill>
              <a:schemeClr val="accent1"/>
            </a:solidFill>
            <a:prstDash val="sysDot"/>
            <a:round/>
          </a:ln>
          <a:effectLst/>
        </c:spPr>
        <c:marker>
          <c:symbol val="none"/>
        </c:marker>
      </c:pivotFmt>
      <c:pivotFmt>
        <c:idx val="34"/>
        <c:spPr>
          <a:solidFill>
            <a:schemeClr val="accent1"/>
          </a:solidFill>
          <a:ln w="28575" cap="rnd">
            <a:solidFill>
              <a:schemeClr val="accent1"/>
            </a:solidFill>
            <a:prstDash val="sysDot"/>
            <a:round/>
          </a:ln>
          <a:effectLst/>
        </c:spPr>
        <c:marker>
          <c:symbol val="none"/>
        </c:marker>
      </c:pivotFmt>
      <c:pivotFmt>
        <c:idx val="35"/>
        <c:spPr>
          <a:solidFill>
            <a:schemeClr val="accent1"/>
          </a:solidFill>
          <a:ln w="28575" cap="rnd">
            <a:solidFill>
              <a:schemeClr val="accent1"/>
            </a:solidFill>
            <a:prstDash val="sysDot"/>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prstDash val="sysDot"/>
            <a:round/>
          </a:ln>
          <a:effectLst/>
        </c:spPr>
        <c:marker>
          <c:symbol val="none"/>
        </c:marker>
      </c:pivotFmt>
      <c:pivotFmt>
        <c:idx val="39"/>
        <c:spPr>
          <a:solidFill>
            <a:schemeClr val="accent1"/>
          </a:solidFill>
          <a:ln w="28575" cap="rnd">
            <a:solidFill>
              <a:schemeClr val="accent1"/>
            </a:solidFill>
            <a:prstDash val="sysDot"/>
            <a:round/>
          </a:ln>
          <a:effectLst/>
        </c:spPr>
        <c:marker>
          <c:symbol val="none"/>
        </c:marker>
      </c:pivotFmt>
      <c:pivotFmt>
        <c:idx val="40"/>
        <c:spPr>
          <a:solidFill>
            <a:schemeClr val="accent1"/>
          </a:solidFill>
          <a:ln w="28575" cap="rnd">
            <a:solidFill>
              <a:schemeClr val="accent1"/>
            </a:solidFill>
            <a:prstDash val="sysDot"/>
            <a:round/>
          </a:ln>
          <a:effectLst/>
        </c:spPr>
        <c:marker>
          <c:symbol val="none"/>
        </c:marker>
      </c:pivotFmt>
      <c:pivotFmt>
        <c:idx val="41"/>
        <c:spPr>
          <a:solidFill>
            <a:schemeClr val="accent1"/>
          </a:solidFill>
          <a:ln w="28575" cap="rnd">
            <a:solidFill>
              <a:schemeClr val="accent1"/>
            </a:solidFill>
            <a:prstDash val="sysDot"/>
            <a:round/>
          </a:ln>
          <a:effectLst/>
        </c:spPr>
        <c:marker>
          <c:symbol val="none"/>
        </c:marker>
      </c:pivotFmt>
      <c:pivotFmt>
        <c:idx val="42"/>
        <c:spPr>
          <a:solidFill>
            <a:schemeClr val="accent1"/>
          </a:solidFill>
          <a:ln w="28575" cap="rnd">
            <a:solidFill>
              <a:schemeClr val="accent1"/>
            </a:solidFill>
            <a:prstDash val="sysDot"/>
            <a:round/>
          </a:ln>
          <a:effectLst/>
        </c:spPr>
        <c:marker>
          <c:symbol val="none"/>
        </c:marker>
      </c:pivotFmt>
      <c:pivotFmt>
        <c:idx val="43"/>
        <c:spPr>
          <a:solidFill>
            <a:schemeClr val="accent1"/>
          </a:solidFill>
          <a:ln w="28575" cap="rnd">
            <a:solidFill>
              <a:schemeClr val="accent1"/>
            </a:solidFill>
            <a:prstDash val="sysDot"/>
            <a:round/>
          </a:ln>
          <a:effectLst/>
        </c:spPr>
        <c:marker>
          <c:symbol val="none"/>
        </c:marker>
      </c:pivotFmt>
      <c:pivotFmt>
        <c:idx val="44"/>
        <c:spPr>
          <a:solidFill>
            <a:schemeClr val="accent1"/>
          </a:solidFill>
          <a:ln w="28575" cap="rnd">
            <a:solidFill>
              <a:schemeClr val="accent1"/>
            </a:solidFill>
            <a:prstDash val="sysDot"/>
            <a:round/>
          </a:ln>
          <a:effectLst/>
        </c:spPr>
        <c:marker>
          <c:symbol val="none"/>
        </c:marker>
      </c:pivotFmt>
      <c:pivotFmt>
        <c:idx val="45"/>
        <c:spPr>
          <a:solidFill>
            <a:schemeClr val="accent1"/>
          </a:solidFill>
          <a:ln w="28575" cap="rnd">
            <a:solidFill>
              <a:schemeClr val="accent1"/>
            </a:solidFill>
            <a:prstDash val="sysDot"/>
            <a:round/>
          </a:ln>
          <a:effectLst/>
        </c:spPr>
        <c:marker>
          <c:symbol val="none"/>
        </c:marker>
      </c:pivotFmt>
      <c:pivotFmt>
        <c:idx val="46"/>
        <c:spPr>
          <a:solidFill>
            <a:schemeClr val="accent1"/>
          </a:solidFill>
          <a:ln w="28575" cap="rnd">
            <a:solidFill>
              <a:schemeClr val="accent1"/>
            </a:solidFill>
            <a:prstDash val="sysDot"/>
            <a:round/>
          </a:ln>
          <a:effectLst/>
        </c:spPr>
        <c:marker>
          <c:symbol val="none"/>
        </c:marker>
      </c:pivotFmt>
      <c:pivotFmt>
        <c:idx val="47"/>
        <c:spPr>
          <a:solidFill>
            <a:schemeClr val="accent1"/>
          </a:solidFill>
          <a:ln w="28575" cap="rnd">
            <a:solidFill>
              <a:schemeClr val="accent1"/>
            </a:solidFill>
            <a:prstDash val="sysDot"/>
            <a:round/>
          </a:ln>
          <a:effectLst/>
        </c:spPr>
        <c:marker>
          <c:symbol val="none"/>
        </c:marker>
      </c:pivotFmt>
      <c:pivotFmt>
        <c:idx val="48"/>
        <c:spPr>
          <a:solidFill>
            <a:schemeClr val="accent1"/>
          </a:solidFill>
          <a:ln w="28575" cap="rnd">
            <a:solidFill>
              <a:schemeClr val="accent1"/>
            </a:solidFill>
            <a:prstDash val="sysDot"/>
            <a:round/>
          </a:ln>
          <a:effectLst/>
        </c:spPr>
        <c:marker>
          <c:symbol val="none"/>
        </c:marker>
      </c:pivotFmt>
      <c:pivotFmt>
        <c:idx val="49"/>
        <c:spPr>
          <a:solidFill>
            <a:schemeClr val="accent1"/>
          </a:solidFill>
          <a:ln w="28575" cap="rnd">
            <a:solidFill>
              <a:schemeClr val="accent1"/>
            </a:solidFill>
            <a:prstDash val="sysDot"/>
            <a:round/>
          </a:ln>
          <a:effectLst/>
        </c:spPr>
        <c:marker>
          <c:symbol val="none"/>
        </c:marker>
      </c:pivotFmt>
      <c:pivotFmt>
        <c:idx val="50"/>
        <c:spPr>
          <a:solidFill>
            <a:schemeClr val="accent1"/>
          </a:solidFill>
          <a:ln w="28575" cap="rnd">
            <a:solidFill>
              <a:schemeClr val="accent1"/>
            </a:solidFill>
            <a:prstDash val="sysDot"/>
            <a:round/>
          </a:ln>
          <a:effectLst/>
        </c:spPr>
        <c:marker>
          <c:symbol val="none"/>
        </c:marker>
      </c:pivotFmt>
      <c:pivotFmt>
        <c:idx val="51"/>
        <c:spPr>
          <a:solidFill>
            <a:schemeClr val="accent1"/>
          </a:solidFill>
          <a:ln w="28575" cap="rnd">
            <a:solidFill>
              <a:schemeClr val="accent1"/>
            </a:solidFill>
            <a:prstDash val="sysDot"/>
            <a:round/>
          </a:ln>
          <a:effectLst/>
        </c:spPr>
        <c:marker>
          <c:symbol val="none"/>
        </c:marker>
      </c:pivotFmt>
      <c:pivotFmt>
        <c:idx val="52"/>
        <c:spPr>
          <a:solidFill>
            <a:schemeClr val="accent1"/>
          </a:solidFill>
          <a:ln w="28575" cap="rnd">
            <a:solidFill>
              <a:schemeClr val="accent1"/>
            </a:solidFill>
            <a:prstDash val="sysDot"/>
            <a:round/>
          </a:ln>
          <a:effectLst/>
        </c:spPr>
        <c:marker>
          <c:symbol val="none"/>
        </c:marker>
      </c:pivotFmt>
      <c:pivotFmt>
        <c:idx val="53"/>
        <c:spPr>
          <a:solidFill>
            <a:schemeClr val="accent1"/>
          </a:solidFill>
          <a:ln w="28575" cap="rnd">
            <a:solidFill>
              <a:schemeClr val="accent1"/>
            </a:solidFill>
            <a:prstDash val="sysDot"/>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prstDash val="sysDot"/>
            <a:round/>
          </a:ln>
          <a:effectLst/>
        </c:spPr>
        <c:marker>
          <c:symbol val="none"/>
        </c:marker>
      </c:pivotFmt>
      <c:pivotFmt>
        <c:idx val="57"/>
        <c:spPr>
          <a:solidFill>
            <a:schemeClr val="accent1"/>
          </a:solidFill>
          <a:ln w="28575" cap="rnd">
            <a:solidFill>
              <a:schemeClr val="accent1"/>
            </a:solidFill>
            <a:prstDash val="sysDot"/>
            <a:round/>
          </a:ln>
          <a:effectLst/>
        </c:spPr>
        <c:marker>
          <c:symbol val="none"/>
        </c:marker>
      </c:pivotFmt>
      <c:pivotFmt>
        <c:idx val="58"/>
        <c:spPr>
          <a:solidFill>
            <a:schemeClr val="accent1"/>
          </a:solidFill>
          <a:ln w="28575" cap="rnd">
            <a:solidFill>
              <a:schemeClr val="accent1"/>
            </a:solidFill>
            <a:prstDash val="sysDot"/>
            <a:round/>
          </a:ln>
          <a:effectLst/>
        </c:spPr>
        <c:marker>
          <c:symbol val="none"/>
        </c:marker>
      </c:pivotFmt>
      <c:pivotFmt>
        <c:idx val="59"/>
        <c:spPr>
          <a:solidFill>
            <a:schemeClr val="accent1"/>
          </a:solidFill>
          <a:ln w="28575" cap="rnd">
            <a:solidFill>
              <a:schemeClr val="accent1"/>
            </a:solidFill>
            <a:prstDash val="sysDot"/>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round/>
          </a:ln>
          <a:effectLst/>
        </c:spPr>
        <c:marker>
          <c:symbol val="none"/>
        </c:marker>
      </c:pivotFmt>
      <c:pivotFmt>
        <c:idx val="70"/>
        <c:spPr>
          <a:solidFill>
            <a:schemeClr val="accent1"/>
          </a:solidFill>
          <a:ln w="28575" cap="rnd">
            <a:solidFill>
              <a:schemeClr val="accent1"/>
            </a:solidFill>
            <a:round/>
          </a:ln>
          <a:effectLst/>
        </c:spPr>
        <c:marker>
          <c:symbol val="none"/>
        </c:marker>
      </c:pivotFmt>
      <c:pivotFmt>
        <c:idx val="71"/>
        <c:spPr>
          <a:solidFill>
            <a:schemeClr val="accent1"/>
          </a:solidFill>
          <a:ln w="28575" cap="rnd">
            <a:solidFill>
              <a:schemeClr val="accent1"/>
            </a:solidFill>
            <a:round/>
          </a:ln>
          <a:effectLst/>
        </c:spPr>
        <c:marker>
          <c:symbol val="none"/>
        </c:marker>
      </c:pivotFmt>
      <c:pivotFmt>
        <c:idx val="72"/>
        <c:spPr>
          <a:solidFill>
            <a:schemeClr val="accent1"/>
          </a:solidFill>
          <a:ln w="28575" cap="rnd">
            <a:solidFill>
              <a:schemeClr val="accent1"/>
            </a:solidFill>
            <a:prstDash val="sysDot"/>
            <a:round/>
          </a:ln>
          <a:effectLst/>
        </c:spPr>
        <c:marker>
          <c:symbol val="none"/>
        </c:marker>
      </c:pivotFmt>
      <c:pivotFmt>
        <c:idx val="73"/>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74"/>
        <c:spPr>
          <a:solidFill>
            <a:schemeClr val="accent1"/>
          </a:solidFill>
          <a:ln w="28575" cap="rnd">
            <a:solidFill>
              <a:schemeClr val="accent1"/>
            </a:solidFill>
            <a:round/>
          </a:ln>
          <a:effectLst/>
        </c:spPr>
        <c:marker>
          <c:symbol val="none"/>
        </c:marker>
      </c:pivotFmt>
      <c:pivotFmt>
        <c:idx val="75"/>
        <c:spPr>
          <a:solidFill>
            <a:schemeClr val="accent1"/>
          </a:solidFill>
          <a:ln w="28575" cap="rnd">
            <a:solidFill>
              <a:schemeClr val="accent1"/>
            </a:solidFill>
            <a:prstDash val="sysDot"/>
            <a:round/>
          </a:ln>
          <a:effectLst/>
        </c:spPr>
        <c:marker>
          <c:symbol val="none"/>
        </c:marker>
      </c:pivotFmt>
      <c:pivotFmt>
        <c:idx val="76"/>
        <c:spPr>
          <a:solidFill>
            <a:schemeClr val="accent1"/>
          </a:solidFill>
          <a:ln w="28575" cap="rnd">
            <a:solidFill>
              <a:schemeClr val="accent1"/>
            </a:solidFill>
            <a:prstDash val="sysDot"/>
            <a:round/>
          </a:ln>
          <a:effectLst/>
        </c:spPr>
        <c:marker>
          <c:symbol val="none"/>
        </c:marker>
      </c:pivotFmt>
      <c:pivotFmt>
        <c:idx val="77"/>
        <c:spPr>
          <a:solidFill>
            <a:schemeClr val="accent1"/>
          </a:solidFill>
          <a:ln w="28575" cap="rnd">
            <a:solidFill>
              <a:schemeClr val="accent1"/>
            </a:solidFill>
            <a:prstDash val="sysDot"/>
            <a:round/>
          </a:ln>
          <a:effectLst/>
        </c:spPr>
        <c:marker>
          <c:symbol val="none"/>
        </c:marker>
      </c:pivotFmt>
      <c:pivotFmt>
        <c:idx val="78"/>
        <c:spPr>
          <a:solidFill>
            <a:schemeClr val="accent1"/>
          </a:solidFill>
          <a:ln w="28575" cap="rnd">
            <a:solidFill>
              <a:schemeClr val="accent1"/>
            </a:solidFill>
            <a:prstDash val="sysDot"/>
            <a:round/>
          </a:ln>
          <a:effectLst/>
        </c:spPr>
        <c:marker>
          <c:symbol val="none"/>
        </c:marker>
      </c:pivotFmt>
      <c:pivotFmt>
        <c:idx val="79"/>
        <c:spPr>
          <a:solidFill>
            <a:schemeClr val="accent1"/>
          </a:solidFill>
          <a:ln w="28575" cap="rnd">
            <a:solidFill>
              <a:schemeClr val="accent1"/>
            </a:solidFill>
            <a:prstDash val="sysDot"/>
            <a:round/>
          </a:ln>
          <a:effectLst/>
        </c:spPr>
        <c:marker>
          <c:symbol val="none"/>
        </c:marker>
      </c:pivotFmt>
      <c:pivotFmt>
        <c:idx val="8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AE0A5C4-8BA1-4D89-8363-BC806252D4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6640E8B-A0D6-4834-A1D1-9367FE8AE93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5EF7A68-217C-4EC1-922B-799F9BFE2BF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79885D1-2D61-4B43-BD03-286064B579C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D30513C-EA65-4C6E-A589-7D7B2C82F22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5"/>
        <c:spPr>
          <a:solidFill>
            <a:schemeClr val="accent1"/>
          </a:solidFill>
          <a:ln w="28575" cap="rnd">
            <a:solidFill>
              <a:schemeClr val="accent1"/>
            </a:solidFill>
            <a:prstDash val="sysDot"/>
            <a:round/>
          </a:ln>
          <a:effectLst/>
        </c:spPr>
        <c:marker>
          <c:symbol val="none"/>
        </c:marker>
      </c:pivotFmt>
      <c:pivotFmt>
        <c:idx val="86"/>
        <c:spPr>
          <a:solidFill>
            <a:schemeClr val="accent1"/>
          </a:solidFill>
          <a:ln w="28575" cap="rnd">
            <a:solidFill>
              <a:schemeClr val="accent1"/>
            </a:solidFill>
            <a:prstDash val="sysDot"/>
            <a:round/>
          </a:ln>
          <a:effectLst/>
        </c:spPr>
        <c:marker>
          <c:symbol val="none"/>
        </c:marker>
      </c:pivotFmt>
      <c:pivotFmt>
        <c:idx val="87"/>
        <c:spPr>
          <a:solidFill>
            <a:schemeClr val="accent1"/>
          </a:solidFill>
          <a:ln w="28575" cap="rnd">
            <a:solidFill>
              <a:schemeClr val="accent1"/>
            </a:solidFill>
            <a:prstDash val="sysDot"/>
            <a:round/>
          </a:ln>
          <a:effectLst/>
        </c:spPr>
        <c:marker>
          <c:symbol val="none"/>
        </c:marker>
      </c:pivotFmt>
      <c:pivotFmt>
        <c:idx val="88"/>
        <c:spPr>
          <a:solidFill>
            <a:schemeClr val="accent1"/>
          </a:solidFill>
          <a:ln w="28575" cap="rnd">
            <a:solidFill>
              <a:schemeClr val="accent1"/>
            </a:solidFill>
            <a:prstDash val="sysDot"/>
            <a:round/>
          </a:ln>
          <a:effectLst/>
        </c:spPr>
        <c:marker>
          <c:symbol val="none"/>
        </c:marker>
      </c:pivotFmt>
      <c:pivotFmt>
        <c:idx val="89"/>
        <c:spPr>
          <a:solidFill>
            <a:schemeClr val="accent1"/>
          </a:solidFill>
          <a:ln w="28575" cap="rnd">
            <a:solidFill>
              <a:schemeClr val="accent1"/>
            </a:solidFill>
            <a:prstDash val="sysDot"/>
            <a:round/>
          </a:ln>
          <a:effectLst/>
        </c:spPr>
        <c:marker>
          <c:symbol val="none"/>
        </c:marker>
      </c:pivotFmt>
      <c:pivotFmt>
        <c:idx val="90"/>
        <c:spPr>
          <a:solidFill>
            <a:schemeClr val="accent1"/>
          </a:solidFill>
          <a:ln w="28575" cap="rnd">
            <a:solidFill>
              <a:schemeClr val="accent1"/>
            </a:solidFill>
            <a:prstDash val="sysDot"/>
            <a:round/>
          </a:ln>
          <a:effectLst/>
        </c:spPr>
        <c:marker>
          <c:symbol val="none"/>
        </c:marker>
      </c:pivotFmt>
      <c:pivotFmt>
        <c:idx val="91"/>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9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AE0A5C4-8BA1-4D89-8363-BC806252D4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6640E8B-A0D6-4834-A1D1-9367FE8AE93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5EF7A68-217C-4EC1-922B-799F9BFE2BF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5"/>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79885D1-2D61-4B43-BD03-286064B579C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D30513C-EA65-4C6E-A589-7D7B2C82F22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7"/>
        <c:spPr>
          <a:solidFill>
            <a:schemeClr val="accent1"/>
          </a:solidFill>
          <a:ln w="28575" cap="rnd">
            <a:solidFill>
              <a:schemeClr val="accent1"/>
            </a:solidFill>
            <a:prstDash val="sysDot"/>
            <a:round/>
          </a:ln>
          <a:effectLst/>
        </c:spPr>
        <c:marker>
          <c:symbol val="none"/>
        </c:marker>
      </c:pivotFmt>
      <c:pivotFmt>
        <c:idx val="98"/>
        <c:spPr>
          <a:solidFill>
            <a:schemeClr val="accent1"/>
          </a:solidFill>
          <a:ln w="28575" cap="rnd">
            <a:solidFill>
              <a:schemeClr val="accent1"/>
            </a:solidFill>
            <a:prstDash val="sysDot"/>
            <a:round/>
          </a:ln>
          <a:effectLst/>
        </c:spPr>
        <c:marker>
          <c:symbol val="none"/>
        </c:marker>
      </c:pivotFmt>
      <c:pivotFmt>
        <c:idx val="99"/>
        <c:spPr>
          <a:solidFill>
            <a:schemeClr val="accent1"/>
          </a:solidFill>
          <a:ln w="28575" cap="rnd">
            <a:solidFill>
              <a:schemeClr val="accent1"/>
            </a:solidFill>
            <a:prstDash val="sysDot"/>
            <a:round/>
          </a:ln>
          <a:effectLst/>
        </c:spPr>
        <c:marker>
          <c:symbol val="none"/>
        </c:marker>
      </c:pivotFmt>
      <c:pivotFmt>
        <c:idx val="100"/>
        <c:spPr>
          <a:solidFill>
            <a:schemeClr val="accent1"/>
          </a:solidFill>
          <a:ln w="28575" cap="rnd">
            <a:solidFill>
              <a:schemeClr val="accent1"/>
            </a:solidFill>
            <a:prstDash val="sysDot"/>
            <a:round/>
          </a:ln>
          <a:effectLst/>
        </c:spPr>
        <c:marker>
          <c:symbol val="none"/>
        </c:marker>
      </c:pivotFmt>
      <c:pivotFmt>
        <c:idx val="101"/>
        <c:spPr>
          <a:solidFill>
            <a:schemeClr val="accent1"/>
          </a:solidFill>
          <a:ln w="28575" cap="rnd">
            <a:solidFill>
              <a:schemeClr val="accent1"/>
            </a:solidFill>
            <a:prstDash val="sysDot"/>
            <a:round/>
          </a:ln>
          <a:effectLst/>
        </c:spPr>
        <c:marker>
          <c:symbol val="none"/>
        </c:marker>
      </c:pivotFmt>
      <c:pivotFmt>
        <c:idx val="102"/>
        <c:spPr>
          <a:solidFill>
            <a:schemeClr val="accent1"/>
          </a:solidFill>
          <a:ln w="28575" cap="rnd">
            <a:solidFill>
              <a:schemeClr val="accent1"/>
            </a:solidFill>
            <a:prstDash val="sysDot"/>
            <a:round/>
          </a:ln>
          <a:effectLst/>
        </c:spPr>
        <c:marker>
          <c:symbol val="none"/>
        </c:marker>
      </c:pivotFmt>
      <c:pivotFmt>
        <c:idx val="103"/>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10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AE0A5C4-8BA1-4D89-8363-BC806252D47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5"/>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6640E8B-A0D6-4834-A1D1-9367FE8AE93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5EF7A68-217C-4EC1-922B-799F9BFE2BF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79885D1-2D61-4B43-BD03-286064B579C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D30513C-EA65-4C6E-A589-7D7B2C82F22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'B-Overall'!$AA$45:$AA$49</c:f>
              <c:strCache>
                <c:ptCount val="1"/>
                <c:pt idx="0">
                  <c:v>m</c:v>
                </c:pt>
              </c:strCache>
            </c:strRef>
          </c:tx>
          <c:spPr>
            <a:ln w="28575" cap="rnd">
              <a:solidFill>
                <a:schemeClr val="accent1"/>
              </a:solidFill>
              <a:prstDash val="sysDot"/>
              <a:round/>
            </a:ln>
            <a:effectLst/>
          </c:spPr>
          <c:marker>
            <c:symbol val="none"/>
          </c:marker>
          <c:dPt>
            <c:idx val="0"/>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1-1A6F-4FBC-9DCD-3AA4CA2B67A1}"/>
              </c:ext>
            </c:extLst>
          </c:dPt>
          <c:dPt>
            <c:idx val="1"/>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3-1A6F-4FBC-9DCD-3AA4CA2B67A1}"/>
              </c:ext>
            </c:extLst>
          </c:dPt>
          <c:dPt>
            <c:idx val="2"/>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5-1A6F-4FBC-9DCD-3AA4CA2B67A1}"/>
              </c:ext>
            </c:extLst>
          </c:dPt>
          <c:dPt>
            <c:idx val="3"/>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7-1A6F-4FBC-9DCD-3AA4CA2B67A1}"/>
              </c:ext>
            </c:extLst>
          </c:dPt>
          <c:dPt>
            <c:idx val="4"/>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9-1A6F-4FBC-9DCD-3AA4CA2B67A1}"/>
              </c:ext>
            </c:extLst>
          </c:dPt>
          <c:errBars>
            <c:errDir val="y"/>
            <c:errBarType val="both"/>
            <c:errValType val="cust"/>
            <c:noEndCap val="0"/>
            <c:plus>
              <c:numRef>
                <c:f>'B-Overall'!$AA$45:$AA$49</c:f>
                <c:numCache>
                  <c:formatCode>General</c:formatCode>
                  <c:ptCount val="5"/>
                  <c:pt idx="0">
                    <c:v>1.0032761030975283</c:v>
                  </c:pt>
                  <c:pt idx="1">
                    <c:v>0.83514323117692213</c:v>
                  </c:pt>
                  <c:pt idx="2">
                    <c:v>0.71193282456228968</c:v>
                  </c:pt>
                  <c:pt idx="3">
                    <c:v>0.69695499664104021</c:v>
                  </c:pt>
                  <c:pt idx="4">
                    <c:v>0.78196426744824743</c:v>
                  </c:pt>
                </c:numCache>
              </c:numRef>
            </c:plus>
            <c:minus>
              <c:numRef>
                <c:f>'B-Overall'!$AA$45:$AA$49</c:f>
                <c:numCache>
                  <c:formatCode>General</c:formatCode>
                  <c:ptCount val="5"/>
                  <c:pt idx="0">
                    <c:v>1.0032761030975283</c:v>
                  </c:pt>
                  <c:pt idx="1">
                    <c:v>0.83514323117692213</c:v>
                  </c:pt>
                  <c:pt idx="2">
                    <c:v>0.71193282456228968</c:v>
                  </c:pt>
                  <c:pt idx="3">
                    <c:v>0.69695499664104021</c:v>
                  </c:pt>
                  <c:pt idx="4">
                    <c:v>0.78196426744824743</c:v>
                  </c:pt>
                </c:numCache>
              </c:numRef>
            </c:minus>
            <c:spPr>
              <a:noFill/>
              <a:ln w="9525" cap="flat" cmpd="sng" algn="ctr">
                <a:solidFill>
                  <a:schemeClr val="tx1">
                    <a:lumMod val="65000"/>
                    <a:lumOff val="35000"/>
                  </a:schemeClr>
                </a:solidFill>
                <a:round/>
              </a:ln>
              <a:effectLst/>
            </c:spPr>
          </c:errBars>
          <c:cat>
            <c:strRef>
              <c:f>'B-Overall'!$AA$45:$AA$49</c:f>
              <c:strCache>
                <c:ptCount val="5"/>
                <c:pt idx="0">
                  <c:v>16-24</c:v>
                </c:pt>
                <c:pt idx="1">
                  <c:v>25-34</c:v>
                </c:pt>
                <c:pt idx="2">
                  <c:v>35-44</c:v>
                </c:pt>
                <c:pt idx="3">
                  <c:v>45-54</c:v>
                </c:pt>
                <c:pt idx="4">
                  <c:v>55-64</c:v>
                </c:pt>
              </c:strCache>
            </c:strRef>
          </c:cat>
          <c:val>
            <c:numRef>
              <c:f>'B-Overall'!$AA$45:$AA$49</c:f>
              <c:numCache>
                <c:formatCode>General</c:formatCode>
                <c:ptCount val="5"/>
                <c:pt idx="0">
                  <c:v>65.625897215044503</c:v>
                </c:pt>
                <c:pt idx="1">
                  <c:v>71.131652661064365</c:v>
                </c:pt>
                <c:pt idx="2">
                  <c:v>71.614660723129973</c:v>
                </c:pt>
                <c:pt idx="3">
                  <c:v>70.893448754942625</c:v>
                </c:pt>
                <c:pt idx="4">
                  <c:v>69.803408480944626</c:v>
                </c:pt>
              </c:numCache>
            </c:numRef>
          </c:val>
          <c:smooth val="0"/>
          <c:extLst>
            <c:ext xmlns:c16="http://schemas.microsoft.com/office/drawing/2014/chart" uri="{C3380CC4-5D6E-409C-BE32-E72D297353CC}">
              <c16:uniqueId val="{0000000A-1A6F-4FBC-9DCD-3AA4CA2B67A1}"/>
            </c:ext>
          </c:extLst>
        </c:ser>
        <c:ser>
          <c:idx val="1"/>
          <c:order val="1"/>
          <c:tx>
            <c:strRef>
              <c:f>'B-Overall'!$AA$45:$AA$49</c:f>
              <c:strCache>
                <c:ptCount val="1"/>
                <c:pt idx="0">
                  <c:v>f</c:v>
                </c:pt>
              </c:strCache>
            </c:strRef>
          </c:tx>
          <c:spPr>
            <a:ln w="28575" cap="rnd">
              <a:solidFill>
                <a:schemeClr val="accent2"/>
              </a:solidFill>
              <a:prstDash val="sysDot"/>
              <a:round/>
            </a:ln>
            <a:effectLst/>
          </c:spPr>
          <c:marker>
            <c:symbol val="none"/>
          </c:marker>
          <c:dPt>
            <c:idx val="0"/>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C-1A6F-4FBC-9DCD-3AA4CA2B67A1}"/>
              </c:ext>
            </c:extLst>
          </c:dPt>
          <c:dPt>
            <c:idx val="1"/>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E-1A6F-4FBC-9DCD-3AA4CA2B67A1}"/>
              </c:ext>
            </c:extLst>
          </c:dPt>
          <c:dPt>
            <c:idx val="2"/>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0-1A6F-4FBC-9DCD-3AA4CA2B67A1}"/>
              </c:ext>
            </c:extLst>
          </c:dPt>
          <c:dPt>
            <c:idx val="3"/>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2-1A6F-4FBC-9DCD-3AA4CA2B67A1}"/>
              </c:ext>
            </c:extLst>
          </c:dPt>
          <c:dPt>
            <c:idx val="4"/>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4-1A6F-4FBC-9DCD-3AA4CA2B67A1}"/>
              </c:ext>
            </c:extLst>
          </c:dPt>
          <c:dLbls>
            <c:dLbl>
              <c:idx val="0"/>
              <c:tx>
                <c:rich>
                  <a:bodyPr/>
                  <a:lstStyle/>
                  <a:p>
                    <a:fld id="{AD2924B6-E58B-4C9D-8F61-A9C6D831007A}"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1A6F-4FBC-9DCD-3AA4CA2B67A1}"/>
                </c:ext>
              </c:extLst>
            </c:dLbl>
            <c:dLbl>
              <c:idx val="1"/>
              <c:tx>
                <c:rich>
                  <a:bodyPr/>
                  <a:lstStyle/>
                  <a:p>
                    <a:fld id="{032C9FE8-2C45-4B6B-B6CE-830F8200CFB2}"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1A6F-4FBC-9DCD-3AA4CA2B67A1}"/>
                </c:ext>
              </c:extLst>
            </c:dLbl>
            <c:dLbl>
              <c:idx val="2"/>
              <c:tx>
                <c:rich>
                  <a:bodyPr/>
                  <a:lstStyle/>
                  <a:p>
                    <a:fld id="{50E2A60D-F9C4-4513-82B8-88D6D3358D9E}"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A6F-4FBC-9DCD-3AA4CA2B67A1}"/>
                </c:ext>
              </c:extLst>
            </c:dLbl>
            <c:dLbl>
              <c:idx val="3"/>
              <c:tx>
                <c:rich>
                  <a:bodyPr/>
                  <a:lstStyle/>
                  <a:p>
                    <a:fld id="{CE1A47DE-41E1-4CC3-A2BE-60763FD8196B}"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1A6F-4FBC-9DCD-3AA4CA2B67A1}"/>
                </c:ext>
              </c:extLst>
            </c:dLbl>
            <c:dLbl>
              <c:idx val="4"/>
              <c:tx>
                <c:rich>
                  <a:bodyPr/>
                  <a:lstStyle/>
                  <a:p>
                    <a:fld id="{3763B4A5-3F72-408A-8F43-B4F6EB8FE59A}"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1A6F-4FBC-9DCD-3AA4CA2B67A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'B-Overall'!$AB$45:$AB$49</c:f>
                <c:numCache>
                  <c:formatCode>General</c:formatCode>
                  <c:ptCount val="5"/>
                  <c:pt idx="0">
                    <c:v>0.75671040344448337</c:v>
                  </c:pt>
                  <c:pt idx="1">
                    <c:v>0.62752617673822297</c:v>
                  </c:pt>
                  <c:pt idx="2">
                    <c:v>0.50901783096041697</c:v>
                  </c:pt>
                  <c:pt idx="3">
                    <c:v>0.47647348752040336</c:v>
                  </c:pt>
                  <c:pt idx="4">
                    <c:v>0.58042681082042802</c:v>
                  </c:pt>
                </c:numCache>
              </c:numRef>
            </c:plus>
            <c:minus>
              <c:numRef>
                <c:f>'B-Overall'!$AB$45:$AB$49</c:f>
                <c:numCache>
                  <c:formatCode>General</c:formatCode>
                  <c:ptCount val="5"/>
                  <c:pt idx="0">
                    <c:v>0.75671040344448337</c:v>
                  </c:pt>
                  <c:pt idx="1">
                    <c:v>0.62752617673822297</c:v>
                  </c:pt>
                  <c:pt idx="2">
                    <c:v>0.50901783096041697</c:v>
                  </c:pt>
                  <c:pt idx="3">
                    <c:v>0.47647348752040336</c:v>
                  </c:pt>
                  <c:pt idx="4">
                    <c:v>0.58042681082042802</c:v>
                  </c:pt>
                </c:numCache>
              </c:numRef>
            </c:minus>
            <c:spPr>
              <a:noFill/>
              <a:ln w="9525" cap="flat" cmpd="sng" algn="ctr">
                <a:solidFill>
                  <a:schemeClr val="tx1">
                    <a:lumMod val="65000"/>
                    <a:lumOff val="35000"/>
                  </a:schemeClr>
                </a:solidFill>
                <a:round/>
              </a:ln>
              <a:effectLst/>
            </c:spPr>
          </c:errBars>
          <c:cat>
            <c:strRef>
              <c:f>'B-Overall'!$AA$45:$AA$49</c:f>
              <c:strCache>
                <c:ptCount val="5"/>
                <c:pt idx="0">
                  <c:v>16-24</c:v>
                </c:pt>
                <c:pt idx="1">
                  <c:v>25-34</c:v>
                </c:pt>
                <c:pt idx="2">
                  <c:v>35-44</c:v>
                </c:pt>
                <c:pt idx="3">
                  <c:v>45-54</c:v>
                </c:pt>
                <c:pt idx="4">
                  <c:v>55-64</c:v>
                </c:pt>
              </c:strCache>
            </c:strRef>
          </c:cat>
          <c:val>
            <c:numRef>
              <c:f>'B-Overall'!$AA$45:$AA$49</c:f>
              <c:numCache>
                <c:formatCode>General</c:formatCode>
                <c:ptCount val="5"/>
                <c:pt idx="0">
                  <c:v>64.08278867102392</c:v>
                </c:pt>
                <c:pt idx="1">
                  <c:v>67.57889546351096</c:v>
                </c:pt>
                <c:pt idx="2">
                  <c:v>68.978650769387571</c:v>
                </c:pt>
                <c:pt idx="3">
                  <c:v>69.50338933097558</c:v>
                </c:pt>
                <c:pt idx="4">
                  <c:v>70.244444444444397</c:v>
                </c:pt>
              </c:numCache>
            </c:numRef>
          </c:val>
          <c:smooth val="0"/>
          <c:extLst>
            <c:ext xmlns:c15="http://schemas.microsoft.com/office/drawing/2012/chart" uri="{02D57815-91ED-43cb-92C2-25804820EDAC}">
              <c15:datalabelsRange>
                <c15:f>'B-Overall'!$Z$45:$Z$49</c15:f>
                <c15:dlblRangeCache>
                  <c:ptCount val="5"/>
                  <c:pt idx="0">
                    <c:v>1.54</c:v>
                  </c:pt>
                  <c:pt idx="1">
                    <c:v>3.55</c:v>
                  </c:pt>
                  <c:pt idx="2">
                    <c:v>2.64</c:v>
                  </c:pt>
                  <c:pt idx="3">
                    <c:v>1.39</c:v>
                  </c:pt>
                  <c:pt idx="4">
                    <c:v>-0.44</c:v>
                  </c:pt>
                </c15:dlblRangeCache>
              </c15:datalabelsRange>
            </c:ext>
            <c:ext xmlns:c16="http://schemas.microsoft.com/office/drawing/2014/chart" uri="{C3380CC4-5D6E-409C-BE32-E72D297353CC}">
              <c16:uniqueId val="{00000015-1A6F-4FBC-9DCD-3AA4CA2B67A1}"/>
            </c:ext>
          </c:extLst>
        </c:ser>
        <c:dLbls>
          <c:showLegendKey val="0"/>
          <c:showVal val="0"/>
          <c:showCatName val="0"/>
          <c:showSerName val="0"/>
          <c:showPercent val="0"/>
          <c:showBubbleSize val="0"/>
        </c:dLbls>
        <c:smooth val="0"/>
        <c:axId val="1177184408"/>
        <c:axId val="1177182440"/>
      </c:lineChart>
      <c:catAx>
        <c:axId val="1177184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2440"/>
        <c:crosses val="autoZero"/>
        <c:auto val="1"/>
        <c:lblAlgn val="ctr"/>
        <c:lblOffset val="100"/>
        <c:noMultiLvlLbl val="0"/>
      </c:catAx>
      <c:valAx>
        <c:axId val="1177182440"/>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'AfL-Overall'!$L$29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'AfL-Overall'!$AR$31:$AR$35</c:f>
                <c:numCache>
                  <c:formatCode>General</c:formatCode>
                  <c:ptCount val="5"/>
                  <c:pt idx="0">
                    <c:v>2.9731724529556822</c:v>
                  </c:pt>
                  <c:pt idx="1">
                    <c:v>2.7631777915304312</c:v>
                  </c:pt>
                  <c:pt idx="2">
                    <c:v>2.3398901043842995</c:v>
                  </c:pt>
                  <c:pt idx="3">
                    <c:v>2.2615298040766683</c:v>
                  </c:pt>
                  <c:pt idx="4">
                    <c:v>2.099260238767191</c:v>
                  </c:pt>
                </c:numCache>
              </c:numRef>
            </c:plus>
            <c:minus>
              <c:numRef>
                <c:f>'AfL-Overall'!$AR$31:$AR$35</c:f>
                <c:numCache>
                  <c:formatCode>General</c:formatCode>
                  <c:ptCount val="5"/>
                  <c:pt idx="0">
                    <c:v>2.9731724529556822</c:v>
                  </c:pt>
                  <c:pt idx="1">
                    <c:v>2.7631777915304312</c:v>
                  </c:pt>
                  <c:pt idx="2">
                    <c:v>2.3398901043842995</c:v>
                  </c:pt>
                  <c:pt idx="3">
                    <c:v>2.2615298040766683</c:v>
                  </c:pt>
                  <c:pt idx="4">
                    <c:v>2.099260238767191</c:v>
                  </c:pt>
                </c:numCache>
              </c:numRef>
            </c:minus>
            <c:spPr>
              <a:noFill/>
              <a:ln w="9525" cap="flat" cmpd="sng" algn="ctr">
                <a:solidFill>
                  <a:schemeClr val="tx1">
                    <a:lumMod val="65000"/>
                    <a:lumOff val="35000"/>
                  </a:schemeClr>
                </a:solidFill>
                <a:round/>
              </a:ln>
              <a:effectLst/>
            </c:spPr>
          </c:errBars>
          <c:cat>
            <c:strRef>
              <c:f>'AfL-Overall'!$K$30:$K$34</c:f>
              <c:strCache>
                <c:ptCount val="5"/>
                <c:pt idx="0">
                  <c:v>16-24</c:v>
                </c:pt>
                <c:pt idx="1">
                  <c:v>25-34</c:v>
                </c:pt>
                <c:pt idx="2">
                  <c:v>35-44</c:v>
                </c:pt>
                <c:pt idx="3">
                  <c:v>45-54</c:v>
                </c:pt>
                <c:pt idx="4">
                  <c:v>55-64</c:v>
                </c:pt>
              </c:strCache>
            </c:strRef>
          </c:cat>
          <c:val>
            <c:numRef>
              <c:f>'AfL-Overall'!$L$30:$L$34</c:f>
              <c:numCache>
                <c:formatCode>General</c:formatCode>
                <c:ptCount val="5"/>
                <c:pt idx="0">
                  <c:v>75.63405760869567</c:v>
                </c:pt>
                <c:pt idx="1">
                  <c:v>73.301489171974509</c:v>
                </c:pt>
                <c:pt idx="2">
                  <c:v>73.642324719101111</c:v>
                </c:pt>
                <c:pt idx="3">
                  <c:v>72.976879768786119</c:v>
                </c:pt>
                <c:pt idx="4">
                  <c:v>71.172481395348839</c:v>
                </c:pt>
              </c:numCache>
            </c:numRef>
          </c:val>
          <c:smooth val="0"/>
          <c:extLst>
            <c:ext xmlns:c16="http://schemas.microsoft.com/office/drawing/2014/chart" uri="{C3380CC4-5D6E-409C-BE32-E72D297353CC}">
              <c16:uniqueId val="{00000000-B6A8-4446-BFA2-DF4B42FEFCFF}"/>
            </c:ext>
          </c:extLst>
        </c:ser>
        <c:ser>
          <c:idx val="1"/>
          <c:order val="1"/>
          <c:tx>
            <c:strRef>
              <c:f>'AfL-Overall'!$M$29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'AfL-Overall'!$AS$31:$AS$35</c:f>
                <c:numCache>
                  <c:formatCode>General</c:formatCode>
                  <c:ptCount val="5"/>
                  <c:pt idx="0">
                    <c:v>1.0345759794924594</c:v>
                  </c:pt>
                  <c:pt idx="1">
                    <c:v>0.85092832839757748</c:v>
                  </c:pt>
                  <c:pt idx="2">
                    <c:v>0.70711180134696239</c:v>
                  </c:pt>
                  <c:pt idx="3">
                    <c:v>0.67569939418663605</c:v>
                  </c:pt>
                  <c:pt idx="4">
                    <c:v>0.69076645352527455</c:v>
                  </c:pt>
                </c:numCache>
              </c:numRef>
            </c:plus>
            <c:minus>
              <c:numRef>
                <c:f>'AfL-Overall'!$AS$31:$AS$35</c:f>
                <c:numCache>
                  <c:formatCode>General</c:formatCode>
                  <c:ptCount val="5"/>
                  <c:pt idx="0">
                    <c:v>1.0345759794924594</c:v>
                  </c:pt>
                  <c:pt idx="1">
                    <c:v>0.85092832839757748</c:v>
                  </c:pt>
                  <c:pt idx="2">
                    <c:v>0.70711180134696239</c:v>
                  </c:pt>
                  <c:pt idx="3">
                    <c:v>0.67569939418663605</c:v>
                  </c:pt>
                  <c:pt idx="4">
                    <c:v>0.69076645352527455</c:v>
                  </c:pt>
                </c:numCache>
              </c:numRef>
            </c:minus>
            <c:spPr>
              <a:noFill/>
              <a:ln w="9525" cap="flat" cmpd="sng" algn="ctr">
                <a:solidFill>
                  <a:schemeClr val="tx1">
                    <a:lumMod val="65000"/>
                    <a:lumOff val="35000"/>
                  </a:schemeClr>
                </a:solidFill>
                <a:round/>
              </a:ln>
              <a:effectLst/>
            </c:spPr>
          </c:errBars>
          <c:cat>
            <c:strRef>
              <c:f>'AfL-Overall'!$K$30:$K$34</c:f>
              <c:strCache>
                <c:ptCount val="5"/>
                <c:pt idx="0">
                  <c:v>16-24</c:v>
                </c:pt>
                <c:pt idx="1">
                  <c:v>25-34</c:v>
                </c:pt>
                <c:pt idx="2">
                  <c:v>35-44</c:v>
                </c:pt>
                <c:pt idx="3">
                  <c:v>45-54</c:v>
                </c:pt>
                <c:pt idx="4">
                  <c:v>55-64</c:v>
                </c:pt>
              </c:strCache>
            </c:strRef>
          </c:cat>
          <c:val>
            <c:numRef>
              <c:f>'AfL-Overall'!$M$30:$M$34</c:f>
              <c:numCache>
                <c:formatCode>General</c:formatCode>
                <c:ptCount val="5"/>
                <c:pt idx="0">
                  <c:v>70.298593166810178</c:v>
                </c:pt>
                <c:pt idx="1">
                  <c:v>76.154061624649799</c:v>
                </c:pt>
                <c:pt idx="2">
                  <c:v>76.119366022783367</c:v>
                </c:pt>
                <c:pt idx="3">
                  <c:v>75.480923372875736</c:v>
                </c:pt>
                <c:pt idx="4">
                  <c:v>75.738056897477108</c:v>
                </c:pt>
              </c:numCache>
            </c:numRef>
          </c:val>
          <c:smooth val="0"/>
          <c:extLst>
            <c:ext xmlns:c16="http://schemas.microsoft.com/office/drawing/2014/chart" uri="{C3380CC4-5D6E-409C-BE32-E72D297353CC}">
              <c16:uniqueId val="{00000006-B6A8-4446-BFA2-DF4B42FEFCFF}"/>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'AfL-Overall'!$L$40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'AfL-Overall'!$AR$45:$AR$49</c:f>
                <c:numCache>
                  <c:formatCode>General</c:formatCode>
                  <c:ptCount val="5"/>
                  <c:pt idx="0">
                    <c:v>2.7952072158036696</c:v>
                  </c:pt>
                  <c:pt idx="1">
                    <c:v>2.1089671456953183</c:v>
                  </c:pt>
                  <c:pt idx="2">
                    <c:v>2.1845694890108405</c:v>
                  </c:pt>
                  <c:pt idx="3">
                    <c:v>2.0964846476495005</c:v>
                  </c:pt>
                  <c:pt idx="4">
                    <c:v>1.8572551936326633</c:v>
                  </c:pt>
                </c:numCache>
              </c:numRef>
            </c:plus>
            <c:minus>
              <c:numRef>
                <c:f>'AfL-Overall'!$AR$45:$AR$49</c:f>
                <c:numCache>
                  <c:formatCode>General</c:formatCode>
                  <c:ptCount val="5"/>
                  <c:pt idx="0">
                    <c:v>2.7952072158036696</c:v>
                  </c:pt>
                  <c:pt idx="1">
                    <c:v>2.1089671456953183</c:v>
                  </c:pt>
                  <c:pt idx="2">
                    <c:v>2.1845694890108405</c:v>
                  </c:pt>
                  <c:pt idx="3">
                    <c:v>2.0964846476495005</c:v>
                  </c:pt>
                  <c:pt idx="4">
                    <c:v>1.8572551936326633</c:v>
                  </c:pt>
                </c:numCache>
              </c:numRef>
            </c:minus>
            <c:spPr>
              <a:noFill/>
              <a:ln w="9525" cap="flat" cmpd="sng" algn="ctr">
                <a:solidFill>
                  <a:schemeClr val="tx1">
                    <a:lumMod val="65000"/>
                    <a:lumOff val="35000"/>
                  </a:schemeClr>
                </a:solidFill>
                <a:round/>
              </a:ln>
              <a:effectLst/>
            </c:spPr>
          </c:errBars>
          <c:cat>
            <c:strRef>
              <c:f>'AfL-Overall'!$K$41:$K$45</c:f>
              <c:strCache>
                <c:ptCount val="5"/>
                <c:pt idx="0">
                  <c:v>16-24</c:v>
                </c:pt>
                <c:pt idx="1">
                  <c:v>25-34</c:v>
                </c:pt>
                <c:pt idx="2">
                  <c:v>35-44</c:v>
                </c:pt>
                <c:pt idx="3">
                  <c:v>45-54</c:v>
                </c:pt>
                <c:pt idx="4">
                  <c:v>55-64</c:v>
                </c:pt>
              </c:strCache>
            </c:strRef>
          </c:cat>
          <c:val>
            <c:numRef>
              <c:f>'AfL-Overall'!$L$41:$L$45</c:f>
              <c:numCache>
                <c:formatCode>General</c:formatCode>
                <c:ptCount val="5"/>
                <c:pt idx="0">
                  <c:v>74.173549586776872</c:v>
                </c:pt>
                <c:pt idx="1">
                  <c:v>73.418800512820525</c:v>
                </c:pt>
                <c:pt idx="2">
                  <c:v>72.64151006289309</c:v>
                </c:pt>
                <c:pt idx="3">
                  <c:v>70.028411363636351</c:v>
                </c:pt>
                <c:pt idx="4">
                  <c:v>68.850266310160436</c:v>
                </c:pt>
              </c:numCache>
            </c:numRef>
          </c:val>
          <c:smooth val="0"/>
          <c:extLst>
            <c:ext xmlns:c16="http://schemas.microsoft.com/office/drawing/2014/chart" uri="{C3380CC4-5D6E-409C-BE32-E72D297353CC}">
              <c16:uniqueId val="{00000000-F22B-42EB-A57B-DBC673D669E7}"/>
            </c:ext>
          </c:extLst>
        </c:ser>
        <c:ser>
          <c:idx val="1"/>
          <c:order val="1"/>
          <c:tx>
            <c:strRef>
              <c:f>'AfL-Overall'!$M$40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'AfL-Overall'!$AS$45:$AS$49</c:f>
                <c:numCache>
                  <c:formatCode>General</c:formatCode>
                  <c:ptCount val="5"/>
                  <c:pt idx="0">
                    <c:v>0.77807952017984328</c:v>
                  </c:pt>
                  <c:pt idx="1">
                    <c:v>0.62944590834995962</c:v>
                  </c:pt>
                  <c:pt idx="2">
                    <c:v>0.4845507057373768</c:v>
                  </c:pt>
                  <c:pt idx="3">
                    <c:v>0.44061692224883009</c:v>
                  </c:pt>
                  <c:pt idx="4">
                    <c:v>0.5171352829136614</c:v>
                  </c:pt>
                </c:numCache>
              </c:numRef>
            </c:plus>
            <c:minus>
              <c:numRef>
                <c:f>'AfL-Overall'!$AS$45:$AS$49</c:f>
                <c:numCache>
                  <c:formatCode>General</c:formatCode>
                  <c:ptCount val="5"/>
                  <c:pt idx="0">
                    <c:v>0.77807952017984328</c:v>
                  </c:pt>
                  <c:pt idx="1">
                    <c:v>0.62944590834995962</c:v>
                  </c:pt>
                  <c:pt idx="2">
                    <c:v>0.4845507057373768</c:v>
                  </c:pt>
                  <c:pt idx="3">
                    <c:v>0.44061692224883009</c:v>
                  </c:pt>
                  <c:pt idx="4">
                    <c:v>0.5171352829136614</c:v>
                  </c:pt>
                </c:numCache>
              </c:numRef>
            </c:minus>
            <c:spPr>
              <a:noFill/>
              <a:ln w="9525" cap="flat" cmpd="sng" algn="ctr">
                <a:solidFill>
                  <a:schemeClr val="tx1">
                    <a:lumMod val="65000"/>
                    <a:lumOff val="35000"/>
                  </a:schemeClr>
                </a:solidFill>
                <a:round/>
              </a:ln>
              <a:effectLst/>
            </c:spPr>
          </c:errBars>
          <c:cat>
            <c:strRef>
              <c:f>'AfL-Overall'!$K$41:$K$45</c:f>
              <c:strCache>
                <c:ptCount val="5"/>
                <c:pt idx="0">
                  <c:v>16-24</c:v>
                </c:pt>
                <c:pt idx="1">
                  <c:v>25-34</c:v>
                </c:pt>
                <c:pt idx="2">
                  <c:v>35-44</c:v>
                </c:pt>
                <c:pt idx="3">
                  <c:v>45-54</c:v>
                </c:pt>
                <c:pt idx="4">
                  <c:v>55-64</c:v>
                </c:pt>
              </c:strCache>
            </c:strRef>
          </c:cat>
          <c:val>
            <c:numRef>
              <c:f>'AfL-Overall'!$M$41:$M$45</c:f>
              <c:numCache>
                <c:formatCode>General</c:formatCode>
                <c:ptCount val="5"/>
                <c:pt idx="0">
                  <c:v>69.132897603485603</c:v>
                </c:pt>
                <c:pt idx="1">
                  <c:v>73.239644970414389</c:v>
                </c:pt>
                <c:pt idx="2">
                  <c:v>73.840823397534152</c:v>
                </c:pt>
                <c:pt idx="3">
                  <c:v>73.379015620395421</c:v>
                </c:pt>
                <c:pt idx="4">
                  <c:v>73.272727272727181</c:v>
                </c:pt>
              </c:numCache>
            </c:numRef>
          </c:val>
          <c:smooth val="0"/>
          <c:extLst>
            <c:ext xmlns:c16="http://schemas.microsoft.com/office/drawing/2014/chart" uri="{C3380CC4-5D6E-409C-BE32-E72D297353CC}">
              <c16:uniqueId val="{00000006-F22B-42EB-A57B-DBC673D669E7}"/>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'AfL-Overall'!$K$10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'AfL-Overall'!$AA$11:$AA$15</c:f>
                <c:numCache>
                  <c:formatCode>General</c:formatCode>
                  <c:ptCount val="5"/>
                  <c:pt idx="0">
                    <c:v>2.0444958263214139</c:v>
                  </c:pt>
                  <c:pt idx="1">
                    <c:v>1.6982099425511776</c:v>
                  </c:pt>
                  <c:pt idx="2">
                    <c:v>1.6101727463228694</c:v>
                  </c:pt>
                  <c:pt idx="3">
                    <c:v>1.5486917271230647</c:v>
                  </c:pt>
                  <c:pt idx="4">
                    <c:v>1.4006780135357317</c:v>
                  </c:pt>
                </c:numCache>
              </c:numRef>
            </c:plus>
            <c:minus>
              <c:numRef>
                <c:f>'AfL-Overall'!$AA$11:$AA$15</c:f>
                <c:numCache>
                  <c:formatCode>General</c:formatCode>
                  <c:ptCount val="5"/>
                  <c:pt idx="0">
                    <c:v>2.0444958263214139</c:v>
                  </c:pt>
                  <c:pt idx="1">
                    <c:v>1.6982099425511776</c:v>
                  </c:pt>
                  <c:pt idx="2">
                    <c:v>1.6101727463228694</c:v>
                  </c:pt>
                  <c:pt idx="3">
                    <c:v>1.5486917271230647</c:v>
                  </c:pt>
                  <c:pt idx="4">
                    <c:v>1.4006780135357317</c:v>
                  </c:pt>
                </c:numCache>
              </c:numRef>
            </c:minus>
            <c:spPr>
              <a:noFill/>
              <a:ln w="9525" cap="flat" cmpd="sng" algn="ctr">
                <a:solidFill>
                  <a:schemeClr val="tx1">
                    <a:lumMod val="65000"/>
                    <a:lumOff val="35000"/>
                  </a:schemeClr>
                </a:solidFill>
                <a:round/>
              </a:ln>
              <a:effectLst/>
            </c:spPr>
          </c:errBars>
          <c:cat>
            <c:strRef>
              <c:f>'AfL-Overall'!$J$11:$J$15</c:f>
              <c:strCache>
                <c:ptCount val="5"/>
                <c:pt idx="0">
                  <c:v>16-24</c:v>
                </c:pt>
                <c:pt idx="1">
                  <c:v>25-34</c:v>
                </c:pt>
                <c:pt idx="2">
                  <c:v>35-44</c:v>
                </c:pt>
                <c:pt idx="3">
                  <c:v>45-54</c:v>
                </c:pt>
                <c:pt idx="4">
                  <c:v>55-64</c:v>
                </c:pt>
              </c:strCache>
            </c:strRef>
          </c:cat>
          <c:val>
            <c:numRef>
              <c:f>'AfL-Overall'!$K$11:$K$15</c:f>
              <c:numCache>
                <c:formatCode>General</c:formatCode>
                <c:ptCount val="5"/>
                <c:pt idx="0">
                  <c:v>74.80437934272301</c:v>
                </c:pt>
                <c:pt idx="1">
                  <c:v>73.366476988636393</c:v>
                </c:pt>
                <c:pt idx="2">
                  <c:v>73.170130267062376</c:v>
                </c:pt>
                <c:pt idx="3">
                  <c:v>71.489973065902575</c:v>
                </c:pt>
                <c:pt idx="4">
                  <c:v>69.962859610027806</c:v>
                </c:pt>
              </c:numCache>
            </c:numRef>
          </c:val>
          <c:smooth val="0"/>
          <c:extLst>
            <c:ext xmlns:c16="http://schemas.microsoft.com/office/drawing/2014/chart" uri="{C3380CC4-5D6E-409C-BE32-E72D297353CC}">
              <c16:uniqueId val="{00000000-BF3D-4B16-ADD8-391CD9575045}"/>
            </c:ext>
          </c:extLst>
        </c:ser>
        <c:ser>
          <c:idx val="1"/>
          <c:order val="1"/>
          <c:tx>
            <c:strRef>
              <c:f>'AfL-Overall'!$L$10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'AfL-Overall'!$AB$11:$AB$15</c:f>
                <c:numCache>
                  <c:formatCode>General</c:formatCode>
                  <c:ptCount val="5"/>
                  <c:pt idx="0">
                    <c:v>0.62236928491358512</c:v>
                  </c:pt>
                  <c:pt idx="1">
                    <c:v>0.5072640095343105</c:v>
                  </c:pt>
                  <c:pt idx="2">
                    <c:v>0.40064500777148343</c:v>
                  </c:pt>
                  <c:pt idx="3">
                    <c:v>0.36982064287795441</c:v>
                  </c:pt>
                  <c:pt idx="4">
                    <c:v>0.41522782043135459</c:v>
                  </c:pt>
                </c:numCache>
              </c:numRef>
            </c:plus>
            <c:minus>
              <c:numRef>
                <c:f>'AfL-Overall'!$AB$11:$AB$15</c:f>
                <c:numCache>
                  <c:formatCode>General</c:formatCode>
                  <c:ptCount val="5"/>
                  <c:pt idx="0">
                    <c:v>0.62236928491358512</c:v>
                  </c:pt>
                  <c:pt idx="1">
                    <c:v>0.5072640095343105</c:v>
                  </c:pt>
                  <c:pt idx="2">
                    <c:v>0.40064500777148343</c:v>
                  </c:pt>
                  <c:pt idx="3">
                    <c:v>0.36982064287795441</c:v>
                  </c:pt>
                  <c:pt idx="4">
                    <c:v>0.41522782043135459</c:v>
                  </c:pt>
                </c:numCache>
              </c:numRef>
            </c:minus>
            <c:spPr>
              <a:noFill/>
              <a:ln w="9525" cap="flat" cmpd="sng" algn="ctr">
                <a:solidFill>
                  <a:schemeClr val="tx1">
                    <a:lumMod val="65000"/>
                    <a:lumOff val="35000"/>
                  </a:schemeClr>
                </a:solidFill>
                <a:round/>
              </a:ln>
              <a:effectLst/>
            </c:spPr>
          </c:errBars>
          <c:cat>
            <c:strRef>
              <c:f>'AfL-Overall'!$J$11:$J$15</c:f>
              <c:strCache>
                <c:ptCount val="5"/>
                <c:pt idx="0">
                  <c:v>16-24</c:v>
                </c:pt>
                <c:pt idx="1">
                  <c:v>25-34</c:v>
                </c:pt>
                <c:pt idx="2">
                  <c:v>35-44</c:v>
                </c:pt>
                <c:pt idx="3">
                  <c:v>45-54</c:v>
                </c:pt>
                <c:pt idx="4">
                  <c:v>55-64</c:v>
                </c:pt>
              </c:strCache>
            </c:strRef>
          </c:cat>
          <c:val>
            <c:numRef>
              <c:f>'AfL-Overall'!$L$11:$L$15</c:f>
              <c:numCache>
                <c:formatCode>General</c:formatCode>
                <c:ptCount val="5"/>
                <c:pt idx="0">
                  <c:v>69.573233555664359</c:v>
                </c:pt>
                <c:pt idx="1">
                  <c:v>74.317381396312442</c:v>
                </c:pt>
                <c:pt idx="2">
                  <c:v>74.614750513104866</c:v>
                </c:pt>
                <c:pt idx="3">
                  <c:v>74.040888440181178</c:v>
                </c:pt>
                <c:pt idx="4">
                  <c:v>74.199324153931911</c:v>
                </c:pt>
              </c:numCache>
            </c:numRef>
          </c:val>
          <c:smooth val="0"/>
          <c:extLst>
            <c:ext xmlns:c16="http://schemas.microsoft.com/office/drawing/2014/chart" uri="{C3380CC4-5D6E-409C-BE32-E72D297353CC}">
              <c16:uniqueId val="{00000006-BF3D-4B16-ADD8-391CD9575045}"/>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'AfL-Overall'!$K$10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'AfL-Overall'!$AA$11:$AA$15</c:f>
                <c:numCache>
                  <c:formatCode>General</c:formatCode>
                  <c:ptCount val="5"/>
                  <c:pt idx="0">
                    <c:v>2.0444958263214139</c:v>
                  </c:pt>
                  <c:pt idx="1">
                    <c:v>1.6982099425511776</c:v>
                  </c:pt>
                  <c:pt idx="2">
                    <c:v>1.6101727463228694</c:v>
                  </c:pt>
                  <c:pt idx="3">
                    <c:v>1.5486917271230647</c:v>
                  </c:pt>
                  <c:pt idx="4">
                    <c:v>1.4006780135357317</c:v>
                  </c:pt>
                </c:numCache>
              </c:numRef>
            </c:plus>
            <c:minus>
              <c:numRef>
                <c:f>'AfL-Overall'!$AA$11:$AA$15</c:f>
                <c:numCache>
                  <c:formatCode>General</c:formatCode>
                  <c:ptCount val="5"/>
                  <c:pt idx="0">
                    <c:v>2.0444958263214139</c:v>
                  </c:pt>
                  <c:pt idx="1">
                    <c:v>1.6982099425511776</c:v>
                  </c:pt>
                  <c:pt idx="2">
                    <c:v>1.6101727463228694</c:v>
                  </c:pt>
                  <c:pt idx="3">
                    <c:v>1.5486917271230647</c:v>
                  </c:pt>
                  <c:pt idx="4">
                    <c:v>1.4006780135357317</c:v>
                  </c:pt>
                </c:numCache>
              </c:numRef>
            </c:minus>
            <c:spPr>
              <a:noFill/>
              <a:ln w="9525" cap="flat" cmpd="sng" algn="ctr">
                <a:solidFill>
                  <a:schemeClr val="tx1">
                    <a:lumMod val="65000"/>
                    <a:lumOff val="35000"/>
                  </a:schemeClr>
                </a:solidFill>
                <a:round/>
              </a:ln>
              <a:effectLst/>
            </c:spPr>
          </c:errBars>
          <c:cat>
            <c:strRef>
              <c:f>'AfL-Overall'!$J$11:$J$15</c:f>
              <c:strCache>
                <c:ptCount val="5"/>
                <c:pt idx="0">
                  <c:v>16-24</c:v>
                </c:pt>
                <c:pt idx="1">
                  <c:v>25-34</c:v>
                </c:pt>
                <c:pt idx="2">
                  <c:v>35-44</c:v>
                </c:pt>
                <c:pt idx="3">
                  <c:v>45-54</c:v>
                </c:pt>
                <c:pt idx="4">
                  <c:v>55-64</c:v>
                </c:pt>
              </c:strCache>
            </c:strRef>
          </c:cat>
          <c:val>
            <c:numRef>
              <c:f>'AfL-Overall'!$K$11:$K$15</c:f>
              <c:numCache>
                <c:formatCode>General</c:formatCode>
                <c:ptCount val="5"/>
                <c:pt idx="0">
                  <c:v>74.80437934272301</c:v>
                </c:pt>
                <c:pt idx="1">
                  <c:v>73.366476988636393</c:v>
                </c:pt>
                <c:pt idx="2">
                  <c:v>73.170130267062376</c:v>
                </c:pt>
                <c:pt idx="3">
                  <c:v>71.489973065902575</c:v>
                </c:pt>
                <c:pt idx="4">
                  <c:v>69.962859610027806</c:v>
                </c:pt>
              </c:numCache>
            </c:numRef>
          </c:val>
          <c:smooth val="0"/>
          <c:extLst>
            <c:ext xmlns:c16="http://schemas.microsoft.com/office/drawing/2014/chart" uri="{C3380CC4-5D6E-409C-BE32-E72D297353CC}">
              <c16:uniqueId val="{00000000-BF3D-4B16-ADD8-391CD9575045}"/>
            </c:ext>
          </c:extLst>
        </c:ser>
        <c:ser>
          <c:idx val="1"/>
          <c:order val="1"/>
          <c:tx>
            <c:strRef>
              <c:f>'AfL-Overall'!$L$10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'AfL-Overall'!$AB$11:$AB$15</c:f>
                <c:numCache>
                  <c:formatCode>General</c:formatCode>
                  <c:ptCount val="5"/>
                  <c:pt idx="0">
                    <c:v>0.62236928491358512</c:v>
                  </c:pt>
                  <c:pt idx="1">
                    <c:v>0.5072640095343105</c:v>
                  </c:pt>
                  <c:pt idx="2">
                    <c:v>0.40064500777148343</c:v>
                  </c:pt>
                  <c:pt idx="3">
                    <c:v>0.36982064287795441</c:v>
                  </c:pt>
                  <c:pt idx="4">
                    <c:v>0.41522782043135459</c:v>
                  </c:pt>
                </c:numCache>
              </c:numRef>
            </c:plus>
            <c:minus>
              <c:numRef>
                <c:f>'AfL-Overall'!$AB$11:$AB$15</c:f>
                <c:numCache>
                  <c:formatCode>General</c:formatCode>
                  <c:ptCount val="5"/>
                  <c:pt idx="0">
                    <c:v>0.62236928491358512</c:v>
                  </c:pt>
                  <c:pt idx="1">
                    <c:v>0.5072640095343105</c:v>
                  </c:pt>
                  <c:pt idx="2">
                    <c:v>0.40064500777148343</c:v>
                  </c:pt>
                  <c:pt idx="3">
                    <c:v>0.36982064287795441</c:v>
                  </c:pt>
                  <c:pt idx="4">
                    <c:v>0.41522782043135459</c:v>
                  </c:pt>
                </c:numCache>
              </c:numRef>
            </c:minus>
            <c:spPr>
              <a:noFill/>
              <a:ln w="9525" cap="flat" cmpd="sng" algn="ctr">
                <a:solidFill>
                  <a:schemeClr val="tx1">
                    <a:lumMod val="65000"/>
                    <a:lumOff val="35000"/>
                  </a:schemeClr>
                </a:solidFill>
                <a:round/>
              </a:ln>
              <a:effectLst/>
            </c:spPr>
          </c:errBars>
          <c:cat>
            <c:strRef>
              <c:f>'AfL-Overall'!$J$11:$J$15</c:f>
              <c:strCache>
                <c:ptCount val="5"/>
                <c:pt idx="0">
                  <c:v>16-24</c:v>
                </c:pt>
                <c:pt idx="1">
                  <c:v>25-34</c:v>
                </c:pt>
                <c:pt idx="2">
                  <c:v>35-44</c:v>
                </c:pt>
                <c:pt idx="3">
                  <c:v>45-54</c:v>
                </c:pt>
                <c:pt idx="4">
                  <c:v>55-64</c:v>
                </c:pt>
              </c:strCache>
            </c:strRef>
          </c:cat>
          <c:val>
            <c:numRef>
              <c:f>'AfL-Overall'!$L$11:$L$15</c:f>
              <c:numCache>
                <c:formatCode>General</c:formatCode>
                <c:ptCount val="5"/>
                <c:pt idx="0">
                  <c:v>69.573233555664359</c:v>
                </c:pt>
                <c:pt idx="1">
                  <c:v>74.317381396312442</c:v>
                </c:pt>
                <c:pt idx="2">
                  <c:v>74.614750513104866</c:v>
                </c:pt>
                <c:pt idx="3">
                  <c:v>74.040888440181178</c:v>
                </c:pt>
                <c:pt idx="4">
                  <c:v>74.199324153931911</c:v>
                </c:pt>
              </c:numCache>
            </c:numRef>
          </c:val>
          <c:smooth val="0"/>
          <c:extLst>
            <c:ext xmlns:c16="http://schemas.microsoft.com/office/drawing/2014/chart" uri="{C3380CC4-5D6E-409C-BE32-E72D297353CC}">
              <c16:uniqueId val="{00000006-BF3D-4B16-ADD8-391CD9575045}"/>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group.xlsx]AfL-Overall!PivotTable43</c:name>
    <c:fmtId val="4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UK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pivotFmt>
      <c:pivotFmt>
        <c:idx val="22"/>
        <c:spPr>
          <a:solidFill>
            <a:schemeClr val="accent1"/>
          </a:solidFill>
          <a:ln w="28575" cap="rnd">
            <a:solidFill>
              <a:schemeClr val="accent1"/>
            </a:solidFill>
            <a:round/>
          </a:ln>
          <a:effectLst/>
        </c:spPr>
        <c:marker>
          <c:symbol val="none"/>
        </c:marker>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round/>
          </a:ln>
          <a:effectLst/>
        </c:spPr>
        <c:marker>
          <c:symbol val="none"/>
        </c:marker>
      </c:pivotFmt>
      <c:pivotFmt>
        <c:idx val="27"/>
        <c:spPr>
          <a:solidFill>
            <a:schemeClr val="accent1"/>
          </a:solidFill>
          <a:ln w="28575" cap="rnd">
            <a:solidFill>
              <a:schemeClr val="accent1"/>
            </a:solidFill>
            <a:round/>
          </a:ln>
          <a:effectLst/>
        </c:spPr>
        <c:marker>
          <c:symbol val="none"/>
        </c:marker>
      </c:pivotFmt>
      <c:pivotFmt>
        <c:idx val="28"/>
        <c:spPr>
          <a:solidFill>
            <a:schemeClr val="accent1"/>
          </a:solidFill>
          <a:ln w="28575" cap="rnd">
            <a:solidFill>
              <a:schemeClr val="accent1"/>
            </a:solidFill>
            <a:round/>
          </a:ln>
          <a:effectLst/>
        </c:spPr>
        <c:marker>
          <c:symbol val="none"/>
        </c:marker>
      </c:pivotFmt>
      <c:pivotFmt>
        <c:idx val="29"/>
        <c:spPr>
          <a:solidFill>
            <a:schemeClr val="accent1"/>
          </a:solidFill>
          <a:ln w="28575" cap="rnd">
            <a:solidFill>
              <a:schemeClr val="accent1"/>
            </a:solidFill>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round/>
          </a:ln>
          <a:effectLst/>
        </c:spPr>
        <c:marker>
          <c:symbol val="none"/>
        </c:marker>
      </c:pivotFmt>
      <c:pivotFmt>
        <c:idx val="33"/>
        <c:spPr>
          <a:solidFill>
            <a:schemeClr val="accent1"/>
          </a:solidFill>
          <a:ln w="28575" cap="rnd">
            <a:solidFill>
              <a:schemeClr val="accent1"/>
            </a:solidFill>
            <a:round/>
          </a:ln>
          <a:effectLst/>
        </c:spPr>
        <c:marker>
          <c:symbol val="none"/>
        </c:marker>
      </c:pivotFmt>
      <c:pivotFmt>
        <c:idx val="34"/>
        <c:spPr>
          <a:solidFill>
            <a:schemeClr val="accent1"/>
          </a:solidFill>
          <a:ln w="28575" cap="rnd">
            <a:solidFill>
              <a:schemeClr val="accent1"/>
            </a:solidFill>
            <a:round/>
          </a:ln>
          <a:effectLst/>
        </c:spPr>
        <c:marker>
          <c:symbol val="none"/>
        </c:marker>
      </c:pivotFmt>
      <c:pivotFmt>
        <c:idx val="35"/>
        <c:spPr>
          <a:solidFill>
            <a:schemeClr val="accent1"/>
          </a:solidFill>
          <a:ln w="28575" cap="rnd">
            <a:solidFill>
              <a:schemeClr val="accent1"/>
            </a:solidFill>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round/>
          </a:ln>
          <a:effectLst/>
        </c:spPr>
        <c:marker>
          <c:symbol val="none"/>
        </c:marker>
      </c:pivotFmt>
      <c:pivotFmt>
        <c:idx val="39"/>
        <c:spPr>
          <a:solidFill>
            <a:schemeClr val="accent1"/>
          </a:solidFill>
          <a:ln w="28575" cap="rnd">
            <a:solidFill>
              <a:schemeClr val="accent1"/>
            </a:solidFill>
            <a:round/>
          </a:ln>
          <a:effectLst/>
        </c:spPr>
        <c:marker>
          <c:symbol val="none"/>
        </c:marker>
      </c:pivotFmt>
      <c:pivotFmt>
        <c:idx val="40"/>
        <c:spPr>
          <a:solidFill>
            <a:schemeClr val="accent1"/>
          </a:solidFill>
          <a:ln w="28575" cap="rnd">
            <a:solidFill>
              <a:schemeClr val="accent1"/>
            </a:solidFill>
            <a:round/>
          </a:ln>
          <a:effectLst/>
        </c:spPr>
        <c:marker>
          <c:symbol val="none"/>
        </c:marker>
      </c:pivotFmt>
      <c:pivotFmt>
        <c:idx val="41"/>
        <c:spPr>
          <a:solidFill>
            <a:schemeClr val="accent1"/>
          </a:solidFill>
          <a:ln w="28575" cap="rnd">
            <a:solidFill>
              <a:schemeClr val="accent1"/>
            </a:solidFill>
            <a:round/>
          </a:ln>
          <a:effectLst/>
        </c:spPr>
        <c:marker>
          <c:symbol val="none"/>
        </c:marker>
      </c:pivotFmt>
      <c:pivotFmt>
        <c:idx val="42"/>
        <c:spPr>
          <a:solidFill>
            <a:schemeClr val="accent1"/>
          </a:solidFill>
          <a:ln w="28575" cap="rnd">
            <a:solidFill>
              <a:schemeClr val="accent1"/>
            </a:solidFill>
            <a:round/>
          </a:ln>
          <a:effectLst/>
        </c:spPr>
        <c:marker>
          <c:symbol val="none"/>
        </c:marker>
      </c:pivotFmt>
      <c:pivotFmt>
        <c:idx val="43"/>
        <c:spPr>
          <a:solidFill>
            <a:schemeClr val="accent1"/>
          </a:solidFill>
          <a:ln w="28575" cap="rnd">
            <a:solidFill>
              <a:schemeClr val="accent1"/>
            </a:solidFill>
            <a:round/>
          </a:ln>
          <a:effectLst/>
        </c:spPr>
        <c:marker>
          <c:symbol val="none"/>
        </c:marker>
      </c:pivotFmt>
      <c:pivotFmt>
        <c:idx val="44"/>
        <c:spPr>
          <a:solidFill>
            <a:schemeClr val="accent1"/>
          </a:solidFill>
          <a:ln w="28575" cap="rnd">
            <a:solidFill>
              <a:schemeClr val="accent1"/>
            </a:solidFill>
            <a:round/>
          </a:ln>
          <a:effectLst/>
        </c:spPr>
        <c:marker>
          <c:symbol val="none"/>
        </c:marker>
      </c:pivotFmt>
      <c:pivotFmt>
        <c:idx val="45"/>
        <c:spPr>
          <a:solidFill>
            <a:schemeClr val="accent1"/>
          </a:solidFill>
          <a:ln w="28575" cap="rnd">
            <a:solidFill>
              <a:schemeClr val="accent1"/>
            </a:solidFill>
            <a:round/>
          </a:ln>
          <a:effectLst/>
        </c:spPr>
        <c:marker>
          <c:symbol val="none"/>
        </c:marker>
      </c:pivotFmt>
      <c:pivotFmt>
        <c:idx val="46"/>
        <c:spPr>
          <a:solidFill>
            <a:schemeClr val="accent1"/>
          </a:solidFill>
          <a:ln w="28575" cap="rnd">
            <a:solidFill>
              <a:schemeClr val="accent1"/>
            </a:solidFill>
            <a:round/>
          </a:ln>
          <a:effectLst/>
        </c:spPr>
        <c:marker>
          <c:symbol val="none"/>
        </c:marker>
      </c:pivotFmt>
      <c:pivotFmt>
        <c:idx val="47"/>
        <c:spPr>
          <a:solidFill>
            <a:schemeClr val="accent1"/>
          </a:solidFill>
          <a:ln w="28575" cap="rnd">
            <a:solidFill>
              <a:schemeClr val="accent1"/>
            </a:solidFill>
            <a:round/>
          </a:ln>
          <a:effectLst/>
        </c:spPr>
        <c:marker>
          <c:symbol val="none"/>
        </c:marker>
      </c:pivotFmt>
      <c:pivotFmt>
        <c:idx val="48"/>
        <c:spPr>
          <a:solidFill>
            <a:schemeClr val="accent1"/>
          </a:solidFill>
          <a:ln w="28575" cap="rnd">
            <a:solidFill>
              <a:schemeClr val="accent1"/>
            </a:solidFill>
            <a:round/>
          </a:ln>
          <a:effectLst/>
        </c:spPr>
        <c:marker>
          <c:symbol val="none"/>
        </c:marker>
      </c:pivotFmt>
      <c:pivotFmt>
        <c:idx val="49"/>
        <c:spPr>
          <a:solidFill>
            <a:schemeClr val="accent1"/>
          </a:solidFill>
          <a:ln w="28575" cap="rnd">
            <a:solidFill>
              <a:schemeClr val="accent1"/>
            </a:solidFill>
            <a:round/>
          </a:ln>
          <a:effectLst/>
        </c:spPr>
        <c:marker>
          <c:symbol val="none"/>
        </c:marker>
      </c:pivotFmt>
      <c:pivotFmt>
        <c:idx val="50"/>
        <c:spPr>
          <a:solidFill>
            <a:schemeClr val="accent1"/>
          </a:solidFill>
          <a:ln w="28575" cap="rnd">
            <a:solidFill>
              <a:schemeClr val="accent1"/>
            </a:solidFill>
            <a:round/>
          </a:ln>
          <a:effectLst/>
        </c:spPr>
        <c:marker>
          <c:symbol val="none"/>
        </c:marker>
      </c:pivotFmt>
      <c:pivotFmt>
        <c:idx val="51"/>
        <c:spPr>
          <a:solidFill>
            <a:schemeClr val="accent1"/>
          </a:solidFill>
          <a:ln w="28575" cap="rnd">
            <a:solidFill>
              <a:schemeClr val="accent1"/>
            </a:solidFill>
            <a:round/>
          </a:ln>
          <a:effectLst/>
        </c:spPr>
        <c:marker>
          <c:symbol val="none"/>
        </c:marker>
      </c:pivotFmt>
      <c:pivotFmt>
        <c:idx val="52"/>
        <c:spPr>
          <a:solidFill>
            <a:schemeClr val="accent1"/>
          </a:solidFill>
          <a:ln w="28575" cap="rnd">
            <a:solidFill>
              <a:schemeClr val="accent1"/>
            </a:solidFill>
            <a:round/>
          </a:ln>
          <a:effectLst/>
        </c:spPr>
        <c:marker>
          <c:symbol val="none"/>
        </c:marker>
      </c:pivotFmt>
      <c:pivotFmt>
        <c:idx val="5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round/>
          </a:ln>
          <a:effectLst/>
        </c:spPr>
        <c:marker>
          <c:symbol val="none"/>
        </c:marker>
      </c:pivotFmt>
      <c:pivotFmt>
        <c:idx val="57"/>
        <c:spPr>
          <a:solidFill>
            <a:schemeClr val="accent1"/>
          </a:solidFill>
          <a:ln w="28575" cap="rnd">
            <a:solidFill>
              <a:schemeClr val="accent1"/>
            </a:solidFill>
            <a:round/>
          </a:ln>
          <a:effectLst/>
        </c:spPr>
        <c:marker>
          <c:symbol val="none"/>
        </c:marker>
      </c:pivotFmt>
      <c:pivotFmt>
        <c:idx val="58"/>
        <c:spPr>
          <a:solidFill>
            <a:schemeClr val="accent1"/>
          </a:solidFill>
          <a:ln w="28575" cap="rnd">
            <a:solidFill>
              <a:schemeClr val="accent1"/>
            </a:solidFill>
            <a:round/>
          </a:ln>
          <a:effectLst/>
        </c:spPr>
        <c:marker>
          <c:symbol val="none"/>
        </c:marker>
      </c:pivotFmt>
      <c:pivotFmt>
        <c:idx val="59"/>
        <c:spPr>
          <a:solidFill>
            <a:schemeClr val="accent1"/>
          </a:solidFill>
          <a:ln w="28575" cap="rnd">
            <a:solidFill>
              <a:schemeClr val="accent1"/>
            </a:solidFill>
            <a:round/>
          </a:ln>
          <a:effectLst/>
        </c:spPr>
        <c:marker>
          <c:symbol val="none"/>
        </c:marker>
      </c:pivotFmt>
      <c:pivotFmt>
        <c:idx val="60"/>
        <c:spPr>
          <a:solidFill>
            <a:schemeClr val="accent1"/>
          </a:solidFill>
          <a:ln w="28575" cap="rnd">
            <a:solidFill>
              <a:schemeClr val="accent1"/>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057C189-30ED-4358-95AE-36641C4FB8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61"/>
        <c:spPr>
          <a:solidFill>
            <a:schemeClr val="accent1"/>
          </a:solidFill>
          <a:ln w="28575" cap="rnd">
            <a:solidFill>
              <a:schemeClr val="accent1"/>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3FDB239-9830-4A77-8D97-FC22965BE1AC}"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2"/>
        <c:spPr>
          <a:solidFill>
            <a:schemeClr val="accent1"/>
          </a:solidFill>
          <a:ln w="28575" cap="rnd">
            <a:solidFill>
              <a:schemeClr val="accent1"/>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EEAFF76-B3BA-44AA-91AB-9F769126A29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3"/>
        <c:spPr>
          <a:solidFill>
            <a:schemeClr val="accent1"/>
          </a:solidFill>
          <a:ln w="28575" cap="rnd">
            <a:solidFill>
              <a:schemeClr val="accent1"/>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5E6A49C2-F59E-4920-9E5D-A9C55E77DF23}"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4"/>
        <c:spPr>
          <a:solidFill>
            <a:schemeClr val="accent1"/>
          </a:solidFill>
          <a:ln w="28575" cap="rnd">
            <a:solidFill>
              <a:schemeClr val="accent1"/>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FA0A6CA-1265-4517-8000-C4B2D42C8E4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round/>
          </a:ln>
          <a:effectLst/>
        </c:spPr>
        <c:marker>
          <c:symbol val="none"/>
        </c:marker>
      </c:pivotFmt>
      <c:pivotFmt>
        <c:idx val="70"/>
        <c:spPr>
          <a:solidFill>
            <a:schemeClr val="accent1"/>
          </a:solidFill>
          <a:ln w="28575" cap="rnd">
            <a:solidFill>
              <a:schemeClr val="accent1"/>
            </a:solidFill>
            <a:round/>
          </a:ln>
          <a:effectLst/>
        </c:spPr>
        <c:marker>
          <c:symbol val="none"/>
        </c:marker>
      </c:pivotFmt>
      <c:pivotFmt>
        <c:idx val="7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7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057C189-30ED-4358-95AE-36641C4FB8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787E56D-6A28-4B7A-95B3-DA9FE8EE04B1}"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49656FC-7011-4A32-9D05-42393091FB92}"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AB1DF21-0035-480D-8384-AFB3674BBE12}"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5FE95D27-24E1-4AF5-91F0-0488FDD1417C}"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7"/>
        <c:spPr>
          <a:solidFill>
            <a:schemeClr val="accent1"/>
          </a:solidFill>
          <a:ln w="28575" cap="rnd">
            <a:solidFill>
              <a:schemeClr val="accent1"/>
            </a:solidFill>
            <a:round/>
          </a:ln>
          <a:effectLst/>
        </c:spPr>
        <c:marker>
          <c:symbol val="none"/>
        </c:marker>
      </c:pivotFmt>
      <c:pivotFmt>
        <c:idx val="78"/>
        <c:spPr>
          <a:solidFill>
            <a:schemeClr val="accent1"/>
          </a:solidFill>
          <a:ln w="28575" cap="rnd">
            <a:solidFill>
              <a:schemeClr val="accent1"/>
            </a:solidFill>
            <a:round/>
          </a:ln>
          <a:effectLst/>
        </c:spPr>
        <c:marker>
          <c:symbol val="none"/>
        </c:marker>
      </c:pivotFmt>
      <c:pivotFmt>
        <c:idx val="79"/>
        <c:spPr>
          <a:solidFill>
            <a:schemeClr val="accent1"/>
          </a:solidFill>
          <a:ln w="28575" cap="rnd">
            <a:solidFill>
              <a:schemeClr val="accent1"/>
            </a:solidFill>
            <a:round/>
          </a:ln>
          <a:effectLst/>
        </c:spPr>
        <c:marker>
          <c:symbol val="none"/>
        </c:marker>
      </c:pivotFmt>
      <c:pivotFmt>
        <c:idx val="80"/>
        <c:spPr>
          <a:solidFill>
            <a:schemeClr val="accent1"/>
          </a:solidFill>
          <a:ln w="28575" cap="rnd">
            <a:solidFill>
              <a:schemeClr val="accent1"/>
            </a:solidFill>
            <a:round/>
          </a:ln>
          <a:effectLst/>
        </c:spPr>
        <c:marker>
          <c:symbol val="none"/>
        </c:marker>
      </c:pivotFmt>
      <c:pivotFmt>
        <c:idx val="81"/>
        <c:spPr>
          <a:solidFill>
            <a:schemeClr val="accent1"/>
          </a:solidFill>
          <a:ln w="28575" cap="rnd">
            <a:solidFill>
              <a:schemeClr val="accent1"/>
            </a:solidFill>
            <a:round/>
          </a:ln>
          <a:effectLst/>
        </c:spPr>
        <c:marker>
          <c:symbol val="none"/>
        </c:marker>
      </c:pivotFmt>
      <c:pivotFmt>
        <c:idx val="82"/>
        <c:spPr>
          <a:solidFill>
            <a:schemeClr val="accent1"/>
          </a:solidFill>
          <a:ln w="28575" cap="rnd">
            <a:solidFill>
              <a:schemeClr val="accent1"/>
            </a:solidFill>
            <a:round/>
          </a:ln>
          <a:effectLst/>
        </c:spPr>
        <c:marker>
          <c:symbol val="none"/>
        </c:marker>
      </c:pivotFmt>
      <c:pivotFmt>
        <c:idx val="8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057C189-30ED-4358-95AE-36641C4FB82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11DAD07-6247-45D1-A862-4E6434FA1EF0}"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626E4AED-5ED4-46DD-BA24-975EBBF1CEA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993B5D6E-B772-4E32-8250-D32458CB228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C643AC1-F53E-4393-B31A-CB126A93AA60}"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lineChart>
        <c:grouping val="standard"/>
        <c:varyColors val="0"/>
        <c:ser>
          <c:idx val="0"/>
          <c:order val="0"/>
          <c:tx>
            <c:strRef>
              <c:f>'AfL-Overall'!$AA$31:$AA$35</c:f>
              <c:strCache>
                <c:ptCount val="1"/>
                <c:pt idx="0">
                  <c:v>Male</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A1D6-4D8F-9455-ECBFE9AACC53}"/>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A1D6-4D8F-9455-ECBFE9AACC53}"/>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A1D6-4D8F-9455-ECBFE9AACC53}"/>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A1D6-4D8F-9455-ECBFE9AACC53}"/>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A1D6-4D8F-9455-ECBFE9AACC53}"/>
              </c:ext>
            </c:extLst>
          </c:dPt>
          <c:errBars>
            <c:errDir val="y"/>
            <c:errBarType val="both"/>
            <c:errValType val="cust"/>
            <c:noEndCap val="0"/>
            <c:plus>
              <c:numRef>
                <c:f>'AfL-Overall'!$AA$31:$AA$35</c:f>
                <c:numCache>
                  <c:formatCode>General</c:formatCode>
                  <c:ptCount val="5"/>
                  <c:pt idx="0">
                    <c:v>2.9731724529556822</c:v>
                  </c:pt>
                  <c:pt idx="1">
                    <c:v>2.7631777915304312</c:v>
                  </c:pt>
                  <c:pt idx="2">
                    <c:v>2.3398901043842995</c:v>
                  </c:pt>
                  <c:pt idx="3">
                    <c:v>2.2615298040766683</c:v>
                  </c:pt>
                  <c:pt idx="4">
                    <c:v>2.099260238767191</c:v>
                  </c:pt>
                </c:numCache>
              </c:numRef>
            </c:plus>
            <c:minus>
              <c:numRef>
                <c:f>'AfL-Overall'!$AA$31:$AA$35</c:f>
                <c:numCache>
                  <c:formatCode>General</c:formatCode>
                  <c:ptCount val="5"/>
                  <c:pt idx="0">
                    <c:v>2.9731724529556822</c:v>
                  </c:pt>
                  <c:pt idx="1">
                    <c:v>2.7631777915304312</c:v>
                  </c:pt>
                  <c:pt idx="2">
                    <c:v>2.3398901043842995</c:v>
                  </c:pt>
                  <c:pt idx="3">
                    <c:v>2.2615298040766683</c:v>
                  </c:pt>
                  <c:pt idx="4">
                    <c:v>2.099260238767191</c:v>
                  </c:pt>
                </c:numCache>
              </c:numRef>
            </c:minus>
            <c:spPr>
              <a:noFill/>
              <a:ln w="9525" cap="flat" cmpd="sng" algn="ctr">
                <a:solidFill>
                  <a:schemeClr val="tx1">
                    <a:lumMod val="65000"/>
                    <a:lumOff val="35000"/>
                  </a:schemeClr>
                </a:solidFill>
                <a:round/>
              </a:ln>
              <a:effectLst/>
            </c:spPr>
          </c:errBars>
          <c:cat>
            <c:strRef>
              <c:f>'AfL-Overall'!$AA$31:$AA$35</c:f>
              <c:strCache>
                <c:ptCount val="5"/>
                <c:pt idx="0">
                  <c:v>16-24</c:v>
                </c:pt>
                <c:pt idx="1">
                  <c:v>25-34</c:v>
                </c:pt>
                <c:pt idx="2">
                  <c:v>35-44</c:v>
                </c:pt>
                <c:pt idx="3">
                  <c:v>45-54</c:v>
                </c:pt>
                <c:pt idx="4">
                  <c:v>55-64</c:v>
                </c:pt>
              </c:strCache>
            </c:strRef>
          </c:cat>
          <c:val>
            <c:numRef>
              <c:f>'AfL-Overall'!$AA$31:$AA$35</c:f>
              <c:numCache>
                <c:formatCode>General</c:formatCode>
                <c:ptCount val="5"/>
                <c:pt idx="0">
                  <c:v>75.63405760869567</c:v>
                </c:pt>
                <c:pt idx="1">
                  <c:v>73.301489171974509</c:v>
                </c:pt>
                <c:pt idx="2">
                  <c:v>73.642324719101111</c:v>
                </c:pt>
                <c:pt idx="3">
                  <c:v>72.976879768786119</c:v>
                </c:pt>
                <c:pt idx="4">
                  <c:v>71.172481395348839</c:v>
                </c:pt>
              </c:numCache>
            </c:numRef>
          </c:val>
          <c:smooth val="0"/>
          <c:extLst>
            <c:ext xmlns:c16="http://schemas.microsoft.com/office/drawing/2014/chart" uri="{C3380CC4-5D6E-409C-BE32-E72D297353CC}">
              <c16:uniqueId val="{0000000A-A1D6-4D8F-9455-ECBFE9AACC53}"/>
            </c:ext>
          </c:extLst>
        </c:ser>
        <c:ser>
          <c:idx val="1"/>
          <c:order val="1"/>
          <c:tx>
            <c:strRef>
              <c:f>'AfL-Overall'!$AA$31:$AA$35</c:f>
              <c:strCache>
                <c:ptCount val="1"/>
                <c:pt idx="0">
                  <c:v>Female</c:v>
                </c:pt>
              </c:strCache>
            </c:strRef>
          </c:tx>
          <c:spPr>
            <a:ln w="28575" cap="rnd">
              <a:solidFill>
                <a:schemeClr val="accent2"/>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C-A1D6-4D8F-9455-ECBFE9AACC53}"/>
              </c:ext>
            </c:extLst>
          </c:dPt>
          <c:dPt>
            <c:idx val="1"/>
            <c:marker>
              <c:symbol val="none"/>
            </c:marker>
            <c:bubble3D val="0"/>
            <c:spPr>
              <a:ln w="28575" cap="rnd">
                <a:solidFill>
                  <a:schemeClr val="accent2"/>
                </a:solidFill>
                <a:round/>
              </a:ln>
              <a:effectLst/>
            </c:spPr>
            <c:extLst>
              <c:ext xmlns:c16="http://schemas.microsoft.com/office/drawing/2014/chart" uri="{C3380CC4-5D6E-409C-BE32-E72D297353CC}">
                <c16:uniqueId val="{0000000E-A1D6-4D8F-9455-ECBFE9AACC53}"/>
              </c:ext>
            </c:extLst>
          </c:dPt>
          <c:dPt>
            <c:idx val="2"/>
            <c:marker>
              <c:symbol val="none"/>
            </c:marker>
            <c:bubble3D val="0"/>
            <c:spPr>
              <a:ln w="28575" cap="rnd">
                <a:solidFill>
                  <a:schemeClr val="accent2"/>
                </a:solidFill>
                <a:round/>
              </a:ln>
              <a:effectLst/>
            </c:spPr>
            <c:extLst>
              <c:ext xmlns:c16="http://schemas.microsoft.com/office/drawing/2014/chart" uri="{C3380CC4-5D6E-409C-BE32-E72D297353CC}">
                <c16:uniqueId val="{00000010-A1D6-4D8F-9455-ECBFE9AACC53}"/>
              </c:ext>
            </c:extLst>
          </c:dPt>
          <c:dPt>
            <c:idx val="3"/>
            <c:marker>
              <c:symbol val="none"/>
            </c:marker>
            <c:bubble3D val="0"/>
            <c:spPr>
              <a:ln w="28575" cap="rnd">
                <a:solidFill>
                  <a:schemeClr val="accent2"/>
                </a:solidFill>
                <a:round/>
              </a:ln>
              <a:effectLst/>
            </c:spPr>
            <c:extLst>
              <c:ext xmlns:c16="http://schemas.microsoft.com/office/drawing/2014/chart" uri="{C3380CC4-5D6E-409C-BE32-E72D297353CC}">
                <c16:uniqueId val="{00000012-A1D6-4D8F-9455-ECBFE9AACC53}"/>
              </c:ext>
            </c:extLst>
          </c:dPt>
          <c:dPt>
            <c:idx val="4"/>
            <c:marker>
              <c:symbol val="none"/>
            </c:marker>
            <c:bubble3D val="0"/>
            <c:spPr>
              <a:ln w="28575" cap="rnd">
                <a:solidFill>
                  <a:schemeClr val="accent2"/>
                </a:solidFill>
                <a:round/>
              </a:ln>
              <a:effectLst/>
            </c:spPr>
            <c:extLst>
              <c:ext xmlns:c16="http://schemas.microsoft.com/office/drawing/2014/chart" uri="{C3380CC4-5D6E-409C-BE32-E72D297353CC}">
                <c16:uniqueId val="{00000014-A1D6-4D8F-9455-ECBFE9AACC53}"/>
              </c:ext>
            </c:extLst>
          </c:dPt>
          <c:errBars>
            <c:errDir val="y"/>
            <c:errBarType val="both"/>
            <c:errValType val="cust"/>
            <c:noEndCap val="0"/>
            <c:plus>
              <c:numRef>
                <c:f>'AfL-Overall'!$AB$31:$AB$35</c:f>
                <c:numCache>
                  <c:formatCode>General</c:formatCode>
                  <c:ptCount val="5"/>
                  <c:pt idx="0">
                    <c:v>2.7952072158036696</c:v>
                  </c:pt>
                  <c:pt idx="1">
                    <c:v>2.1089671456953183</c:v>
                  </c:pt>
                  <c:pt idx="2">
                    <c:v>2.1845694890108405</c:v>
                  </c:pt>
                  <c:pt idx="3">
                    <c:v>2.0964846476495005</c:v>
                  </c:pt>
                  <c:pt idx="4">
                    <c:v>1.8572551936326633</c:v>
                  </c:pt>
                </c:numCache>
              </c:numRef>
            </c:plus>
            <c:minus>
              <c:numRef>
                <c:f>'AfL-Overall'!$AB$31:$AB$35</c:f>
                <c:numCache>
                  <c:formatCode>General</c:formatCode>
                  <c:ptCount val="5"/>
                  <c:pt idx="0">
                    <c:v>2.7952072158036696</c:v>
                  </c:pt>
                  <c:pt idx="1">
                    <c:v>2.1089671456953183</c:v>
                  </c:pt>
                  <c:pt idx="2">
                    <c:v>2.1845694890108405</c:v>
                  </c:pt>
                  <c:pt idx="3">
                    <c:v>2.0964846476495005</c:v>
                  </c:pt>
                  <c:pt idx="4">
                    <c:v>1.8572551936326633</c:v>
                  </c:pt>
                </c:numCache>
              </c:numRef>
            </c:minus>
            <c:spPr>
              <a:noFill/>
              <a:ln w="9525" cap="flat" cmpd="sng" algn="ctr">
                <a:solidFill>
                  <a:schemeClr val="tx1">
                    <a:lumMod val="65000"/>
                    <a:lumOff val="35000"/>
                  </a:schemeClr>
                </a:solidFill>
                <a:round/>
              </a:ln>
              <a:effectLst/>
            </c:spPr>
          </c:errBars>
          <c:cat>
            <c:strRef>
              <c:f>'AfL-Overall'!$AA$31:$AA$35</c:f>
              <c:strCache>
                <c:ptCount val="5"/>
                <c:pt idx="0">
                  <c:v>16-24</c:v>
                </c:pt>
                <c:pt idx="1">
                  <c:v>25-34</c:v>
                </c:pt>
                <c:pt idx="2">
                  <c:v>35-44</c:v>
                </c:pt>
                <c:pt idx="3">
                  <c:v>45-54</c:v>
                </c:pt>
                <c:pt idx="4">
                  <c:v>55-64</c:v>
                </c:pt>
              </c:strCache>
            </c:strRef>
          </c:cat>
          <c:val>
            <c:numRef>
              <c:f>'AfL-Overall'!$AA$31:$AA$35</c:f>
              <c:numCache>
                <c:formatCode>General</c:formatCode>
                <c:ptCount val="5"/>
                <c:pt idx="0">
                  <c:v>74.173549586776872</c:v>
                </c:pt>
                <c:pt idx="1">
                  <c:v>73.418800512820525</c:v>
                </c:pt>
                <c:pt idx="2">
                  <c:v>72.64151006289309</c:v>
                </c:pt>
                <c:pt idx="3">
                  <c:v>70.028411363636351</c:v>
                </c:pt>
                <c:pt idx="4">
                  <c:v>68.850266310160436</c:v>
                </c:pt>
              </c:numCache>
            </c:numRef>
          </c:val>
          <c:smooth val="0"/>
          <c:extLst>
            <c:ext xmlns:c16="http://schemas.microsoft.com/office/drawing/2014/chart" uri="{C3380CC4-5D6E-409C-BE32-E72D297353CC}">
              <c16:uniqueId val="{00000015-A1D6-4D8F-9455-ECBFE9AACC53}"/>
            </c:ext>
          </c:extLst>
        </c:ser>
        <c:dLbls>
          <c:showLegendKey val="0"/>
          <c:showVal val="0"/>
          <c:showCatName val="0"/>
          <c:showSerName val="0"/>
          <c:showPercent val="0"/>
          <c:showBubbleSize val="0"/>
        </c:dLbls>
        <c:smooth val="0"/>
        <c:axId val="589633368"/>
        <c:axId val="589634024"/>
      </c:lineChart>
      <c:catAx>
        <c:axId val="589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4024"/>
        <c:crosses val="autoZero"/>
        <c:auto val="1"/>
        <c:lblAlgn val="ctr"/>
        <c:lblOffset val="100"/>
        <c:noMultiLvlLbl val="0"/>
      </c:catAx>
      <c:valAx>
        <c:axId val="589634024"/>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group.xlsx]AfL-Overall!PivotTable42</c:name>
    <c:fmtId val="4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Challenge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prstDash val="sysDot"/>
            <a:round/>
          </a:ln>
          <a:effectLst/>
        </c:spPr>
        <c:marker>
          <c:symbol val="none"/>
        </c:marker>
      </c:pivotFmt>
      <c:pivotFmt>
        <c:idx val="1"/>
        <c:spPr>
          <a:solidFill>
            <a:schemeClr val="accent1"/>
          </a:solidFill>
          <a:ln w="28575" cap="rnd">
            <a:solidFill>
              <a:schemeClr val="accent1"/>
            </a:solidFill>
            <a:prstDash val="sysDot"/>
            <a:round/>
          </a:ln>
          <a:effectLst/>
        </c:spPr>
        <c:marker>
          <c:symbol val="none"/>
        </c:marker>
      </c:pivotFmt>
      <c:pivotFmt>
        <c:idx val="2"/>
        <c:spPr>
          <a:solidFill>
            <a:schemeClr val="accent1"/>
          </a:solidFill>
          <a:ln w="28575" cap="rnd">
            <a:solidFill>
              <a:schemeClr val="accent1"/>
            </a:solidFill>
            <a:prstDash val="sysDot"/>
            <a:round/>
          </a:ln>
          <a:effectLst/>
        </c:spPr>
        <c:marker>
          <c:symbol val="none"/>
        </c:marker>
      </c:pivotFmt>
      <c:pivotFmt>
        <c:idx val="3"/>
        <c:spPr>
          <a:solidFill>
            <a:schemeClr val="accent1"/>
          </a:solidFill>
          <a:ln w="28575" cap="rnd">
            <a:solidFill>
              <a:schemeClr val="accent1"/>
            </a:solidFill>
            <a:prstDash val="sysDot"/>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prstDash val="sysDot"/>
            <a:round/>
          </a:ln>
          <a:effectLst/>
        </c:spPr>
        <c:marker>
          <c:symbol val="none"/>
        </c:marker>
      </c:pivotFmt>
      <c:pivotFmt>
        <c:idx val="7"/>
        <c:spPr>
          <a:solidFill>
            <a:schemeClr val="accent1"/>
          </a:solidFill>
          <a:ln w="28575" cap="rnd">
            <a:solidFill>
              <a:schemeClr val="accent1"/>
            </a:solidFill>
            <a:prstDash val="sysDot"/>
            <a:round/>
          </a:ln>
          <a:effectLst/>
        </c:spPr>
        <c:marker>
          <c:symbol val="none"/>
        </c:marker>
      </c:pivotFmt>
      <c:pivotFmt>
        <c:idx val="8"/>
        <c:spPr>
          <a:solidFill>
            <a:schemeClr val="accent1"/>
          </a:solidFill>
          <a:ln w="28575" cap="rnd">
            <a:solidFill>
              <a:schemeClr val="accent1"/>
            </a:solidFill>
            <a:prstDash val="sysDot"/>
            <a:round/>
          </a:ln>
          <a:effectLst/>
        </c:spPr>
        <c:marker>
          <c:symbol val="none"/>
        </c:marker>
      </c:pivotFmt>
      <c:pivotFmt>
        <c:idx val="9"/>
        <c:spPr>
          <a:solidFill>
            <a:schemeClr val="accent1"/>
          </a:solidFill>
          <a:ln w="28575" cap="rnd">
            <a:solidFill>
              <a:schemeClr val="accent1"/>
            </a:solidFill>
            <a:prstDash val="sysDot"/>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prstDash val="sysDot"/>
            <a:round/>
          </a:ln>
          <a:effectLst/>
        </c:spPr>
        <c:marker>
          <c:symbol val="none"/>
        </c:marker>
      </c:pivotFmt>
      <c:pivotFmt>
        <c:idx val="13"/>
        <c:spPr>
          <a:solidFill>
            <a:schemeClr val="accent1"/>
          </a:solidFill>
          <a:ln w="28575" cap="rnd">
            <a:solidFill>
              <a:schemeClr val="accent1"/>
            </a:solidFill>
            <a:prstDash val="sysDot"/>
            <a:round/>
          </a:ln>
          <a:effectLst/>
        </c:spPr>
        <c:marker>
          <c:symbol val="none"/>
        </c:marker>
      </c:pivotFmt>
      <c:pivotFmt>
        <c:idx val="14"/>
        <c:spPr>
          <a:solidFill>
            <a:schemeClr val="accent1"/>
          </a:solidFill>
          <a:ln w="28575" cap="rnd">
            <a:solidFill>
              <a:schemeClr val="accent1"/>
            </a:solidFill>
            <a:prstDash val="sysDot"/>
            <a:round/>
          </a:ln>
          <a:effectLst/>
        </c:spPr>
        <c:marker>
          <c:symbol val="none"/>
        </c:marker>
      </c:pivotFmt>
      <c:pivotFmt>
        <c:idx val="15"/>
        <c:spPr>
          <a:solidFill>
            <a:schemeClr val="accent1"/>
          </a:solidFill>
          <a:ln w="28575" cap="rnd">
            <a:solidFill>
              <a:schemeClr val="accent1"/>
            </a:solidFill>
            <a:prstDash val="sysDot"/>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prstDash val="sysDot"/>
            <a:round/>
          </a:ln>
          <a:effectLst/>
        </c:spPr>
        <c:marker>
          <c:symbol val="none"/>
        </c:marker>
      </c:pivotFmt>
      <c:pivotFmt>
        <c:idx val="21"/>
        <c:spPr>
          <a:solidFill>
            <a:schemeClr val="accent1"/>
          </a:solidFill>
          <a:ln w="28575" cap="rnd">
            <a:solidFill>
              <a:schemeClr val="accent1"/>
            </a:solidFill>
            <a:prstDash val="sysDot"/>
            <a:round/>
          </a:ln>
          <a:effectLst/>
        </c:spPr>
        <c:marker>
          <c:symbol val="none"/>
        </c:marker>
      </c:pivotFmt>
      <c:pivotFmt>
        <c:idx val="22"/>
        <c:spPr>
          <a:solidFill>
            <a:schemeClr val="accent1"/>
          </a:solidFill>
          <a:ln w="28575" cap="rnd">
            <a:solidFill>
              <a:schemeClr val="accent1"/>
            </a:solidFill>
            <a:prstDash val="sysDot"/>
            <a:round/>
          </a:ln>
          <a:effectLst/>
        </c:spPr>
        <c:marker>
          <c:symbol val="none"/>
        </c:marker>
      </c:pivotFmt>
      <c:pivotFmt>
        <c:idx val="23"/>
        <c:spPr>
          <a:solidFill>
            <a:schemeClr val="accent1"/>
          </a:solidFill>
          <a:ln w="28575" cap="rnd">
            <a:solidFill>
              <a:schemeClr val="accent1"/>
            </a:solidFill>
            <a:prstDash val="sysDot"/>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prstDash val="sysDot"/>
            <a:round/>
          </a:ln>
          <a:effectLst/>
        </c:spPr>
        <c:marker>
          <c:symbol val="none"/>
        </c:marker>
      </c:pivotFmt>
      <c:pivotFmt>
        <c:idx val="27"/>
        <c:spPr>
          <a:solidFill>
            <a:schemeClr val="accent1"/>
          </a:solidFill>
          <a:ln w="28575" cap="rnd">
            <a:solidFill>
              <a:schemeClr val="accent1"/>
            </a:solidFill>
            <a:prstDash val="sysDot"/>
            <a:round/>
          </a:ln>
          <a:effectLst/>
        </c:spPr>
        <c:marker>
          <c:symbol val="none"/>
        </c:marker>
      </c:pivotFmt>
      <c:pivotFmt>
        <c:idx val="28"/>
        <c:spPr>
          <a:solidFill>
            <a:schemeClr val="accent1"/>
          </a:solidFill>
          <a:ln w="28575" cap="rnd">
            <a:solidFill>
              <a:schemeClr val="accent1"/>
            </a:solidFill>
            <a:prstDash val="sysDot"/>
            <a:round/>
          </a:ln>
          <a:effectLst/>
        </c:spPr>
        <c:marker>
          <c:symbol val="none"/>
        </c:marker>
      </c:pivotFmt>
      <c:pivotFmt>
        <c:idx val="29"/>
        <c:spPr>
          <a:solidFill>
            <a:schemeClr val="accent1"/>
          </a:solidFill>
          <a:ln w="28575" cap="rnd">
            <a:solidFill>
              <a:schemeClr val="accent1"/>
            </a:solidFill>
            <a:prstDash val="sysDot"/>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prstDash val="sysDot"/>
            <a:round/>
          </a:ln>
          <a:effectLst/>
        </c:spPr>
        <c:marker>
          <c:symbol val="none"/>
        </c:marker>
      </c:pivotFmt>
      <c:pivotFmt>
        <c:idx val="33"/>
        <c:spPr>
          <a:solidFill>
            <a:schemeClr val="accent1"/>
          </a:solidFill>
          <a:ln w="28575" cap="rnd">
            <a:solidFill>
              <a:schemeClr val="accent1"/>
            </a:solidFill>
            <a:prstDash val="sysDot"/>
            <a:round/>
          </a:ln>
          <a:effectLst/>
        </c:spPr>
        <c:marker>
          <c:symbol val="none"/>
        </c:marker>
      </c:pivotFmt>
      <c:pivotFmt>
        <c:idx val="34"/>
        <c:spPr>
          <a:solidFill>
            <a:schemeClr val="accent1"/>
          </a:solidFill>
          <a:ln w="28575" cap="rnd">
            <a:solidFill>
              <a:schemeClr val="accent1"/>
            </a:solidFill>
            <a:prstDash val="sysDot"/>
            <a:round/>
          </a:ln>
          <a:effectLst/>
        </c:spPr>
        <c:marker>
          <c:symbol val="none"/>
        </c:marker>
      </c:pivotFmt>
      <c:pivotFmt>
        <c:idx val="35"/>
        <c:spPr>
          <a:solidFill>
            <a:schemeClr val="accent1"/>
          </a:solidFill>
          <a:ln w="28575" cap="rnd">
            <a:solidFill>
              <a:schemeClr val="accent1"/>
            </a:solidFill>
            <a:prstDash val="sysDot"/>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prstDash val="sysDot"/>
            <a:round/>
          </a:ln>
          <a:effectLst/>
        </c:spPr>
        <c:marker>
          <c:symbol val="none"/>
        </c:marker>
      </c:pivotFmt>
      <c:pivotFmt>
        <c:idx val="39"/>
        <c:spPr>
          <a:solidFill>
            <a:schemeClr val="accent1"/>
          </a:solidFill>
          <a:ln w="28575" cap="rnd">
            <a:solidFill>
              <a:schemeClr val="accent1"/>
            </a:solidFill>
            <a:prstDash val="sysDot"/>
            <a:round/>
          </a:ln>
          <a:effectLst/>
        </c:spPr>
        <c:marker>
          <c:symbol val="none"/>
        </c:marker>
      </c:pivotFmt>
      <c:pivotFmt>
        <c:idx val="40"/>
        <c:spPr>
          <a:solidFill>
            <a:schemeClr val="accent1"/>
          </a:solidFill>
          <a:ln w="28575" cap="rnd">
            <a:solidFill>
              <a:schemeClr val="accent1"/>
            </a:solidFill>
            <a:prstDash val="sysDot"/>
            <a:round/>
          </a:ln>
          <a:effectLst/>
        </c:spPr>
        <c:marker>
          <c:symbol val="none"/>
        </c:marker>
      </c:pivotFmt>
      <c:pivotFmt>
        <c:idx val="41"/>
        <c:spPr>
          <a:solidFill>
            <a:schemeClr val="accent1"/>
          </a:solidFill>
          <a:ln w="28575" cap="rnd">
            <a:solidFill>
              <a:schemeClr val="accent1"/>
            </a:solidFill>
            <a:prstDash val="sysDot"/>
            <a:round/>
          </a:ln>
          <a:effectLst/>
        </c:spPr>
        <c:marker>
          <c:symbol val="none"/>
        </c:marker>
      </c:pivotFmt>
      <c:pivotFmt>
        <c:idx val="42"/>
        <c:spPr>
          <a:solidFill>
            <a:schemeClr val="accent1"/>
          </a:solidFill>
          <a:ln w="28575" cap="rnd">
            <a:solidFill>
              <a:schemeClr val="accent1"/>
            </a:solidFill>
            <a:prstDash val="sysDot"/>
            <a:round/>
          </a:ln>
          <a:effectLst/>
        </c:spPr>
        <c:marker>
          <c:symbol val="none"/>
        </c:marker>
      </c:pivotFmt>
      <c:pivotFmt>
        <c:idx val="43"/>
        <c:spPr>
          <a:solidFill>
            <a:schemeClr val="accent1"/>
          </a:solidFill>
          <a:ln w="28575" cap="rnd">
            <a:solidFill>
              <a:schemeClr val="accent1"/>
            </a:solidFill>
            <a:prstDash val="sysDot"/>
            <a:round/>
          </a:ln>
          <a:effectLst/>
        </c:spPr>
        <c:marker>
          <c:symbol val="none"/>
        </c:marker>
      </c:pivotFmt>
      <c:pivotFmt>
        <c:idx val="44"/>
        <c:spPr>
          <a:solidFill>
            <a:schemeClr val="accent1"/>
          </a:solidFill>
          <a:ln w="28575" cap="rnd">
            <a:solidFill>
              <a:schemeClr val="accent1"/>
            </a:solidFill>
            <a:prstDash val="sysDot"/>
            <a:round/>
          </a:ln>
          <a:effectLst/>
        </c:spPr>
        <c:marker>
          <c:symbol val="none"/>
        </c:marker>
      </c:pivotFmt>
      <c:pivotFmt>
        <c:idx val="45"/>
        <c:spPr>
          <a:solidFill>
            <a:schemeClr val="accent1"/>
          </a:solidFill>
          <a:ln w="28575" cap="rnd">
            <a:solidFill>
              <a:schemeClr val="accent1"/>
            </a:solidFill>
            <a:prstDash val="sysDot"/>
            <a:round/>
          </a:ln>
          <a:effectLst/>
        </c:spPr>
        <c:marker>
          <c:symbol val="none"/>
        </c:marker>
      </c:pivotFmt>
      <c:pivotFmt>
        <c:idx val="46"/>
        <c:spPr>
          <a:solidFill>
            <a:schemeClr val="accent1"/>
          </a:solidFill>
          <a:ln w="28575" cap="rnd">
            <a:solidFill>
              <a:schemeClr val="accent1"/>
            </a:solidFill>
            <a:prstDash val="sysDot"/>
            <a:round/>
          </a:ln>
          <a:effectLst/>
        </c:spPr>
        <c:marker>
          <c:symbol val="none"/>
        </c:marker>
      </c:pivotFmt>
      <c:pivotFmt>
        <c:idx val="47"/>
        <c:spPr>
          <a:solidFill>
            <a:schemeClr val="accent1"/>
          </a:solidFill>
          <a:ln w="28575" cap="rnd">
            <a:solidFill>
              <a:schemeClr val="accent1"/>
            </a:solidFill>
            <a:prstDash val="sysDot"/>
            <a:round/>
          </a:ln>
          <a:effectLst/>
        </c:spPr>
        <c:marker>
          <c:symbol val="none"/>
        </c:marker>
      </c:pivotFmt>
      <c:pivotFmt>
        <c:idx val="48"/>
        <c:spPr>
          <a:solidFill>
            <a:schemeClr val="accent1"/>
          </a:solidFill>
          <a:ln w="28575" cap="rnd">
            <a:solidFill>
              <a:schemeClr val="accent1"/>
            </a:solidFill>
            <a:prstDash val="sysDot"/>
            <a:round/>
          </a:ln>
          <a:effectLst/>
        </c:spPr>
        <c:marker>
          <c:symbol val="none"/>
        </c:marker>
      </c:pivotFmt>
      <c:pivotFmt>
        <c:idx val="49"/>
        <c:spPr>
          <a:solidFill>
            <a:schemeClr val="accent1"/>
          </a:solidFill>
          <a:ln w="28575" cap="rnd">
            <a:solidFill>
              <a:schemeClr val="accent1"/>
            </a:solidFill>
            <a:prstDash val="sysDot"/>
            <a:round/>
          </a:ln>
          <a:effectLst/>
        </c:spPr>
        <c:marker>
          <c:symbol val="none"/>
        </c:marker>
      </c:pivotFmt>
      <c:pivotFmt>
        <c:idx val="50"/>
        <c:spPr>
          <a:solidFill>
            <a:schemeClr val="accent1"/>
          </a:solidFill>
          <a:ln w="28575" cap="rnd">
            <a:solidFill>
              <a:schemeClr val="accent1"/>
            </a:solidFill>
            <a:prstDash val="sysDot"/>
            <a:round/>
          </a:ln>
          <a:effectLst/>
        </c:spPr>
        <c:marker>
          <c:symbol val="none"/>
        </c:marker>
      </c:pivotFmt>
      <c:pivotFmt>
        <c:idx val="51"/>
        <c:spPr>
          <a:solidFill>
            <a:schemeClr val="accent1"/>
          </a:solidFill>
          <a:ln w="28575" cap="rnd">
            <a:solidFill>
              <a:schemeClr val="accent1"/>
            </a:solidFill>
            <a:prstDash val="sysDot"/>
            <a:round/>
          </a:ln>
          <a:effectLst/>
        </c:spPr>
        <c:marker>
          <c:symbol val="none"/>
        </c:marker>
      </c:pivotFmt>
      <c:pivotFmt>
        <c:idx val="52"/>
        <c:spPr>
          <a:solidFill>
            <a:schemeClr val="accent1"/>
          </a:solidFill>
          <a:ln w="28575" cap="rnd">
            <a:solidFill>
              <a:schemeClr val="accent1"/>
            </a:solidFill>
            <a:prstDash val="sysDot"/>
            <a:round/>
          </a:ln>
          <a:effectLst/>
        </c:spPr>
        <c:marker>
          <c:symbol val="none"/>
        </c:marker>
      </c:pivotFmt>
      <c:pivotFmt>
        <c:idx val="53"/>
        <c:spPr>
          <a:solidFill>
            <a:schemeClr val="accent1"/>
          </a:solidFill>
          <a:ln w="28575" cap="rnd">
            <a:solidFill>
              <a:schemeClr val="accent1"/>
            </a:solidFill>
            <a:prstDash val="sysDot"/>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prstDash val="sysDot"/>
            <a:round/>
          </a:ln>
          <a:effectLst/>
        </c:spPr>
        <c:marker>
          <c:symbol val="none"/>
        </c:marker>
      </c:pivotFmt>
      <c:pivotFmt>
        <c:idx val="57"/>
        <c:spPr>
          <a:solidFill>
            <a:schemeClr val="accent1"/>
          </a:solidFill>
          <a:ln w="28575" cap="rnd">
            <a:solidFill>
              <a:schemeClr val="accent1"/>
            </a:solidFill>
            <a:prstDash val="sysDot"/>
            <a:round/>
          </a:ln>
          <a:effectLst/>
        </c:spPr>
        <c:marker>
          <c:symbol val="none"/>
        </c:marker>
      </c:pivotFmt>
      <c:pivotFmt>
        <c:idx val="58"/>
        <c:spPr>
          <a:solidFill>
            <a:schemeClr val="accent1"/>
          </a:solidFill>
          <a:ln w="28575" cap="rnd">
            <a:solidFill>
              <a:schemeClr val="accent1"/>
            </a:solidFill>
            <a:prstDash val="sysDot"/>
            <a:round/>
          </a:ln>
          <a:effectLst/>
        </c:spPr>
        <c:marker>
          <c:symbol val="none"/>
        </c:marker>
      </c:pivotFmt>
      <c:pivotFmt>
        <c:idx val="59"/>
        <c:spPr>
          <a:solidFill>
            <a:schemeClr val="accent1"/>
          </a:solidFill>
          <a:ln w="28575" cap="rnd">
            <a:solidFill>
              <a:schemeClr val="accent1"/>
            </a:solidFill>
            <a:prstDash val="sysDot"/>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prstDash val="sysDot"/>
            <a:round/>
          </a:ln>
          <a:effectLst/>
        </c:spPr>
        <c:marker>
          <c:symbol val="none"/>
        </c:marker>
      </c:pivotFmt>
      <c:pivotFmt>
        <c:idx val="67"/>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prstDash val="sysDot"/>
            <a:round/>
          </a:ln>
          <a:effectLst/>
        </c:spPr>
        <c:marker>
          <c:symbol val="none"/>
        </c:marker>
      </c:pivotFmt>
      <c:pivotFmt>
        <c:idx val="70"/>
        <c:spPr>
          <a:solidFill>
            <a:schemeClr val="accent1"/>
          </a:solidFill>
          <a:ln w="28575" cap="rnd">
            <a:solidFill>
              <a:schemeClr val="accent1"/>
            </a:solidFill>
            <a:prstDash val="sysDot"/>
            <a:round/>
          </a:ln>
          <a:effectLst/>
        </c:spPr>
        <c:marker>
          <c:symbol val="none"/>
        </c:marker>
      </c:pivotFmt>
      <c:pivotFmt>
        <c:idx val="71"/>
        <c:spPr>
          <a:solidFill>
            <a:schemeClr val="accent1"/>
          </a:solidFill>
          <a:ln w="28575" cap="rnd">
            <a:solidFill>
              <a:schemeClr val="accent1"/>
            </a:solidFill>
            <a:prstDash val="sysDot"/>
            <a:round/>
          </a:ln>
          <a:effectLst/>
        </c:spPr>
        <c:marker>
          <c:symbol val="none"/>
        </c:marker>
      </c:pivotFmt>
      <c:pivotFmt>
        <c:idx val="72"/>
        <c:spPr>
          <a:solidFill>
            <a:schemeClr val="accent1"/>
          </a:solidFill>
          <a:ln w="28575" cap="rnd">
            <a:solidFill>
              <a:schemeClr val="accent1"/>
            </a:solidFill>
            <a:prstDash val="sysDot"/>
            <a:round/>
          </a:ln>
          <a:effectLst/>
        </c:spPr>
        <c:marker>
          <c:symbol val="none"/>
        </c:marker>
      </c:pivotFmt>
      <c:pivotFmt>
        <c:idx val="73"/>
        <c:spPr>
          <a:solidFill>
            <a:schemeClr val="accent1"/>
          </a:solidFill>
          <a:ln w="28575" cap="rnd">
            <a:solidFill>
              <a:schemeClr val="accent1"/>
            </a:solidFill>
            <a:prstDash val="sysDot"/>
            <a:round/>
          </a:ln>
          <a:effectLst/>
        </c:spPr>
        <c:marker>
          <c:symbol val="none"/>
        </c:marker>
      </c:pivotFmt>
      <c:pivotFmt>
        <c:idx val="74"/>
        <c:spPr>
          <a:solidFill>
            <a:schemeClr val="accent1"/>
          </a:solidFill>
          <a:ln w="28575" cap="rnd">
            <a:solidFill>
              <a:schemeClr val="accent1"/>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6A23B5E-009C-446F-9123-4908810693F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5"/>
        <c:spPr>
          <a:solidFill>
            <a:schemeClr val="accent1"/>
          </a:solidFill>
          <a:ln w="28575" cap="rnd">
            <a:solidFill>
              <a:schemeClr val="accent1"/>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6E16FAF-9DB9-414F-A6C9-FDA1826A9262}"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6"/>
        <c:spPr>
          <a:solidFill>
            <a:schemeClr val="accent1"/>
          </a:solidFill>
          <a:ln w="28575" cap="rnd">
            <a:solidFill>
              <a:schemeClr val="accent1"/>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7B21815-B829-427A-B096-82641BB216A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7"/>
        <c:spPr>
          <a:solidFill>
            <a:schemeClr val="accent1"/>
          </a:solidFill>
          <a:ln w="28575" cap="rnd">
            <a:solidFill>
              <a:schemeClr val="accent1"/>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965F129-3898-463A-97EE-AA030922D4D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8"/>
        <c:spPr>
          <a:solidFill>
            <a:schemeClr val="accent1"/>
          </a:solidFill>
          <a:ln w="28575" cap="rnd">
            <a:solidFill>
              <a:schemeClr val="accent1"/>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E471920-C1C3-44EF-83C5-421F2BD607D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9"/>
        <c:spPr>
          <a:solidFill>
            <a:schemeClr val="accent1"/>
          </a:solidFill>
          <a:ln w="28575" cap="rnd">
            <a:solidFill>
              <a:schemeClr val="accent1"/>
            </a:solidFill>
            <a:prstDash val="sysDot"/>
            <a:round/>
          </a:ln>
          <a:effectLst/>
        </c:spPr>
        <c:marker>
          <c:symbol val="none"/>
        </c:marker>
      </c:pivotFmt>
      <c:pivotFmt>
        <c:idx val="80"/>
        <c:spPr>
          <a:solidFill>
            <a:schemeClr val="accent1"/>
          </a:solidFill>
          <a:ln w="28575" cap="rnd">
            <a:solidFill>
              <a:schemeClr val="accent1"/>
            </a:solidFill>
            <a:prstDash val="sysDot"/>
            <a:round/>
          </a:ln>
          <a:effectLst/>
        </c:spPr>
        <c:marker>
          <c:symbol val="none"/>
        </c:marker>
      </c:pivotFmt>
      <c:pivotFmt>
        <c:idx val="81"/>
        <c:spPr>
          <a:solidFill>
            <a:schemeClr val="accent1"/>
          </a:solidFill>
          <a:ln w="28575" cap="rnd">
            <a:solidFill>
              <a:schemeClr val="accent1"/>
            </a:solidFill>
            <a:prstDash val="sysDot"/>
            <a:round/>
          </a:ln>
          <a:effectLst/>
        </c:spPr>
        <c:marker>
          <c:symbol val="none"/>
        </c:marker>
      </c:pivotFmt>
      <c:pivotFmt>
        <c:idx val="82"/>
        <c:spPr>
          <a:solidFill>
            <a:schemeClr val="accent1"/>
          </a:solidFill>
          <a:ln w="28575" cap="rnd">
            <a:solidFill>
              <a:schemeClr val="accent1"/>
            </a:solidFill>
            <a:prstDash val="sysDot"/>
            <a:round/>
          </a:ln>
          <a:effectLst/>
        </c:spPr>
        <c:marker>
          <c:symbol val="none"/>
        </c:marker>
      </c:pivotFmt>
      <c:pivotFmt>
        <c:idx val="83"/>
        <c:spPr>
          <a:solidFill>
            <a:schemeClr val="accent1"/>
          </a:solidFill>
          <a:ln w="28575" cap="rnd">
            <a:solidFill>
              <a:schemeClr val="accent1"/>
            </a:solidFill>
            <a:prstDash val="sysDot"/>
            <a:round/>
          </a:ln>
          <a:effectLst/>
        </c:spPr>
        <c:marker>
          <c:symbol val="none"/>
        </c:marker>
      </c:pivotFmt>
      <c:pivotFmt>
        <c:idx val="84"/>
        <c:spPr>
          <a:solidFill>
            <a:schemeClr val="accent1"/>
          </a:solidFill>
          <a:ln w="28575" cap="rnd">
            <a:solidFill>
              <a:schemeClr val="accent1"/>
            </a:solidFill>
            <a:prstDash val="sysDot"/>
            <a:round/>
          </a:ln>
          <a:effectLst/>
        </c:spPr>
        <c:marker>
          <c:symbol val="none"/>
        </c:marker>
      </c:pivotFmt>
      <c:pivotFmt>
        <c:idx val="85"/>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6A23B5E-009C-446F-9123-4908810693F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CE4BDA5-E560-4E40-BA87-F489D05AAB6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1DF30E6-2BB2-46B4-BB2A-4A0DAA280B39}"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9"/>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0854C91-0C6F-4CD7-B940-B8614B5A485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75E8E63-E3F4-480E-BA7C-5F24CBBFC7A5}"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1"/>
        <c:spPr>
          <a:solidFill>
            <a:schemeClr val="accent1"/>
          </a:solidFill>
          <a:ln w="28575" cap="rnd">
            <a:solidFill>
              <a:schemeClr val="accent1"/>
            </a:solidFill>
            <a:prstDash val="sysDot"/>
            <a:round/>
          </a:ln>
          <a:effectLst/>
        </c:spPr>
        <c:marker>
          <c:symbol val="none"/>
        </c:marker>
      </c:pivotFmt>
      <c:pivotFmt>
        <c:idx val="92"/>
        <c:spPr>
          <a:solidFill>
            <a:schemeClr val="accent1"/>
          </a:solidFill>
          <a:ln w="28575" cap="rnd">
            <a:solidFill>
              <a:schemeClr val="accent1"/>
            </a:solidFill>
            <a:prstDash val="sysDot"/>
            <a:round/>
          </a:ln>
          <a:effectLst/>
        </c:spPr>
        <c:marker>
          <c:symbol val="none"/>
        </c:marker>
      </c:pivotFmt>
      <c:pivotFmt>
        <c:idx val="93"/>
        <c:spPr>
          <a:solidFill>
            <a:schemeClr val="accent1"/>
          </a:solidFill>
          <a:ln w="28575" cap="rnd">
            <a:solidFill>
              <a:schemeClr val="accent1"/>
            </a:solidFill>
            <a:prstDash val="sysDot"/>
            <a:round/>
          </a:ln>
          <a:effectLst/>
        </c:spPr>
        <c:marker>
          <c:symbol val="none"/>
        </c:marker>
      </c:pivotFmt>
      <c:pivotFmt>
        <c:idx val="94"/>
        <c:spPr>
          <a:solidFill>
            <a:schemeClr val="accent1"/>
          </a:solidFill>
          <a:ln w="28575" cap="rnd">
            <a:solidFill>
              <a:schemeClr val="accent1"/>
            </a:solidFill>
            <a:prstDash val="sysDot"/>
            <a:round/>
          </a:ln>
          <a:effectLst/>
        </c:spPr>
        <c:marker>
          <c:symbol val="none"/>
        </c:marker>
      </c:pivotFmt>
      <c:pivotFmt>
        <c:idx val="95"/>
        <c:spPr>
          <a:solidFill>
            <a:schemeClr val="accent1"/>
          </a:solidFill>
          <a:ln w="28575" cap="rnd">
            <a:solidFill>
              <a:schemeClr val="accent1"/>
            </a:solidFill>
            <a:prstDash val="sysDot"/>
            <a:round/>
          </a:ln>
          <a:effectLst/>
        </c:spPr>
        <c:marker>
          <c:symbol val="none"/>
        </c:marker>
      </c:pivotFmt>
      <c:pivotFmt>
        <c:idx val="96"/>
        <c:spPr>
          <a:solidFill>
            <a:schemeClr val="accent1"/>
          </a:solidFill>
          <a:ln w="28575" cap="rnd">
            <a:solidFill>
              <a:schemeClr val="accent1"/>
            </a:solidFill>
            <a:prstDash val="sysDot"/>
            <a:round/>
          </a:ln>
          <a:effectLst/>
        </c:spPr>
        <c:marker>
          <c:symbol val="none"/>
        </c:marker>
      </c:pivotFmt>
      <c:pivotFmt>
        <c:idx val="97"/>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9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6A23B5E-009C-446F-9123-4908810693F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9"/>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96742C3D-F14B-42A1-BAA3-2C92C3FAABEF}"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1AC91C9-EB3C-4B88-AD4B-1BAC40852BE7}"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BF9F1F6-A069-4DD2-AA8C-9F4D54989C2D}"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57A2719D-F663-4751-9004-1D325880B3C8}" type="CELLRANGE">
                  <a:rPr lang="en-GB"/>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lineChart>
        <c:grouping val="standard"/>
        <c:varyColors val="0"/>
        <c:ser>
          <c:idx val="0"/>
          <c:order val="0"/>
          <c:tx>
            <c:strRef>
              <c:f>'AfL-Overall'!$AA$45:$AA$49</c:f>
              <c:strCache>
                <c:ptCount val="1"/>
                <c:pt idx="0">
                  <c:v>m</c:v>
                </c:pt>
              </c:strCache>
            </c:strRef>
          </c:tx>
          <c:spPr>
            <a:ln w="28575" cap="rnd">
              <a:solidFill>
                <a:schemeClr val="accent1"/>
              </a:solidFill>
              <a:prstDash val="sysDot"/>
              <a:round/>
            </a:ln>
            <a:effectLst/>
          </c:spPr>
          <c:marker>
            <c:symbol val="none"/>
          </c:marker>
          <c:dPt>
            <c:idx val="0"/>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1-9BD0-44C8-B032-3A68F028C81A}"/>
              </c:ext>
            </c:extLst>
          </c:dPt>
          <c:dPt>
            <c:idx val="1"/>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3-9BD0-44C8-B032-3A68F028C81A}"/>
              </c:ext>
            </c:extLst>
          </c:dPt>
          <c:dPt>
            <c:idx val="2"/>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5-9BD0-44C8-B032-3A68F028C81A}"/>
              </c:ext>
            </c:extLst>
          </c:dPt>
          <c:dPt>
            <c:idx val="3"/>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7-9BD0-44C8-B032-3A68F028C81A}"/>
              </c:ext>
            </c:extLst>
          </c:dPt>
          <c:dPt>
            <c:idx val="4"/>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9-9BD0-44C8-B032-3A68F028C81A}"/>
              </c:ext>
            </c:extLst>
          </c:dPt>
          <c:errBars>
            <c:errDir val="y"/>
            <c:errBarType val="both"/>
            <c:errValType val="cust"/>
            <c:noEndCap val="0"/>
            <c:plus>
              <c:numRef>
                <c:f>'AfL-Overall'!$AA$45:$AA$49</c:f>
                <c:numCache>
                  <c:formatCode>General</c:formatCode>
                  <c:ptCount val="5"/>
                  <c:pt idx="0">
                    <c:v>1.0345759794924594</c:v>
                  </c:pt>
                  <c:pt idx="1">
                    <c:v>0.85092832839757748</c:v>
                  </c:pt>
                  <c:pt idx="2">
                    <c:v>0.70711180134696239</c:v>
                  </c:pt>
                  <c:pt idx="3">
                    <c:v>0.67569939418663605</c:v>
                  </c:pt>
                  <c:pt idx="4">
                    <c:v>0.69076645352527455</c:v>
                  </c:pt>
                </c:numCache>
              </c:numRef>
            </c:plus>
            <c:minus>
              <c:numRef>
                <c:f>'AfL-Overall'!$AA$45:$AA$49</c:f>
                <c:numCache>
                  <c:formatCode>General</c:formatCode>
                  <c:ptCount val="5"/>
                  <c:pt idx="0">
                    <c:v>1.0345759794924594</c:v>
                  </c:pt>
                  <c:pt idx="1">
                    <c:v>0.85092832839757748</c:v>
                  </c:pt>
                  <c:pt idx="2">
                    <c:v>0.70711180134696239</c:v>
                  </c:pt>
                  <c:pt idx="3">
                    <c:v>0.67569939418663605</c:v>
                  </c:pt>
                  <c:pt idx="4">
                    <c:v>0.69076645352527455</c:v>
                  </c:pt>
                </c:numCache>
              </c:numRef>
            </c:minus>
            <c:spPr>
              <a:noFill/>
              <a:ln w="9525" cap="flat" cmpd="sng" algn="ctr">
                <a:solidFill>
                  <a:schemeClr val="tx1">
                    <a:lumMod val="65000"/>
                    <a:lumOff val="35000"/>
                  </a:schemeClr>
                </a:solidFill>
                <a:round/>
              </a:ln>
              <a:effectLst/>
            </c:spPr>
          </c:errBars>
          <c:cat>
            <c:strRef>
              <c:f>'AfL-Overall'!$AA$45:$AA$49</c:f>
              <c:strCache>
                <c:ptCount val="5"/>
                <c:pt idx="0">
                  <c:v>16-24</c:v>
                </c:pt>
                <c:pt idx="1">
                  <c:v>25-34</c:v>
                </c:pt>
                <c:pt idx="2">
                  <c:v>35-44</c:v>
                </c:pt>
                <c:pt idx="3">
                  <c:v>45-54</c:v>
                </c:pt>
                <c:pt idx="4">
                  <c:v>55-64</c:v>
                </c:pt>
              </c:strCache>
            </c:strRef>
          </c:cat>
          <c:val>
            <c:numRef>
              <c:f>'AfL-Overall'!$AA$45:$AA$49</c:f>
              <c:numCache>
                <c:formatCode>General</c:formatCode>
                <c:ptCount val="5"/>
                <c:pt idx="0">
                  <c:v>70.298593166810178</c:v>
                </c:pt>
                <c:pt idx="1">
                  <c:v>76.154061624649799</c:v>
                </c:pt>
                <c:pt idx="2">
                  <c:v>76.119366022783367</c:v>
                </c:pt>
                <c:pt idx="3">
                  <c:v>75.480923372875736</c:v>
                </c:pt>
                <c:pt idx="4">
                  <c:v>75.738056897477108</c:v>
                </c:pt>
              </c:numCache>
            </c:numRef>
          </c:val>
          <c:smooth val="0"/>
          <c:extLst>
            <c:ext xmlns:c16="http://schemas.microsoft.com/office/drawing/2014/chart" uri="{C3380CC4-5D6E-409C-BE32-E72D297353CC}">
              <c16:uniqueId val="{0000000A-9BD0-44C8-B032-3A68F028C81A}"/>
            </c:ext>
          </c:extLst>
        </c:ser>
        <c:ser>
          <c:idx val="1"/>
          <c:order val="1"/>
          <c:tx>
            <c:strRef>
              <c:f>'AfL-Overall'!$AA$45:$AA$49</c:f>
              <c:strCache>
                <c:ptCount val="1"/>
                <c:pt idx="0">
                  <c:v>f</c:v>
                </c:pt>
              </c:strCache>
            </c:strRef>
          </c:tx>
          <c:spPr>
            <a:ln w="28575" cap="rnd">
              <a:solidFill>
                <a:schemeClr val="accent2"/>
              </a:solidFill>
              <a:prstDash val="sysDot"/>
              <a:round/>
            </a:ln>
            <a:effectLst/>
          </c:spPr>
          <c:marker>
            <c:symbol val="none"/>
          </c:marker>
          <c:dPt>
            <c:idx val="0"/>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C-9BD0-44C8-B032-3A68F028C81A}"/>
              </c:ext>
            </c:extLst>
          </c:dPt>
          <c:dPt>
            <c:idx val="1"/>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E-9BD0-44C8-B032-3A68F028C81A}"/>
              </c:ext>
            </c:extLst>
          </c:dPt>
          <c:dPt>
            <c:idx val="2"/>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0-9BD0-44C8-B032-3A68F028C81A}"/>
              </c:ext>
            </c:extLst>
          </c:dPt>
          <c:dPt>
            <c:idx val="3"/>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2-9BD0-44C8-B032-3A68F028C81A}"/>
              </c:ext>
            </c:extLst>
          </c:dPt>
          <c:dPt>
            <c:idx val="4"/>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4-9BD0-44C8-B032-3A68F028C81A}"/>
              </c:ext>
            </c:extLst>
          </c:dPt>
          <c:dLbls>
            <c:dLbl>
              <c:idx val="0"/>
              <c:tx>
                <c:rich>
                  <a:bodyPr/>
                  <a:lstStyle/>
                  <a:p>
                    <a:fld id="{D49DCD8D-09EC-49B4-B950-AB5E04C6C21F}"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9BD0-44C8-B032-3A68F028C81A}"/>
                </c:ext>
              </c:extLst>
            </c:dLbl>
            <c:dLbl>
              <c:idx val="1"/>
              <c:tx>
                <c:rich>
                  <a:bodyPr/>
                  <a:lstStyle/>
                  <a:p>
                    <a:fld id="{01FC966F-52B4-46D1-BAAA-799E375618E8}"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9BD0-44C8-B032-3A68F028C81A}"/>
                </c:ext>
              </c:extLst>
            </c:dLbl>
            <c:dLbl>
              <c:idx val="2"/>
              <c:tx>
                <c:rich>
                  <a:bodyPr/>
                  <a:lstStyle/>
                  <a:p>
                    <a:fld id="{F5DDBFD5-2DF3-4D17-AE3A-EFF56336A267}"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BD0-44C8-B032-3A68F028C81A}"/>
                </c:ext>
              </c:extLst>
            </c:dLbl>
            <c:dLbl>
              <c:idx val="3"/>
              <c:tx>
                <c:rich>
                  <a:bodyPr/>
                  <a:lstStyle/>
                  <a:p>
                    <a:fld id="{897ACF3B-B42E-47A1-98AF-968A4D9256F4}"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BD0-44C8-B032-3A68F028C81A}"/>
                </c:ext>
              </c:extLst>
            </c:dLbl>
            <c:dLbl>
              <c:idx val="4"/>
              <c:tx>
                <c:rich>
                  <a:bodyPr/>
                  <a:lstStyle/>
                  <a:p>
                    <a:fld id="{14B52530-AECB-4874-BB93-F76C823CE7D4}"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BD0-44C8-B032-3A68F028C81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'AfL-Overall'!$AB$45:$AB$49</c:f>
                <c:numCache>
                  <c:formatCode>General</c:formatCode>
                  <c:ptCount val="5"/>
                  <c:pt idx="0">
                    <c:v>0.77807952017984328</c:v>
                  </c:pt>
                  <c:pt idx="1">
                    <c:v>0.62944590834995962</c:v>
                  </c:pt>
                  <c:pt idx="2">
                    <c:v>0.4845507057373768</c:v>
                  </c:pt>
                  <c:pt idx="3">
                    <c:v>0.44061692224883009</c:v>
                  </c:pt>
                  <c:pt idx="4">
                    <c:v>0.5171352829136614</c:v>
                  </c:pt>
                </c:numCache>
              </c:numRef>
            </c:plus>
            <c:minus>
              <c:numRef>
                <c:f>'AfL-Overall'!$AB$45:$AB$49</c:f>
                <c:numCache>
                  <c:formatCode>General</c:formatCode>
                  <c:ptCount val="5"/>
                  <c:pt idx="0">
                    <c:v>0.77807952017984328</c:v>
                  </c:pt>
                  <c:pt idx="1">
                    <c:v>0.62944590834995962</c:v>
                  </c:pt>
                  <c:pt idx="2">
                    <c:v>0.4845507057373768</c:v>
                  </c:pt>
                  <c:pt idx="3">
                    <c:v>0.44061692224883009</c:v>
                  </c:pt>
                  <c:pt idx="4">
                    <c:v>0.5171352829136614</c:v>
                  </c:pt>
                </c:numCache>
              </c:numRef>
            </c:minus>
            <c:spPr>
              <a:noFill/>
              <a:ln w="9525" cap="flat" cmpd="sng" algn="ctr">
                <a:solidFill>
                  <a:schemeClr val="tx1">
                    <a:lumMod val="65000"/>
                    <a:lumOff val="35000"/>
                  </a:schemeClr>
                </a:solidFill>
                <a:round/>
              </a:ln>
              <a:effectLst/>
            </c:spPr>
          </c:errBars>
          <c:cat>
            <c:strRef>
              <c:f>'AfL-Overall'!$AA$45:$AA$49</c:f>
              <c:strCache>
                <c:ptCount val="5"/>
                <c:pt idx="0">
                  <c:v>16-24</c:v>
                </c:pt>
                <c:pt idx="1">
                  <c:v>25-34</c:v>
                </c:pt>
                <c:pt idx="2">
                  <c:v>35-44</c:v>
                </c:pt>
                <c:pt idx="3">
                  <c:v>45-54</c:v>
                </c:pt>
                <c:pt idx="4">
                  <c:v>55-64</c:v>
                </c:pt>
              </c:strCache>
            </c:strRef>
          </c:cat>
          <c:val>
            <c:numRef>
              <c:f>'AfL-Overall'!$AA$45:$AA$49</c:f>
              <c:numCache>
                <c:formatCode>General</c:formatCode>
                <c:ptCount val="5"/>
                <c:pt idx="0">
                  <c:v>69.132897603485603</c:v>
                </c:pt>
                <c:pt idx="1">
                  <c:v>73.239644970414389</c:v>
                </c:pt>
                <c:pt idx="2">
                  <c:v>73.840823397534152</c:v>
                </c:pt>
                <c:pt idx="3">
                  <c:v>73.379015620395421</c:v>
                </c:pt>
                <c:pt idx="4">
                  <c:v>73.272727272727181</c:v>
                </c:pt>
              </c:numCache>
            </c:numRef>
          </c:val>
          <c:smooth val="0"/>
          <c:extLst>
            <c:ext xmlns:c15="http://schemas.microsoft.com/office/drawing/2012/chart" uri="{02D57815-91ED-43cb-92C2-25804820EDAC}">
              <c15:datalabelsRange>
                <c15:f>'AfL-Overall'!$Z$45:$Z$49</c15:f>
                <c15:dlblRangeCache>
                  <c:ptCount val="5"/>
                  <c:pt idx="0">
                    <c:v>1.17</c:v>
                  </c:pt>
                  <c:pt idx="1">
                    <c:v>2.91</c:v>
                  </c:pt>
                  <c:pt idx="2">
                    <c:v>2.28</c:v>
                  </c:pt>
                  <c:pt idx="3">
                    <c:v>2.10</c:v>
                  </c:pt>
                  <c:pt idx="4">
                    <c:v>2.47</c:v>
                  </c:pt>
                </c15:dlblRangeCache>
              </c15:datalabelsRange>
            </c:ext>
            <c:ext xmlns:c16="http://schemas.microsoft.com/office/drawing/2014/chart" uri="{C3380CC4-5D6E-409C-BE32-E72D297353CC}">
              <c16:uniqueId val="{00000015-9BD0-44C8-B032-3A68F028C81A}"/>
            </c:ext>
          </c:extLst>
        </c:ser>
        <c:dLbls>
          <c:showLegendKey val="0"/>
          <c:showVal val="0"/>
          <c:showCatName val="0"/>
          <c:showSerName val="0"/>
          <c:showPercent val="0"/>
          <c:showBubbleSize val="0"/>
        </c:dLbls>
        <c:smooth val="0"/>
        <c:axId val="1177184408"/>
        <c:axId val="1177182440"/>
      </c:lineChart>
      <c:catAx>
        <c:axId val="1177184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2440"/>
        <c:crosses val="autoZero"/>
        <c:auto val="1"/>
        <c:lblAlgn val="ctr"/>
        <c:lblOffset val="100"/>
        <c:noMultiLvlLbl val="0"/>
      </c:catAx>
      <c:valAx>
        <c:axId val="1177182440"/>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'N-Overall'!$AW$31:$AW$35</c:f>
                <c:numCache>
                  <c:formatCode>General</c:formatCode>
                  <c:ptCount val="5"/>
                  <c:pt idx="0">
                    <c:v>5.190514286925807</c:v>
                  </c:pt>
                  <c:pt idx="1">
                    <c:v>3.9669282205492413</c:v>
                  </c:pt>
                  <c:pt idx="2">
                    <c:v>3.1064742899378088</c:v>
                  </c:pt>
                  <c:pt idx="3">
                    <c:v>3.0523354382424954</c:v>
                  </c:pt>
                  <c:pt idx="4">
                    <c:v>2.9312140947702003</c:v>
                  </c:pt>
                </c:numCache>
              </c:numRef>
            </c:plus>
            <c:minus>
              <c:numRef>
                <c:f>'N-Overall'!$AW$31:$AW$35</c:f>
                <c:numCache>
                  <c:formatCode>General</c:formatCode>
                  <c:ptCount val="5"/>
                  <c:pt idx="0">
                    <c:v>5.190514286925807</c:v>
                  </c:pt>
                  <c:pt idx="1">
                    <c:v>3.9669282205492413</c:v>
                  </c:pt>
                  <c:pt idx="2">
                    <c:v>3.1064742899378088</c:v>
                  </c:pt>
                  <c:pt idx="3">
                    <c:v>3.0523354382424954</c:v>
                  </c:pt>
                  <c:pt idx="4">
                    <c:v>2.9312140947702003</c:v>
                  </c:pt>
                </c:numCache>
              </c:numRef>
            </c:minus>
            <c:spPr>
              <a:noFill/>
              <a:ln w="9525" cap="flat" cmpd="sng" algn="ctr">
                <a:solidFill>
                  <a:schemeClr val="tx1">
                    <a:lumMod val="65000"/>
                    <a:lumOff val="35000"/>
                  </a:schemeClr>
                </a:solidFill>
                <a:round/>
              </a:ln>
              <a:effectLst/>
            </c:spPr>
          </c:errBars>
          <c:cat>
            <c:strRef>
              <c:f>'N-Overall'!$K$30:$K$34</c:f>
              <c:strCache>
                <c:ptCount val="5"/>
                <c:pt idx="0">
                  <c:v>16-24</c:v>
                </c:pt>
                <c:pt idx="1">
                  <c:v>25-34</c:v>
                </c:pt>
                <c:pt idx="2">
                  <c:v>35-44</c:v>
                </c:pt>
                <c:pt idx="3">
                  <c:v>45-54</c:v>
                </c:pt>
                <c:pt idx="4">
                  <c:v>55-64</c:v>
                </c:pt>
              </c:strCache>
            </c:strRef>
          </c:cat>
          <c:val>
            <c:numRef>
              <c:f>'N-Overall'!$L$30:$L$34</c:f>
              <c:numCache>
                <c:formatCode>General</c:formatCode>
                <c:ptCount val="5"/>
                <c:pt idx="0">
                  <c:v>70.65217391304347</c:v>
                </c:pt>
                <c:pt idx="1">
                  <c:v>72.29299363057325</c:v>
                </c:pt>
                <c:pt idx="2">
                  <c:v>75.561797752808985</c:v>
                </c:pt>
                <c:pt idx="3">
                  <c:v>76.763005780346816</c:v>
                </c:pt>
                <c:pt idx="4">
                  <c:v>74.127906976744185</c:v>
                </c:pt>
              </c:numCache>
            </c:numRef>
          </c:val>
          <c:smooth val="0"/>
          <c:extLst>
            <c:ext xmlns:c16="http://schemas.microsoft.com/office/drawing/2014/chart" uri="{C3380CC4-5D6E-409C-BE32-E72D297353CC}">
              <c16:uniqueId val="{00000000-58F6-4339-B5D7-86C8B5A32B20}"/>
            </c:ext>
          </c:extLst>
        </c:ser>
        <c:ser>
          <c:idx val="1"/>
          <c:order val="1"/>
          <c:tx>
            <c:strRef>
              <c:f>'N-Overall'!$M$29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'N-Overall'!$AX$31:$AX$35</c:f>
                <c:numCache>
                  <c:formatCode>General</c:formatCode>
                  <c:ptCount val="5"/>
                  <c:pt idx="0">
                    <c:v>1.0047144261913956</c:v>
                  </c:pt>
                  <c:pt idx="1">
                    <c:v>0.76001727257422602</c:v>
                  </c:pt>
                  <c:pt idx="2">
                    <c:v>0.65063575089533643</c:v>
                  </c:pt>
                  <c:pt idx="3">
                    <c:v>0.64459128913121777</c:v>
                  </c:pt>
                  <c:pt idx="4">
                    <c:v>0.66158680212292587</c:v>
                  </c:pt>
                </c:numCache>
              </c:numRef>
            </c:plus>
            <c:minus>
              <c:numRef>
                <c:f>'N-Overall'!$AX$31:$AX$35</c:f>
                <c:numCache>
                  <c:formatCode>General</c:formatCode>
                  <c:ptCount val="5"/>
                  <c:pt idx="0">
                    <c:v>1.0047144261913956</c:v>
                  </c:pt>
                  <c:pt idx="1">
                    <c:v>0.76001727257422602</c:v>
                  </c:pt>
                  <c:pt idx="2">
                    <c:v>0.65063575089533643</c:v>
                  </c:pt>
                  <c:pt idx="3">
                    <c:v>0.64459128913121777</c:v>
                  </c:pt>
                  <c:pt idx="4">
                    <c:v>0.66158680212292587</c:v>
                  </c:pt>
                </c:numCache>
              </c:numRef>
            </c:minus>
            <c:spPr>
              <a:noFill/>
              <a:ln w="9525" cap="flat" cmpd="sng" algn="ctr">
                <a:solidFill>
                  <a:schemeClr val="tx1">
                    <a:lumMod val="65000"/>
                    <a:lumOff val="35000"/>
                  </a:schemeClr>
                </a:solidFill>
                <a:round/>
              </a:ln>
              <a:effectLst/>
            </c:spPr>
          </c:errBars>
          <c:cat>
            <c:strRef>
              <c:f>'N-Overall'!$K$30:$K$34</c:f>
              <c:strCache>
                <c:ptCount val="5"/>
                <c:pt idx="0">
                  <c:v>16-24</c:v>
                </c:pt>
                <c:pt idx="1">
                  <c:v>25-34</c:v>
                </c:pt>
                <c:pt idx="2">
                  <c:v>35-44</c:v>
                </c:pt>
                <c:pt idx="3">
                  <c:v>45-54</c:v>
                </c:pt>
                <c:pt idx="4">
                  <c:v>55-64</c:v>
                </c:pt>
              </c:strCache>
            </c:strRef>
          </c:cat>
          <c:val>
            <c:numRef>
              <c:f>'N-Overall'!$M$30:$M$34</c:f>
              <c:numCache>
                <c:formatCode>General</c:formatCode>
                <c:ptCount val="5"/>
                <c:pt idx="0">
                  <c:v>67.024793388429757</c:v>
                </c:pt>
                <c:pt idx="1">
                  <c:v>66.974358974358978</c:v>
                </c:pt>
                <c:pt idx="2">
                  <c:v>67.924528301886795</c:v>
                </c:pt>
                <c:pt idx="3">
                  <c:v>71.079545454545453</c:v>
                </c:pt>
                <c:pt idx="4">
                  <c:v>69.62566844919786</c:v>
                </c:pt>
              </c:numCache>
            </c:numRef>
          </c:val>
          <c:smooth val="0"/>
          <c:extLst>
            <c:ext xmlns:c16="http://schemas.microsoft.com/office/drawing/2014/chart" uri="{C3380CC4-5D6E-409C-BE32-E72D297353CC}">
              <c16:uniqueId val="{00000001-58F6-4339-B5D7-86C8B5A32B20}"/>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'N-Overall'!$AW$45:$AW$49</c:f>
                <c:numCache>
                  <c:formatCode>General</c:formatCode>
                  <c:ptCount val="5"/>
                  <c:pt idx="0">
                    <c:v>3.5903050845196383</c:v>
                  </c:pt>
                  <c:pt idx="1">
                    <c:v>3.0306162319344532</c:v>
                  </c:pt>
                  <c:pt idx="2">
                    <c:v>3.2005862858285656</c:v>
                  </c:pt>
                  <c:pt idx="3">
                    <c:v>3.1160335301723174</c:v>
                  </c:pt>
                  <c:pt idx="4">
                    <c:v>2.7586142808235419</c:v>
                  </c:pt>
                </c:numCache>
              </c:numRef>
            </c:plus>
            <c:minus>
              <c:numRef>
                <c:f>'N-Overall'!$AW$45:$AW$49</c:f>
                <c:numCache>
                  <c:formatCode>General</c:formatCode>
                  <c:ptCount val="5"/>
                  <c:pt idx="0">
                    <c:v>3.5903050845196383</c:v>
                  </c:pt>
                  <c:pt idx="1">
                    <c:v>3.0306162319344532</c:v>
                  </c:pt>
                  <c:pt idx="2">
                    <c:v>3.2005862858285656</c:v>
                  </c:pt>
                  <c:pt idx="3">
                    <c:v>3.1160335301723174</c:v>
                  </c:pt>
                  <c:pt idx="4">
                    <c:v>2.7586142808235419</c:v>
                  </c:pt>
                </c:numCache>
              </c:numRef>
            </c:minus>
            <c:spPr>
              <a:noFill/>
              <a:ln w="9525" cap="flat" cmpd="sng" algn="ctr">
                <a:solidFill>
                  <a:schemeClr val="tx1">
                    <a:lumMod val="65000"/>
                    <a:lumOff val="35000"/>
                  </a:schemeClr>
                </a:solidFill>
                <a:round/>
              </a:ln>
              <a:effectLst/>
            </c:spPr>
          </c:errBars>
          <c:cat>
            <c:strRef>
              <c:f>'N-Overall'!$K$41:$K$45</c:f>
              <c:strCache>
                <c:ptCount val="5"/>
                <c:pt idx="0">
                  <c:v>16-24</c:v>
                </c:pt>
                <c:pt idx="1">
                  <c:v>25-34</c:v>
                </c:pt>
                <c:pt idx="2">
                  <c:v>35-44</c:v>
                </c:pt>
                <c:pt idx="3">
                  <c:v>45-54</c:v>
                </c:pt>
                <c:pt idx="4">
                  <c:v>55-64</c:v>
                </c:pt>
              </c:strCache>
            </c:strRef>
          </c:cat>
          <c:val>
            <c:numRef>
              <c:f>'N-Overall'!$L$41:$L$45</c:f>
              <c:numCache>
                <c:formatCode>General</c:formatCode>
                <c:ptCount val="5"/>
                <c:pt idx="0">
                  <c:v>67.024793388429757</c:v>
                </c:pt>
                <c:pt idx="1">
                  <c:v>66.974358974358978</c:v>
                </c:pt>
                <c:pt idx="2">
                  <c:v>67.924528301886795</c:v>
                </c:pt>
                <c:pt idx="3">
                  <c:v>71.079545454545453</c:v>
                </c:pt>
                <c:pt idx="4">
                  <c:v>69.62566844919786</c:v>
                </c:pt>
              </c:numCache>
            </c:numRef>
          </c:val>
          <c:smooth val="0"/>
          <c:extLst>
            <c:ext xmlns:c16="http://schemas.microsoft.com/office/drawing/2014/chart" uri="{C3380CC4-5D6E-409C-BE32-E72D297353CC}">
              <c16:uniqueId val="{00000000-C865-403C-ACB1-D7B496EB6DF7}"/>
            </c:ext>
          </c:extLst>
        </c:ser>
        <c:ser>
          <c:idx val="1"/>
          <c:order val="1"/>
          <c:tx>
            <c:strRef>
              <c:f>'N-Overall'!$M$40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'N-Overall'!$AX$45:$AX$49</c:f>
                <c:numCache>
                  <c:formatCode>General</c:formatCode>
                  <c:ptCount val="5"/>
                  <c:pt idx="0">
                    <c:v>0.71604639462759734</c:v>
                  </c:pt>
                  <c:pt idx="1">
                    <c:v>0.60245284260099163</c:v>
                  </c:pt>
                  <c:pt idx="2">
                    <c:v>0.514229703813054</c:v>
                  </c:pt>
                  <c:pt idx="3">
                    <c:v>0.4833901855101036</c:v>
                  </c:pt>
                  <c:pt idx="4">
                    <c:v>0.59323822933687242</c:v>
                  </c:pt>
                </c:numCache>
              </c:numRef>
            </c:plus>
            <c:minus>
              <c:numRef>
                <c:f>'N-Overall'!$AX$45:$AX$49</c:f>
                <c:numCache>
                  <c:formatCode>General</c:formatCode>
                  <c:ptCount val="5"/>
                  <c:pt idx="0">
                    <c:v>0.71604639462759734</c:v>
                  </c:pt>
                  <c:pt idx="1">
                    <c:v>0.60245284260099163</c:v>
                  </c:pt>
                  <c:pt idx="2">
                    <c:v>0.514229703813054</c:v>
                  </c:pt>
                  <c:pt idx="3">
                    <c:v>0.4833901855101036</c:v>
                  </c:pt>
                  <c:pt idx="4">
                    <c:v>0.59323822933687242</c:v>
                  </c:pt>
                </c:numCache>
              </c:numRef>
            </c:minus>
            <c:spPr>
              <a:noFill/>
              <a:ln w="9525" cap="flat" cmpd="sng" algn="ctr">
                <a:solidFill>
                  <a:schemeClr val="tx1">
                    <a:lumMod val="65000"/>
                    <a:lumOff val="35000"/>
                  </a:schemeClr>
                </a:solidFill>
                <a:round/>
              </a:ln>
              <a:effectLst/>
            </c:spPr>
          </c:errBars>
          <c:cat>
            <c:strRef>
              <c:f>'N-Overall'!$K$41:$K$45</c:f>
              <c:strCache>
                <c:ptCount val="5"/>
                <c:pt idx="0">
                  <c:v>16-24</c:v>
                </c:pt>
                <c:pt idx="1">
                  <c:v>25-34</c:v>
                </c:pt>
                <c:pt idx="2">
                  <c:v>35-44</c:v>
                </c:pt>
                <c:pt idx="3">
                  <c:v>45-54</c:v>
                </c:pt>
                <c:pt idx="4">
                  <c:v>55-64</c:v>
                </c:pt>
              </c:strCache>
            </c:strRef>
          </c:cat>
          <c:val>
            <c:numRef>
              <c:f>'N-Overall'!$M$41:$M$45</c:f>
              <c:numCache>
                <c:formatCode>General</c:formatCode>
                <c:ptCount val="5"/>
                <c:pt idx="0">
                  <c:v>66.279738562091509</c:v>
                </c:pt>
                <c:pt idx="1">
                  <c:v>67.42011834319527</c:v>
                </c:pt>
                <c:pt idx="2">
                  <c:v>66.846530113115264</c:v>
                </c:pt>
                <c:pt idx="3">
                  <c:v>68.583849101090479</c:v>
                </c:pt>
                <c:pt idx="4">
                  <c:v>70.75151515151515</c:v>
                </c:pt>
              </c:numCache>
            </c:numRef>
          </c:val>
          <c:smooth val="0"/>
          <c:extLst>
            <c:ext xmlns:c16="http://schemas.microsoft.com/office/drawing/2014/chart" uri="{C3380CC4-5D6E-409C-BE32-E72D297353CC}">
              <c16:uniqueId val="{00000001-C865-403C-ACB1-D7B496EB6DF7}"/>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'N-Overall'!$AW$31:$AW$35</c:f>
                <c:numCache>
                  <c:formatCode>General</c:formatCode>
                  <c:ptCount val="5"/>
                  <c:pt idx="0">
                    <c:v>5.190514286925807</c:v>
                  </c:pt>
                  <c:pt idx="1">
                    <c:v>3.9669282205492413</c:v>
                  </c:pt>
                  <c:pt idx="2">
                    <c:v>3.1064742899378088</c:v>
                  </c:pt>
                  <c:pt idx="3">
                    <c:v>3.0523354382424954</c:v>
                  </c:pt>
                  <c:pt idx="4">
                    <c:v>2.9312140947702003</c:v>
                  </c:pt>
                </c:numCache>
              </c:numRef>
            </c:plus>
            <c:minus>
              <c:numRef>
                <c:f>'N-Overall'!$AW$31:$AW$35</c:f>
                <c:numCache>
                  <c:formatCode>General</c:formatCode>
                  <c:ptCount val="5"/>
                  <c:pt idx="0">
                    <c:v>5.190514286925807</c:v>
                  </c:pt>
                  <c:pt idx="1">
                    <c:v>3.9669282205492413</c:v>
                  </c:pt>
                  <c:pt idx="2">
                    <c:v>3.1064742899378088</c:v>
                  </c:pt>
                  <c:pt idx="3">
                    <c:v>3.0523354382424954</c:v>
                  </c:pt>
                  <c:pt idx="4">
                    <c:v>2.9312140947702003</c:v>
                  </c:pt>
                </c:numCache>
              </c:numRef>
            </c:minus>
            <c:spPr>
              <a:noFill/>
              <a:ln w="9525" cap="flat" cmpd="sng" algn="ctr">
                <a:solidFill>
                  <a:schemeClr val="tx1">
                    <a:lumMod val="65000"/>
                    <a:lumOff val="35000"/>
                  </a:schemeClr>
                </a:solidFill>
                <a:round/>
              </a:ln>
              <a:effectLst/>
            </c:spPr>
          </c:errBars>
          <c:cat>
            <c:strRef>
              <c:f>'N-Overall'!$K$30:$K$34</c:f>
              <c:strCache>
                <c:ptCount val="5"/>
                <c:pt idx="0">
                  <c:v>16-24</c:v>
                </c:pt>
                <c:pt idx="1">
                  <c:v>25-34</c:v>
                </c:pt>
                <c:pt idx="2">
                  <c:v>35-44</c:v>
                </c:pt>
                <c:pt idx="3">
                  <c:v>45-54</c:v>
                </c:pt>
                <c:pt idx="4">
                  <c:v>55-64</c:v>
                </c:pt>
              </c:strCache>
            </c:strRef>
          </c:cat>
          <c:val>
            <c:numRef>
              <c:f>'N-Overall'!$L$30:$L$34</c:f>
              <c:numCache>
                <c:formatCode>General</c:formatCode>
                <c:ptCount val="5"/>
                <c:pt idx="0">
                  <c:v>70.65217391304347</c:v>
                </c:pt>
                <c:pt idx="1">
                  <c:v>72.29299363057325</c:v>
                </c:pt>
                <c:pt idx="2">
                  <c:v>75.561797752808985</c:v>
                </c:pt>
                <c:pt idx="3">
                  <c:v>76.763005780346816</c:v>
                </c:pt>
                <c:pt idx="4">
                  <c:v>74.127906976744185</c:v>
                </c:pt>
              </c:numCache>
            </c:numRef>
          </c:val>
          <c:smooth val="0"/>
          <c:extLst>
            <c:ext xmlns:c16="http://schemas.microsoft.com/office/drawing/2014/chart" uri="{C3380CC4-5D6E-409C-BE32-E72D297353CC}">
              <c16:uniqueId val="{00000000-9985-4A59-941C-AEF73CDDF61A}"/>
            </c:ext>
          </c:extLst>
        </c:ser>
        <c:ser>
          <c:idx val="1"/>
          <c:order val="1"/>
          <c:tx>
            <c:strRef>
              <c:f>'N-Overall'!$M$29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'N-Overall'!$AX$31:$AX$35</c:f>
                <c:numCache>
                  <c:formatCode>General</c:formatCode>
                  <c:ptCount val="5"/>
                  <c:pt idx="0">
                    <c:v>1.0047144261913956</c:v>
                  </c:pt>
                  <c:pt idx="1">
                    <c:v>0.76001727257422602</c:v>
                  </c:pt>
                  <c:pt idx="2">
                    <c:v>0.65063575089533643</c:v>
                  </c:pt>
                  <c:pt idx="3">
                    <c:v>0.64459128913121777</c:v>
                  </c:pt>
                  <c:pt idx="4">
                    <c:v>0.66158680212292587</c:v>
                  </c:pt>
                </c:numCache>
              </c:numRef>
            </c:plus>
            <c:minus>
              <c:numRef>
                <c:f>'N-Overall'!$AX$31:$AX$35</c:f>
                <c:numCache>
                  <c:formatCode>General</c:formatCode>
                  <c:ptCount val="5"/>
                  <c:pt idx="0">
                    <c:v>1.0047144261913956</c:v>
                  </c:pt>
                  <c:pt idx="1">
                    <c:v>0.76001727257422602</c:v>
                  </c:pt>
                  <c:pt idx="2">
                    <c:v>0.65063575089533643</c:v>
                  </c:pt>
                  <c:pt idx="3">
                    <c:v>0.64459128913121777</c:v>
                  </c:pt>
                  <c:pt idx="4">
                    <c:v>0.66158680212292587</c:v>
                  </c:pt>
                </c:numCache>
              </c:numRef>
            </c:minus>
            <c:spPr>
              <a:noFill/>
              <a:ln w="9525" cap="flat" cmpd="sng" algn="ctr">
                <a:solidFill>
                  <a:schemeClr val="tx1">
                    <a:lumMod val="65000"/>
                    <a:lumOff val="35000"/>
                  </a:schemeClr>
                </a:solidFill>
                <a:round/>
              </a:ln>
              <a:effectLst/>
            </c:spPr>
          </c:errBars>
          <c:cat>
            <c:strRef>
              <c:f>'N-Overall'!$K$30:$K$34</c:f>
              <c:strCache>
                <c:ptCount val="5"/>
                <c:pt idx="0">
                  <c:v>16-24</c:v>
                </c:pt>
                <c:pt idx="1">
                  <c:v>25-34</c:v>
                </c:pt>
                <c:pt idx="2">
                  <c:v>35-44</c:v>
                </c:pt>
                <c:pt idx="3">
                  <c:v>45-54</c:v>
                </c:pt>
                <c:pt idx="4">
                  <c:v>55-64</c:v>
                </c:pt>
              </c:strCache>
            </c:strRef>
          </c:cat>
          <c:val>
            <c:numRef>
              <c:f>'N-Overall'!$M$30:$M$34</c:f>
              <c:numCache>
                <c:formatCode>General</c:formatCode>
                <c:ptCount val="5"/>
                <c:pt idx="0">
                  <c:v>73.027562446167096</c:v>
                </c:pt>
                <c:pt idx="1">
                  <c:v>80.349579831932772</c:v>
                </c:pt>
                <c:pt idx="2">
                  <c:v>81.670133729569088</c:v>
                </c:pt>
                <c:pt idx="3">
                  <c:v>82.600192369349159</c:v>
                </c:pt>
                <c:pt idx="4">
                  <c:v>83.965378421900155</c:v>
                </c:pt>
              </c:numCache>
            </c:numRef>
          </c:val>
          <c:smooth val="0"/>
          <c:extLst>
            <c:ext xmlns:c16="http://schemas.microsoft.com/office/drawing/2014/chart" uri="{C3380CC4-5D6E-409C-BE32-E72D297353CC}">
              <c16:uniqueId val="{00000006-9985-4A59-941C-AEF73CDDF61A}"/>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'N-Overall'!$AA$11:$AA$15</c:f>
                <c:numCache>
                  <c:formatCode>General</c:formatCode>
                  <c:ptCount val="5"/>
                  <c:pt idx="0">
                    <c:v>3.0404298681734949</c:v>
                  </c:pt>
                  <c:pt idx="1">
                    <c:v>2.4546941217840095</c:v>
                  </c:pt>
                  <c:pt idx="2">
                    <c:v>2.2667711768184624</c:v>
                  </c:pt>
                  <c:pt idx="3">
                    <c:v>2.2017094305168783</c:v>
                  </c:pt>
                  <c:pt idx="4">
                    <c:v>2.0226658471234384</c:v>
                  </c:pt>
                </c:numCache>
              </c:numRef>
            </c:plus>
            <c:minus>
              <c:numRef>
                <c:f>'N-Overall'!$AA$11:$AA$15</c:f>
                <c:numCache>
                  <c:formatCode>General</c:formatCode>
                  <c:ptCount val="5"/>
                  <c:pt idx="0">
                    <c:v>3.0404298681734949</c:v>
                  </c:pt>
                  <c:pt idx="1">
                    <c:v>2.4546941217840095</c:v>
                  </c:pt>
                  <c:pt idx="2">
                    <c:v>2.2667711768184624</c:v>
                  </c:pt>
                  <c:pt idx="3">
                    <c:v>2.2017094305168783</c:v>
                  </c:pt>
                  <c:pt idx="4">
                    <c:v>2.0226658471234384</c:v>
                  </c:pt>
                </c:numCache>
              </c:numRef>
            </c:minus>
            <c:spPr>
              <a:noFill/>
              <a:ln w="9525" cap="flat" cmpd="sng" algn="ctr">
                <a:solidFill>
                  <a:schemeClr val="tx1">
                    <a:lumMod val="65000"/>
                    <a:lumOff val="35000"/>
                  </a:schemeClr>
                </a:solidFill>
                <a:round/>
              </a:ln>
              <a:effectLst/>
            </c:spPr>
          </c:errBars>
          <c:cat>
            <c:strRef>
              <c:f>'N-Overall'!$J$11:$J$15</c:f>
              <c:strCache>
                <c:ptCount val="5"/>
                <c:pt idx="0">
                  <c:v>16-24</c:v>
                </c:pt>
                <c:pt idx="1">
                  <c:v>25-34</c:v>
                </c:pt>
                <c:pt idx="2">
                  <c:v>35-44</c:v>
                </c:pt>
                <c:pt idx="3">
                  <c:v>45-54</c:v>
                </c:pt>
                <c:pt idx="4">
                  <c:v>55-64</c:v>
                </c:pt>
              </c:strCache>
            </c:strRef>
          </c:cat>
          <c:val>
            <c:numRef>
              <c:f>'N-Overall'!$K$11:$K$15</c:f>
              <c:numCache>
                <c:formatCode>General</c:formatCode>
                <c:ptCount val="5"/>
                <c:pt idx="0">
                  <c:v>68.591549295774655</c:v>
                </c:pt>
                <c:pt idx="1">
                  <c:v>69.346590909090907</c:v>
                </c:pt>
                <c:pt idx="2">
                  <c:v>71.958456973293764</c:v>
                </c:pt>
                <c:pt idx="3">
                  <c:v>73.896848137535812</c:v>
                </c:pt>
                <c:pt idx="4">
                  <c:v>71.782729805013929</c:v>
                </c:pt>
              </c:numCache>
            </c:numRef>
          </c:val>
          <c:smooth val="0"/>
          <c:extLst>
            <c:ext xmlns:c16="http://schemas.microsoft.com/office/drawing/2014/chart" uri="{C3380CC4-5D6E-409C-BE32-E72D297353CC}">
              <c16:uniqueId val="{00000000-87E1-4325-8D6D-76CC506AC0EE}"/>
            </c:ext>
          </c:extLst>
        </c:ser>
        <c:ser>
          <c:idx val="1"/>
          <c:order val="1"/>
          <c:tx>
            <c:strRef>
              <c:f>'N-Overall'!$L$10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'N-Overall'!$AB$11:$AB$15</c:f>
                <c:numCache>
                  <c:formatCode>General</c:formatCode>
                  <c:ptCount val="5"/>
                  <c:pt idx="0">
                    <c:v>5.9097814908028817E-2</c:v>
                  </c:pt>
                  <c:pt idx="1">
                    <c:v>4.916710655124705E-2</c:v>
                  </c:pt>
                  <c:pt idx="2">
                    <c:v>4.2808263371397669E-2</c:v>
                  </c:pt>
                  <c:pt idx="3">
                    <c:v>4.0903963315070881E-2</c:v>
                  </c:pt>
                  <c:pt idx="4">
                    <c:v>4.7195132270373981E-2</c:v>
                  </c:pt>
                </c:numCache>
              </c:numRef>
            </c:plus>
            <c:minus>
              <c:numRef>
                <c:f>'N-Overall'!$AB$11:$AB$15</c:f>
                <c:numCache>
                  <c:formatCode>General</c:formatCode>
                  <c:ptCount val="5"/>
                  <c:pt idx="0">
                    <c:v>5.9097814908028817E-2</c:v>
                  </c:pt>
                  <c:pt idx="1">
                    <c:v>4.916710655124705E-2</c:v>
                  </c:pt>
                  <c:pt idx="2">
                    <c:v>4.2808263371397669E-2</c:v>
                  </c:pt>
                  <c:pt idx="3">
                    <c:v>4.0903963315070881E-2</c:v>
                  </c:pt>
                  <c:pt idx="4">
                    <c:v>4.7195132270373981E-2</c:v>
                  </c:pt>
                </c:numCache>
              </c:numRef>
            </c:minus>
            <c:spPr>
              <a:noFill/>
              <a:ln w="9525" cap="flat" cmpd="sng" algn="ctr">
                <a:solidFill>
                  <a:schemeClr val="tx1">
                    <a:lumMod val="65000"/>
                    <a:lumOff val="35000"/>
                  </a:schemeClr>
                </a:solidFill>
                <a:round/>
              </a:ln>
              <a:effectLst/>
            </c:spPr>
          </c:errBars>
          <c:cat>
            <c:strRef>
              <c:f>'N-Overall'!$J$11:$J$15</c:f>
              <c:strCache>
                <c:ptCount val="5"/>
                <c:pt idx="0">
                  <c:v>16-24</c:v>
                </c:pt>
                <c:pt idx="1">
                  <c:v>25-34</c:v>
                </c:pt>
                <c:pt idx="2">
                  <c:v>35-44</c:v>
                </c:pt>
                <c:pt idx="3">
                  <c:v>45-54</c:v>
                </c:pt>
                <c:pt idx="4">
                  <c:v>55-64</c:v>
                </c:pt>
              </c:strCache>
            </c:strRef>
          </c:cat>
          <c:val>
            <c:numRef>
              <c:f>'N-Overall'!$L$11:$L$15</c:f>
              <c:numCache>
                <c:formatCode>General</c:formatCode>
                <c:ptCount val="5"/>
                <c:pt idx="0">
                  <c:v>68.828696925329439</c:v>
                </c:pt>
                <c:pt idx="1">
                  <c:v>72.201367308887512</c:v>
                </c:pt>
                <c:pt idx="2">
                  <c:v>71.881497930756041</c:v>
                </c:pt>
                <c:pt idx="3">
                  <c:v>72.997476022211004</c:v>
                </c:pt>
                <c:pt idx="4">
                  <c:v>75.717960357088828</c:v>
                </c:pt>
              </c:numCache>
            </c:numRef>
          </c:val>
          <c:smooth val="0"/>
          <c:extLst>
            <c:ext xmlns:c16="http://schemas.microsoft.com/office/drawing/2014/chart" uri="{C3380CC4-5D6E-409C-BE32-E72D297353CC}">
              <c16:uniqueId val="{00000001-87E1-4325-8D6D-76CC506AC0EE}"/>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'CwN-Overall'!$K$10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'CwN-Overall'!$AA$11:$AA$15</c:f>
                <c:numCache>
                  <c:formatCode>General</c:formatCode>
                  <c:ptCount val="5"/>
                  <c:pt idx="0">
                    <c:v>3.6300548809394559</c:v>
                  </c:pt>
                  <c:pt idx="1">
                    <c:v>2.8919301563084936</c:v>
                  </c:pt>
                  <c:pt idx="2">
                    <c:v>2.9223476676106159</c:v>
                  </c:pt>
                  <c:pt idx="3">
                    <c:v>2.4397537868729859</c:v>
                  </c:pt>
                  <c:pt idx="4">
                    <c:v>2.4071132743721915</c:v>
                  </c:pt>
                </c:numCache>
              </c:numRef>
            </c:plus>
            <c:minus>
              <c:numRef>
                <c:f>'CwN-Overall'!$AA$11:$AA$15</c:f>
                <c:numCache>
                  <c:formatCode>General</c:formatCode>
                  <c:ptCount val="5"/>
                  <c:pt idx="0">
                    <c:v>3.6300548809394559</c:v>
                  </c:pt>
                  <c:pt idx="1">
                    <c:v>2.8919301563084936</c:v>
                  </c:pt>
                  <c:pt idx="2">
                    <c:v>2.9223476676106159</c:v>
                  </c:pt>
                  <c:pt idx="3">
                    <c:v>2.4397537868729859</c:v>
                  </c:pt>
                  <c:pt idx="4">
                    <c:v>2.4071132743721915</c:v>
                  </c:pt>
                </c:numCache>
              </c:numRef>
            </c:minus>
            <c:spPr>
              <a:noFill/>
              <a:ln w="9525" cap="flat" cmpd="sng" algn="ctr">
                <a:solidFill>
                  <a:schemeClr val="tx1">
                    <a:lumMod val="65000"/>
                    <a:lumOff val="35000"/>
                  </a:schemeClr>
                </a:solidFill>
                <a:round/>
              </a:ln>
              <a:effectLst/>
            </c:spPr>
          </c:errBars>
          <c:cat>
            <c:strRef>
              <c:f>'CwN-Overall'!$J$11:$J$15</c:f>
              <c:strCache>
                <c:ptCount val="5"/>
                <c:pt idx="0">
                  <c:v>16-24</c:v>
                </c:pt>
                <c:pt idx="1">
                  <c:v>25-34</c:v>
                </c:pt>
                <c:pt idx="2">
                  <c:v>35-44</c:v>
                </c:pt>
                <c:pt idx="3">
                  <c:v>45-54</c:v>
                </c:pt>
                <c:pt idx="4">
                  <c:v>55-64</c:v>
                </c:pt>
              </c:strCache>
            </c:strRef>
          </c:cat>
          <c:val>
            <c:numRef>
              <c:f>'CwN-Overall'!$K$11:$K$15</c:f>
              <c:numCache>
                <c:formatCode>General</c:formatCode>
                <c:ptCount val="5"/>
                <c:pt idx="0">
                  <c:v>59.467917370892039</c:v>
                </c:pt>
                <c:pt idx="1">
                  <c:v>60.53503863636363</c:v>
                </c:pt>
                <c:pt idx="2">
                  <c:v>65.727002373887245</c:v>
                </c:pt>
                <c:pt idx="3">
                  <c:v>68.863420916905469</c:v>
                </c:pt>
                <c:pt idx="4">
                  <c:v>68.105850974930348</c:v>
                </c:pt>
              </c:numCache>
            </c:numRef>
          </c:val>
          <c:smooth val="0"/>
          <c:extLst>
            <c:ext xmlns:c16="http://schemas.microsoft.com/office/drawing/2014/chart" uri="{C3380CC4-5D6E-409C-BE32-E72D297353CC}">
              <c16:uniqueId val="{00000000-24D6-4DAF-9C43-AB6A96F2BB46}"/>
            </c:ext>
          </c:extLst>
        </c:ser>
        <c:ser>
          <c:idx val="1"/>
          <c:order val="1"/>
          <c:tx>
            <c:strRef>
              <c:f>'CwN-Overall'!$L$10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'CwN-Overall'!$AB$11:$AB$15</c:f>
                <c:numCache>
                  <c:formatCode>General</c:formatCode>
                  <c:ptCount val="5"/>
                  <c:pt idx="0">
                    <c:v>0.79934475731513666</c:v>
                  </c:pt>
                  <c:pt idx="1">
                    <c:v>0.71109161984596214</c:v>
                  </c:pt>
                  <c:pt idx="2">
                    <c:v>0.61565673021927025</c:v>
                  </c:pt>
                  <c:pt idx="3">
                    <c:v>0.59338203653205401</c:v>
                  </c:pt>
                  <c:pt idx="4">
                    <c:v>0.69002343754307849</c:v>
                  </c:pt>
                </c:numCache>
              </c:numRef>
            </c:plus>
            <c:minus>
              <c:numRef>
                <c:f>'CwN-Overall'!$AB$11:$AB$15</c:f>
                <c:numCache>
                  <c:formatCode>General</c:formatCode>
                  <c:ptCount val="5"/>
                  <c:pt idx="0">
                    <c:v>0.79934475731513666</c:v>
                  </c:pt>
                  <c:pt idx="1">
                    <c:v>0.71109161984596214</c:v>
                  </c:pt>
                  <c:pt idx="2">
                    <c:v>0.61565673021927025</c:v>
                  </c:pt>
                  <c:pt idx="3">
                    <c:v>0.59338203653205401</c:v>
                  </c:pt>
                  <c:pt idx="4">
                    <c:v>0.69002343754307849</c:v>
                  </c:pt>
                </c:numCache>
              </c:numRef>
            </c:minus>
            <c:spPr>
              <a:noFill/>
              <a:ln w="9525" cap="flat" cmpd="sng" algn="ctr">
                <a:solidFill>
                  <a:schemeClr val="tx1">
                    <a:lumMod val="65000"/>
                    <a:lumOff val="35000"/>
                  </a:schemeClr>
                </a:solidFill>
                <a:round/>
              </a:ln>
              <a:effectLst/>
            </c:spPr>
          </c:errBars>
          <c:cat>
            <c:strRef>
              <c:f>'CwN-Overall'!$J$11:$J$15</c:f>
              <c:strCache>
                <c:ptCount val="5"/>
                <c:pt idx="0">
                  <c:v>16-24</c:v>
                </c:pt>
                <c:pt idx="1">
                  <c:v>25-34</c:v>
                </c:pt>
                <c:pt idx="2">
                  <c:v>35-44</c:v>
                </c:pt>
                <c:pt idx="3">
                  <c:v>45-54</c:v>
                </c:pt>
                <c:pt idx="4">
                  <c:v>55-64</c:v>
                </c:pt>
              </c:strCache>
            </c:strRef>
          </c:cat>
          <c:val>
            <c:numRef>
              <c:f>'CwN-Overall'!$L$11:$L$15</c:f>
              <c:numCache>
                <c:formatCode>General</c:formatCode>
                <c:ptCount val="5"/>
                <c:pt idx="0">
                  <c:v>51.881676698660655</c:v>
                </c:pt>
                <c:pt idx="1">
                  <c:v>57.885850424694468</c:v>
                </c:pt>
                <c:pt idx="2">
                  <c:v>61.084754887116908</c:v>
                </c:pt>
                <c:pt idx="3">
                  <c:v>63.616860171630421</c:v>
                </c:pt>
                <c:pt idx="4">
                  <c:v>67.566954153427233</c:v>
                </c:pt>
              </c:numCache>
            </c:numRef>
          </c:val>
          <c:smooth val="0"/>
          <c:extLst>
            <c:ext xmlns:c16="http://schemas.microsoft.com/office/drawing/2014/chart" uri="{C3380CC4-5D6E-409C-BE32-E72D297353CC}">
              <c16:uniqueId val="{00000001-24D6-4DAF-9C43-AB6A96F2BB46}"/>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'CwN-Overall'!$L$29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'CwN-Overall'!$AR$31:$AR$35</c:f>
                <c:numCache>
                  <c:formatCode>General</c:formatCode>
                  <c:ptCount val="5"/>
                  <c:pt idx="0">
                    <c:v>5.4176655229307649</c:v>
                  </c:pt>
                  <c:pt idx="1">
                    <c:v>4.2600832246566211</c:v>
                  </c:pt>
                  <c:pt idx="2">
                    <c:v>3.8114623385038358</c:v>
                  </c:pt>
                  <c:pt idx="3">
                    <c:v>3.32435432407576</c:v>
                  </c:pt>
                  <c:pt idx="4">
                    <c:v>3.526778531383882</c:v>
                  </c:pt>
                </c:numCache>
              </c:numRef>
            </c:plus>
            <c:minus>
              <c:numRef>
                <c:f>'CwN-Overall'!$AR$31:$AR$35</c:f>
                <c:numCache>
                  <c:formatCode>General</c:formatCode>
                  <c:ptCount val="5"/>
                  <c:pt idx="0">
                    <c:v>5.4176655229307649</c:v>
                  </c:pt>
                  <c:pt idx="1">
                    <c:v>4.2600832246566211</c:v>
                  </c:pt>
                  <c:pt idx="2">
                    <c:v>3.8114623385038358</c:v>
                  </c:pt>
                  <c:pt idx="3">
                    <c:v>3.32435432407576</c:v>
                  </c:pt>
                  <c:pt idx="4">
                    <c:v>3.526778531383882</c:v>
                  </c:pt>
                </c:numCache>
              </c:numRef>
            </c:minus>
            <c:spPr>
              <a:noFill/>
              <a:ln w="9525" cap="flat" cmpd="sng" algn="ctr">
                <a:solidFill>
                  <a:schemeClr val="tx1">
                    <a:lumMod val="65000"/>
                    <a:lumOff val="35000"/>
                  </a:schemeClr>
                </a:solidFill>
                <a:round/>
              </a:ln>
              <a:effectLst/>
            </c:spPr>
          </c:errBars>
          <c:cat>
            <c:strRef>
              <c:f>'CwN-Overall'!$K$30:$K$34</c:f>
              <c:strCache>
                <c:ptCount val="5"/>
                <c:pt idx="0">
                  <c:v>16-24</c:v>
                </c:pt>
                <c:pt idx="1">
                  <c:v>25-34</c:v>
                </c:pt>
                <c:pt idx="2">
                  <c:v>35-44</c:v>
                </c:pt>
                <c:pt idx="3">
                  <c:v>45-54</c:v>
                </c:pt>
                <c:pt idx="4">
                  <c:v>55-64</c:v>
                </c:pt>
              </c:strCache>
            </c:strRef>
          </c:cat>
          <c:val>
            <c:numRef>
              <c:f>'CwN-Overall'!$L$30:$L$34</c:f>
              <c:numCache>
                <c:formatCode>General</c:formatCode>
                <c:ptCount val="5"/>
                <c:pt idx="0">
                  <c:v>64.583333695652158</c:v>
                </c:pt>
                <c:pt idx="1">
                  <c:v>65.021231847133748</c:v>
                </c:pt>
                <c:pt idx="2">
                  <c:v>71.488762921348325</c:v>
                </c:pt>
                <c:pt idx="3">
                  <c:v>71.579965895953734</c:v>
                </c:pt>
                <c:pt idx="4">
                  <c:v>72.044574999999995</c:v>
                </c:pt>
              </c:numCache>
            </c:numRef>
          </c:val>
          <c:smooth val="0"/>
          <c:extLst>
            <c:ext xmlns:c16="http://schemas.microsoft.com/office/drawing/2014/chart" uri="{C3380CC4-5D6E-409C-BE32-E72D297353CC}">
              <c16:uniqueId val="{00000000-9E82-4889-9F31-6F194332ADDF}"/>
            </c:ext>
          </c:extLst>
        </c:ser>
        <c:ser>
          <c:idx val="1"/>
          <c:order val="1"/>
          <c:tx>
            <c:strRef>
              <c:f>'CwN-Overall'!$M$29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'CwN-Overall'!$AS$31:$AS$35</c:f>
                <c:numCache>
                  <c:formatCode>General</c:formatCode>
                  <c:ptCount val="5"/>
                  <c:pt idx="0">
                    <c:v>1.3032125327917001</c:v>
                  </c:pt>
                  <c:pt idx="1">
                    <c:v>1.1293229804559706</c:v>
                  </c:pt>
                  <c:pt idx="2">
                    <c:v>0.96575626584790597</c:v>
                  </c:pt>
                  <c:pt idx="3">
                    <c:v>0.94363906623964178</c:v>
                  </c:pt>
                  <c:pt idx="4">
                    <c:v>0.96979736992099386</c:v>
                  </c:pt>
                </c:numCache>
              </c:numRef>
            </c:plus>
            <c:minus>
              <c:numRef>
                <c:f>'CwN-Overall'!$AS$31:$AS$35</c:f>
                <c:numCache>
                  <c:formatCode>General</c:formatCode>
                  <c:ptCount val="5"/>
                  <c:pt idx="0">
                    <c:v>1.3032125327917001</c:v>
                  </c:pt>
                  <c:pt idx="1">
                    <c:v>1.1293229804559706</c:v>
                  </c:pt>
                  <c:pt idx="2">
                    <c:v>0.96575626584790597</c:v>
                  </c:pt>
                  <c:pt idx="3">
                    <c:v>0.94363906623964178</c:v>
                  </c:pt>
                  <c:pt idx="4">
                    <c:v>0.96979736992099386</c:v>
                  </c:pt>
                </c:numCache>
              </c:numRef>
            </c:minus>
            <c:spPr>
              <a:noFill/>
              <a:ln w="9525" cap="flat" cmpd="sng" algn="ctr">
                <a:solidFill>
                  <a:schemeClr val="tx1">
                    <a:lumMod val="65000"/>
                    <a:lumOff val="35000"/>
                  </a:schemeClr>
                </a:solidFill>
                <a:round/>
              </a:ln>
              <a:effectLst/>
            </c:spPr>
          </c:errBars>
          <c:cat>
            <c:strRef>
              <c:f>'CwN-Overall'!$K$30:$K$34</c:f>
              <c:strCache>
                <c:ptCount val="5"/>
                <c:pt idx="0">
                  <c:v>16-24</c:v>
                </c:pt>
                <c:pt idx="1">
                  <c:v>25-34</c:v>
                </c:pt>
                <c:pt idx="2">
                  <c:v>35-44</c:v>
                </c:pt>
                <c:pt idx="3">
                  <c:v>45-54</c:v>
                </c:pt>
                <c:pt idx="4">
                  <c:v>55-64</c:v>
                </c:pt>
              </c:strCache>
            </c:strRef>
          </c:cat>
          <c:val>
            <c:numRef>
              <c:f>'CwN-Overall'!$M$30:$M$34</c:f>
              <c:numCache>
                <c:formatCode>General</c:formatCode>
                <c:ptCount val="5"/>
                <c:pt idx="0">
                  <c:v>59.582256675279893</c:v>
                </c:pt>
                <c:pt idx="1">
                  <c:v>67.876750700280112</c:v>
                </c:pt>
                <c:pt idx="2">
                  <c:v>72.449232293214408</c:v>
                </c:pt>
                <c:pt idx="3">
                  <c:v>75.016030779095757</c:v>
                </c:pt>
                <c:pt idx="4">
                  <c:v>77.814680622651707</c:v>
                </c:pt>
              </c:numCache>
            </c:numRef>
          </c:val>
          <c:smooth val="0"/>
          <c:extLst>
            <c:ext xmlns:c16="http://schemas.microsoft.com/office/drawing/2014/chart" uri="{C3380CC4-5D6E-409C-BE32-E72D297353CC}">
              <c16:uniqueId val="{00000001-9E82-4889-9F31-6F194332ADDF}"/>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'CwN-Overall'!$L$40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'CwN-Overall'!$AR$45:$AR$49</c:f>
                <c:numCache>
                  <c:formatCode>General</c:formatCode>
                  <c:ptCount val="5"/>
                  <c:pt idx="0">
                    <c:v>4.770060624461741</c:v>
                  </c:pt>
                  <c:pt idx="1">
                    <c:v>3.8614833632319057</c:v>
                  </c:pt>
                  <c:pt idx="2">
                    <c:v>4.2725586652948797</c:v>
                  </c:pt>
                  <c:pt idx="3">
                    <c:v>3.5233128461375829</c:v>
                  </c:pt>
                  <c:pt idx="4">
                    <c:v>3.2045986533305424</c:v>
                  </c:pt>
                </c:numCache>
              </c:numRef>
            </c:plus>
            <c:minus>
              <c:numRef>
                <c:f>'CwN-Overall'!$AR$45:$AR$49</c:f>
                <c:numCache>
                  <c:formatCode>General</c:formatCode>
                  <c:ptCount val="5"/>
                  <c:pt idx="0">
                    <c:v>4.770060624461741</c:v>
                  </c:pt>
                  <c:pt idx="1">
                    <c:v>3.8614833632319057</c:v>
                  </c:pt>
                  <c:pt idx="2">
                    <c:v>4.2725586652948797</c:v>
                  </c:pt>
                  <c:pt idx="3">
                    <c:v>3.5233128461375829</c:v>
                  </c:pt>
                  <c:pt idx="4">
                    <c:v>3.2045986533305424</c:v>
                  </c:pt>
                </c:numCache>
              </c:numRef>
            </c:minus>
            <c:spPr>
              <a:noFill/>
              <a:ln w="9525" cap="flat" cmpd="sng" algn="ctr">
                <a:solidFill>
                  <a:schemeClr val="tx1">
                    <a:lumMod val="65000"/>
                    <a:lumOff val="35000"/>
                  </a:schemeClr>
                </a:solidFill>
                <a:round/>
              </a:ln>
              <a:effectLst/>
            </c:spPr>
          </c:errBars>
          <c:cat>
            <c:strRef>
              <c:f>'CwN-Overall'!$K$41:$K$45</c:f>
              <c:strCache>
                <c:ptCount val="5"/>
                <c:pt idx="0">
                  <c:v>16-24</c:v>
                </c:pt>
                <c:pt idx="1">
                  <c:v>25-34</c:v>
                </c:pt>
                <c:pt idx="2">
                  <c:v>35-44</c:v>
                </c:pt>
                <c:pt idx="3">
                  <c:v>45-54</c:v>
                </c:pt>
                <c:pt idx="4">
                  <c:v>55-64</c:v>
                </c:pt>
              </c:strCache>
            </c:strRef>
          </c:cat>
          <c:val>
            <c:numRef>
              <c:f>'CwN-Overall'!$L$41:$L$45</c:f>
              <c:numCache>
                <c:formatCode>General</c:formatCode>
                <c:ptCount val="5"/>
                <c:pt idx="0">
                  <c:v>55.578509917355383</c:v>
                </c:pt>
                <c:pt idx="1">
                  <c:v>56.92307794871796</c:v>
                </c:pt>
                <c:pt idx="2">
                  <c:v>59.276729559748425</c:v>
                </c:pt>
                <c:pt idx="3">
                  <c:v>66.193180681818191</c:v>
                </c:pt>
                <c:pt idx="4">
                  <c:v>64.483067379679127</c:v>
                </c:pt>
              </c:numCache>
            </c:numRef>
          </c:val>
          <c:smooth val="0"/>
          <c:extLst>
            <c:ext xmlns:c16="http://schemas.microsoft.com/office/drawing/2014/chart" uri="{C3380CC4-5D6E-409C-BE32-E72D297353CC}">
              <c16:uniqueId val="{00000000-6CF5-4BD0-860F-BD13E70FBDB2}"/>
            </c:ext>
          </c:extLst>
        </c:ser>
        <c:ser>
          <c:idx val="1"/>
          <c:order val="1"/>
          <c:tx>
            <c:strRef>
              <c:f>'CwN-Overall'!$M$40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'CwN-Overall'!$AS$45:$AS$49</c:f>
                <c:numCache>
                  <c:formatCode>General</c:formatCode>
                  <c:ptCount val="5"/>
                  <c:pt idx="0">
                    <c:v>0.98295509632638312</c:v>
                  </c:pt>
                  <c:pt idx="1">
                    <c:v>0.87385446292368585</c:v>
                  </c:pt>
                  <c:pt idx="2">
                    <c:v>0.75060179874608146</c:v>
                  </c:pt>
                  <c:pt idx="3">
                    <c:v>0.71602644706090501</c:v>
                  </c:pt>
                  <c:pt idx="4">
                    <c:v>0.8870290603194394</c:v>
                  </c:pt>
                </c:numCache>
              </c:numRef>
            </c:plus>
            <c:minus>
              <c:numRef>
                <c:f>'CwN-Overall'!$AS$45:$AS$49</c:f>
                <c:numCache>
                  <c:formatCode>General</c:formatCode>
                  <c:ptCount val="5"/>
                  <c:pt idx="0">
                    <c:v>0.98295509632638312</c:v>
                  </c:pt>
                  <c:pt idx="1">
                    <c:v>0.87385446292368585</c:v>
                  </c:pt>
                  <c:pt idx="2">
                    <c:v>0.75060179874608146</c:v>
                  </c:pt>
                  <c:pt idx="3">
                    <c:v>0.71602644706090501</c:v>
                  </c:pt>
                  <c:pt idx="4">
                    <c:v>0.8870290603194394</c:v>
                  </c:pt>
                </c:numCache>
              </c:numRef>
            </c:minus>
            <c:spPr>
              <a:noFill/>
              <a:ln w="9525" cap="flat" cmpd="sng" algn="ctr">
                <a:solidFill>
                  <a:schemeClr val="tx1">
                    <a:lumMod val="65000"/>
                    <a:lumOff val="35000"/>
                  </a:schemeClr>
                </a:solidFill>
                <a:round/>
              </a:ln>
              <a:effectLst/>
            </c:spPr>
          </c:errBars>
          <c:cat>
            <c:strRef>
              <c:f>'CwN-Overall'!$K$41:$K$45</c:f>
              <c:strCache>
                <c:ptCount val="5"/>
                <c:pt idx="0">
                  <c:v>16-24</c:v>
                </c:pt>
                <c:pt idx="1">
                  <c:v>25-34</c:v>
                </c:pt>
                <c:pt idx="2">
                  <c:v>35-44</c:v>
                </c:pt>
                <c:pt idx="3">
                  <c:v>45-54</c:v>
                </c:pt>
                <c:pt idx="4">
                  <c:v>55-64</c:v>
                </c:pt>
              </c:strCache>
            </c:strRef>
          </c:cat>
          <c:val>
            <c:numRef>
              <c:f>'CwN-Overall'!$M$41:$M$45</c:f>
              <c:numCache>
                <c:formatCode>General</c:formatCode>
                <c:ptCount val="5"/>
                <c:pt idx="0">
                  <c:v>47.206971677559949</c:v>
                </c:pt>
                <c:pt idx="1">
                  <c:v>52.023339907955233</c:v>
                </c:pt>
                <c:pt idx="2">
                  <c:v>55.239223479058353</c:v>
                </c:pt>
                <c:pt idx="3">
                  <c:v>58.377541998231727</c:v>
                </c:pt>
                <c:pt idx="4">
                  <c:v>61.395959595959575</c:v>
                </c:pt>
              </c:numCache>
            </c:numRef>
          </c:val>
          <c:smooth val="0"/>
          <c:extLst>
            <c:ext xmlns:c16="http://schemas.microsoft.com/office/drawing/2014/chart" uri="{C3380CC4-5D6E-409C-BE32-E72D297353CC}">
              <c16:uniqueId val="{00000001-6CF5-4BD0-860F-BD13E70FBDB2}"/>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'CwN-Overall'!$K$10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'CwN-Overall'!$AA$11:$AA$15</c:f>
                <c:numCache>
                  <c:formatCode>General</c:formatCode>
                  <c:ptCount val="5"/>
                  <c:pt idx="0">
                    <c:v>3.6300548809394559</c:v>
                  </c:pt>
                  <c:pt idx="1">
                    <c:v>2.8919301563084936</c:v>
                  </c:pt>
                  <c:pt idx="2">
                    <c:v>2.9223476676106159</c:v>
                  </c:pt>
                  <c:pt idx="3">
                    <c:v>2.4397537868729859</c:v>
                  </c:pt>
                  <c:pt idx="4">
                    <c:v>2.4071132743721915</c:v>
                  </c:pt>
                </c:numCache>
              </c:numRef>
            </c:plus>
            <c:minus>
              <c:numRef>
                <c:f>'CwN-Overall'!$AA$11:$AA$15</c:f>
                <c:numCache>
                  <c:formatCode>General</c:formatCode>
                  <c:ptCount val="5"/>
                  <c:pt idx="0">
                    <c:v>3.6300548809394559</c:v>
                  </c:pt>
                  <c:pt idx="1">
                    <c:v>2.8919301563084936</c:v>
                  </c:pt>
                  <c:pt idx="2">
                    <c:v>2.9223476676106159</c:v>
                  </c:pt>
                  <c:pt idx="3">
                    <c:v>2.4397537868729859</c:v>
                  </c:pt>
                  <c:pt idx="4">
                    <c:v>2.4071132743721915</c:v>
                  </c:pt>
                </c:numCache>
              </c:numRef>
            </c:minus>
            <c:spPr>
              <a:noFill/>
              <a:ln w="9525" cap="flat" cmpd="sng" algn="ctr">
                <a:solidFill>
                  <a:schemeClr val="tx1">
                    <a:lumMod val="65000"/>
                    <a:lumOff val="35000"/>
                  </a:schemeClr>
                </a:solidFill>
                <a:round/>
              </a:ln>
              <a:effectLst/>
            </c:spPr>
          </c:errBars>
          <c:cat>
            <c:strRef>
              <c:f>'CwN-Overall'!$J$11:$J$15</c:f>
              <c:strCache>
                <c:ptCount val="5"/>
                <c:pt idx="0">
                  <c:v>16-24</c:v>
                </c:pt>
                <c:pt idx="1">
                  <c:v>25-34</c:v>
                </c:pt>
                <c:pt idx="2">
                  <c:v>35-44</c:v>
                </c:pt>
                <c:pt idx="3">
                  <c:v>45-54</c:v>
                </c:pt>
                <c:pt idx="4">
                  <c:v>55-64</c:v>
                </c:pt>
              </c:strCache>
            </c:strRef>
          </c:cat>
          <c:val>
            <c:numRef>
              <c:f>'CwN-Overall'!$K$11:$K$15</c:f>
              <c:numCache>
                <c:formatCode>General</c:formatCode>
                <c:ptCount val="5"/>
                <c:pt idx="0">
                  <c:v>59.467917370892039</c:v>
                </c:pt>
                <c:pt idx="1">
                  <c:v>60.53503863636363</c:v>
                </c:pt>
                <c:pt idx="2">
                  <c:v>65.727002373887245</c:v>
                </c:pt>
                <c:pt idx="3">
                  <c:v>68.863420916905469</c:v>
                </c:pt>
                <c:pt idx="4">
                  <c:v>68.105850974930348</c:v>
                </c:pt>
              </c:numCache>
            </c:numRef>
          </c:val>
          <c:smooth val="0"/>
          <c:extLst>
            <c:ext xmlns:c16="http://schemas.microsoft.com/office/drawing/2014/chart" uri="{C3380CC4-5D6E-409C-BE32-E72D297353CC}">
              <c16:uniqueId val="{00000000-24D6-4DAF-9C43-AB6A96F2BB46}"/>
            </c:ext>
          </c:extLst>
        </c:ser>
        <c:ser>
          <c:idx val="1"/>
          <c:order val="1"/>
          <c:tx>
            <c:strRef>
              <c:f>'CwN-Overall'!$L$10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'CwN-Overall'!$AB$11:$AB$15</c:f>
                <c:numCache>
                  <c:formatCode>General</c:formatCode>
                  <c:ptCount val="5"/>
                  <c:pt idx="0">
                    <c:v>0.79934475731513666</c:v>
                  </c:pt>
                  <c:pt idx="1">
                    <c:v>0.71109161984596214</c:v>
                  </c:pt>
                  <c:pt idx="2">
                    <c:v>0.61565673021927025</c:v>
                  </c:pt>
                  <c:pt idx="3">
                    <c:v>0.59338203653205401</c:v>
                  </c:pt>
                  <c:pt idx="4">
                    <c:v>0.69002343754307849</c:v>
                  </c:pt>
                </c:numCache>
              </c:numRef>
            </c:plus>
            <c:minus>
              <c:numRef>
                <c:f>'CwN-Overall'!$AB$11:$AB$15</c:f>
                <c:numCache>
                  <c:formatCode>General</c:formatCode>
                  <c:ptCount val="5"/>
                  <c:pt idx="0">
                    <c:v>0.79934475731513666</c:v>
                  </c:pt>
                  <c:pt idx="1">
                    <c:v>0.71109161984596214</c:v>
                  </c:pt>
                  <c:pt idx="2">
                    <c:v>0.61565673021927025</c:v>
                  </c:pt>
                  <c:pt idx="3">
                    <c:v>0.59338203653205401</c:v>
                  </c:pt>
                  <c:pt idx="4">
                    <c:v>0.69002343754307849</c:v>
                  </c:pt>
                </c:numCache>
              </c:numRef>
            </c:minus>
            <c:spPr>
              <a:noFill/>
              <a:ln w="9525" cap="flat" cmpd="sng" algn="ctr">
                <a:solidFill>
                  <a:schemeClr val="tx1">
                    <a:lumMod val="65000"/>
                    <a:lumOff val="35000"/>
                  </a:schemeClr>
                </a:solidFill>
                <a:round/>
              </a:ln>
              <a:effectLst/>
            </c:spPr>
          </c:errBars>
          <c:cat>
            <c:strRef>
              <c:f>'CwN-Overall'!$J$11:$J$15</c:f>
              <c:strCache>
                <c:ptCount val="5"/>
                <c:pt idx="0">
                  <c:v>16-24</c:v>
                </c:pt>
                <c:pt idx="1">
                  <c:v>25-34</c:v>
                </c:pt>
                <c:pt idx="2">
                  <c:v>35-44</c:v>
                </c:pt>
                <c:pt idx="3">
                  <c:v>45-54</c:v>
                </c:pt>
                <c:pt idx="4">
                  <c:v>55-64</c:v>
                </c:pt>
              </c:strCache>
            </c:strRef>
          </c:cat>
          <c:val>
            <c:numRef>
              <c:f>'CwN-Overall'!$L$11:$L$15</c:f>
              <c:numCache>
                <c:formatCode>General</c:formatCode>
                <c:ptCount val="5"/>
                <c:pt idx="0">
                  <c:v>51.881676698660655</c:v>
                </c:pt>
                <c:pt idx="1">
                  <c:v>57.885850424694468</c:v>
                </c:pt>
                <c:pt idx="2">
                  <c:v>61.084754887116908</c:v>
                </c:pt>
                <c:pt idx="3">
                  <c:v>63.616860171630421</c:v>
                </c:pt>
                <c:pt idx="4">
                  <c:v>67.566954153427233</c:v>
                </c:pt>
              </c:numCache>
            </c:numRef>
          </c:val>
          <c:smooth val="0"/>
          <c:extLst>
            <c:ext xmlns:c16="http://schemas.microsoft.com/office/drawing/2014/chart" uri="{C3380CC4-5D6E-409C-BE32-E72D297353CC}">
              <c16:uniqueId val="{00000001-24D6-4DAF-9C43-AB6A96F2BB46}"/>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group.xlsx]CwN-Overall!PivotTable43</c:name>
    <c:fmtId val="4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UK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pivotFmt>
      <c:pivotFmt>
        <c:idx val="22"/>
        <c:spPr>
          <a:solidFill>
            <a:schemeClr val="accent1"/>
          </a:solidFill>
          <a:ln w="28575" cap="rnd">
            <a:solidFill>
              <a:schemeClr val="accent1"/>
            </a:solidFill>
            <a:round/>
          </a:ln>
          <a:effectLst/>
        </c:spPr>
        <c:marker>
          <c:symbol val="none"/>
        </c:marker>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round/>
          </a:ln>
          <a:effectLst/>
        </c:spPr>
        <c:marker>
          <c:symbol val="none"/>
        </c:marker>
      </c:pivotFmt>
      <c:pivotFmt>
        <c:idx val="27"/>
        <c:spPr>
          <a:solidFill>
            <a:schemeClr val="accent1"/>
          </a:solidFill>
          <a:ln w="28575" cap="rnd">
            <a:solidFill>
              <a:schemeClr val="accent1"/>
            </a:solidFill>
            <a:round/>
          </a:ln>
          <a:effectLst/>
        </c:spPr>
        <c:marker>
          <c:symbol val="none"/>
        </c:marker>
      </c:pivotFmt>
      <c:pivotFmt>
        <c:idx val="28"/>
        <c:spPr>
          <a:solidFill>
            <a:schemeClr val="accent1"/>
          </a:solidFill>
          <a:ln w="28575" cap="rnd">
            <a:solidFill>
              <a:schemeClr val="accent1"/>
            </a:solidFill>
            <a:round/>
          </a:ln>
          <a:effectLst/>
        </c:spPr>
        <c:marker>
          <c:symbol val="none"/>
        </c:marker>
      </c:pivotFmt>
      <c:pivotFmt>
        <c:idx val="29"/>
        <c:spPr>
          <a:solidFill>
            <a:schemeClr val="accent1"/>
          </a:solidFill>
          <a:ln w="28575" cap="rnd">
            <a:solidFill>
              <a:schemeClr val="accent1"/>
            </a:solidFill>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round/>
          </a:ln>
          <a:effectLst/>
        </c:spPr>
        <c:marker>
          <c:symbol val="none"/>
        </c:marker>
      </c:pivotFmt>
      <c:pivotFmt>
        <c:idx val="33"/>
        <c:spPr>
          <a:solidFill>
            <a:schemeClr val="accent1"/>
          </a:solidFill>
          <a:ln w="28575" cap="rnd">
            <a:solidFill>
              <a:schemeClr val="accent1"/>
            </a:solidFill>
            <a:round/>
          </a:ln>
          <a:effectLst/>
        </c:spPr>
        <c:marker>
          <c:symbol val="none"/>
        </c:marker>
      </c:pivotFmt>
      <c:pivotFmt>
        <c:idx val="34"/>
        <c:spPr>
          <a:solidFill>
            <a:schemeClr val="accent1"/>
          </a:solidFill>
          <a:ln w="28575" cap="rnd">
            <a:solidFill>
              <a:schemeClr val="accent1"/>
            </a:solidFill>
            <a:round/>
          </a:ln>
          <a:effectLst/>
        </c:spPr>
        <c:marker>
          <c:symbol val="none"/>
        </c:marker>
      </c:pivotFmt>
      <c:pivotFmt>
        <c:idx val="35"/>
        <c:spPr>
          <a:solidFill>
            <a:schemeClr val="accent1"/>
          </a:solidFill>
          <a:ln w="28575" cap="rnd">
            <a:solidFill>
              <a:schemeClr val="accent1"/>
            </a:solidFill>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round/>
          </a:ln>
          <a:effectLst/>
        </c:spPr>
        <c:marker>
          <c:symbol val="none"/>
        </c:marker>
      </c:pivotFmt>
      <c:pivotFmt>
        <c:idx val="39"/>
        <c:spPr>
          <a:solidFill>
            <a:schemeClr val="accent1"/>
          </a:solidFill>
          <a:ln w="28575" cap="rnd">
            <a:solidFill>
              <a:schemeClr val="accent1"/>
            </a:solidFill>
            <a:round/>
          </a:ln>
          <a:effectLst/>
        </c:spPr>
        <c:marker>
          <c:symbol val="none"/>
        </c:marker>
      </c:pivotFmt>
      <c:pivotFmt>
        <c:idx val="40"/>
        <c:spPr>
          <a:solidFill>
            <a:schemeClr val="accent1"/>
          </a:solidFill>
          <a:ln w="28575" cap="rnd">
            <a:solidFill>
              <a:schemeClr val="accent1"/>
            </a:solidFill>
            <a:round/>
          </a:ln>
          <a:effectLst/>
        </c:spPr>
        <c:marker>
          <c:symbol val="none"/>
        </c:marker>
      </c:pivotFmt>
      <c:pivotFmt>
        <c:idx val="41"/>
        <c:spPr>
          <a:solidFill>
            <a:schemeClr val="accent1"/>
          </a:solidFill>
          <a:ln w="28575" cap="rnd">
            <a:solidFill>
              <a:schemeClr val="accent1"/>
            </a:solidFill>
            <a:round/>
          </a:ln>
          <a:effectLst/>
        </c:spPr>
        <c:marker>
          <c:symbol val="none"/>
        </c:marker>
      </c:pivotFmt>
      <c:pivotFmt>
        <c:idx val="42"/>
        <c:spPr>
          <a:solidFill>
            <a:schemeClr val="accent1"/>
          </a:solidFill>
          <a:ln w="28575" cap="rnd">
            <a:solidFill>
              <a:schemeClr val="accent1"/>
            </a:solidFill>
            <a:round/>
          </a:ln>
          <a:effectLst/>
        </c:spPr>
        <c:marker>
          <c:symbol val="none"/>
        </c:marker>
      </c:pivotFmt>
      <c:pivotFmt>
        <c:idx val="43"/>
        <c:spPr>
          <a:solidFill>
            <a:schemeClr val="accent1"/>
          </a:solidFill>
          <a:ln w="28575" cap="rnd">
            <a:solidFill>
              <a:schemeClr val="accent1"/>
            </a:solidFill>
            <a:round/>
          </a:ln>
          <a:effectLst/>
        </c:spPr>
        <c:marker>
          <c:symbol val="none"/>
        </c:marker>
      </c:pivotFmt>
      <c:pivotFmt>
        <c:idx val="44"/>
        <c:spPr>
          <a:solidFill>
            <a:schemeClr val="accent1"/>
          </a:solidFill>
          <a:ln w="28575" cap="rnd">
            <a:solidFill>
              <a:schemeClr val="accent1"/>
            </a:solidFill>
            <a:round/>
          </a:ln>
          <a:effectLst/>
        </c:spPr>
        <c:marker>
          <c:symbol val="none"/>
        </c:marker>
      </c:pivotFmt>
      <c:pivotFmt>
        <c:idx val="45"/>
        <c:spPr>
          <a:solidFill>
            <a:schemeClr val="accent1"/>
          </a:solidFill>
          <a:ln w="28575" cap="rnd">
            <a:solidFill>
              <a:schemeClr val="accent1"/>
            </a:solidFill>
            <a:round/>
          </a:ln>
          <a:effectLst/>
        </c:spPr>
        <c:marker>
          <c:symbol val="none"/>
        </c:marker>
      </c:pivotFmt>
      <c:pivotFmt>
        <c:idx val="46"/>
        <c:spPr>
          <a:solidFill>
            <a:schemeClr val="accent1"/>
          </a:solidFill>
          <a:ln w="28575" cap="rnd">
            <a:solidFill>
              <a:schemeClr val="accent1"/>
            </a:solidFill>
            <a:round/>
          </a:ln>
          <a:effectLst/>
        </c:spPr>
        <c:marker>
          <c:symbol val="none"/>
        </c:marker>
      </c:pivotFmt>
      <c:pivotFmt>
        <c:idx val="47"/>
        <c:spPr>
          <a:solidFill>
            <a:schemeClr val="accent1"/>
          </a:solidFill>
          <a:ln w="28575" cap="rnd">
            <a:solidFill>
              <a:schemeClr val="accent1"/>
            </a:solidFill>
            <a:round/>
          </a:ln>
          <a:effectLst/>
        </c:spPr>
        <c:marker>
          <c:symbol val="none"/>
        </c:marker>
      </c:pivotFmt>
      <c:pivotFmt>
        <c:idx val="48"/>
        <c:spPr>
          <a:solidFill>
            <a:schemeClr val="accent1"/>
          </a:solidFill>
          <a:ln w="28575" cap="rnd">
            <a:solidFill>
              <a:schemeClr val="accent1"/>
            </a:solidFill>
            <a:round/>
          </a:ln>
          <a:effectLst/>
        </c:spPr>
        <c:marker>
          <c:symbol val="none"/>
        </c:marker>
      </c:pivotFmt>
      <c:pivotFmt>
        <c:idx val="49"/>
        <c:spPr>
          <a:solidFill>
            <a:schemeClr val="accent1"/>
          </a:solidFill>
          <a:ln w="28575" cap="rnd">
            <a:solidFill>
              <a:schemeClr val="accent1"/>
            </a:solidFill>
            <a:round/>
          </a:ln>
          <a:effectLst/>
        </c:spPr>
        <c:marker>
          <c:symbol val="none"/>
        </c:marker>
      </c:pivotFmt>
      <c:pivotFmt>
        <c:idx val="50"/>
        <c:spPr>
          <a:solidFill>
            <a:schemeClr val="accent1"/>
          </a:solidFill>
          <a:ln w="28575" cap="rnd">
            <a:solidFill>
              <a:schemeClr val="accent1"/>
            </a:solidFill>
            <a:round/>
          </a:ln>
          <a:effectLst/>
        </c:spPr>
        <c:marker>
          <c:symbol val="none"/>
        </c:marker>
      </c:pivotFmt>
      <c:pivotFmt>
        <c:idx val="51"/>
        <c:spPr>
          <a:solidFill>
            <a:schemeClr val="accent1"/>
          </a:solidFill>
          <a:ln w="28575" cap="rnd">
            <a:solidFill>
              <a:schemeClr val="accent1"/>
            </a:solidFill>
            <a:round/>
          </a:ln>
          <a:effectLst/>
        </c:spPr>
        <c:marker>
          <c:symbol val="none"/>
        </c:marker>
      </c:pivotFmt>
      <c:pivotFmt>
        <c:idx val="52"/>
        <c:spPr>
          <a:solidFill>
            <a:schemeClr val="accent1"/>
          </a:solidFill>
          <a:ln w="28575" cap="rnd">
            <a:solidFill>
              <a:schemeClr val="accent1"/>
            </a:solidFill>
            <a:round/>
          </a:ln>
          <a:effectLst/>
        </c:spPr>
        <c:marker>
          <c:symbol val="none"/>
        </c:marker>
      </c:pivotFmt>
      <c:pivotFmt>
        <c:idx val="5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round/>
          </a:ln>
          <a:effectLst/>
        </c:spPr>
        <c:marker>
          <c:symbol val="none"/>
        </c:marker>
      </c:pivotFmt>
      <c:pivotFmt>
        <c:idx val="57"/>
        <c:spPr>
          <a:solidFill>
            <a:schemeClr val="accent1"/>
          </a:solidFill>
          <a:ln w="28575" cap="rnd">
            <a:solidFill>
              <a:schemeClr val="accent1"/>
            </a:solidFill>
            <a:round/>
          </a:ln>
          <a:effectLst/>
        </c:spPr>
        <c:marker>
          <c:symbol val="none"/>
        </c:marker>
      </c:pivotFmt>
      <c:pivotFmt>
        <c:idx val="58"/>
        <c:spPr>
          <a:solidFill>
            <a:schemeClr val="accent1"/>
          </a:solidFill>
          <a:ln w="28575" cap="rnd">
            <a:solidFill>
              <a:schemeClr val="accent1"/>
            </a:solidFill>
            <a:round/>
          </a:ln>
          <a:effectLst/>
        </c:spPr>
        <c:marker>
          <c:symbol val="none"/>
        </c:marker>
      </c:pivotFmt>
      <c:pivotFmt>
        <c:idx val="59"/>
        <c:spPr>
          <a:solidFill>
            <a:schemeClr val="accent1"/>
          </a:solidFill>
          <a:ln w="28575" cap="rnd">
            <a:solidFill>
              <a:schemeClr val="accent1"/>
            </a:solidFill>
            <a:round/>
          </a:ln>
          <a:effectLst/>
        </c:spPr>
        <c:marker>
          <c:symbol val="none"/>
        </c:marker>
      </c:pivotFmt>
      <c:pivotFmt>
        <c:idx val="6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37827AD-7D37-4CFC-8D1D-ABA616E51B7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61"/>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8F05F8D-B6AA-4575-8729-743CBD50199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A73A07F-51F6-4174-BB90-454AC35956A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70AE8A0-B454-4871-813E-C07611D68C8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A299A52-E937-4B1E-8ACE-4740BB1C0431}"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round/>
          </a:ln>
          <a:effectLst/>
        </c:spPr>
        <c:marker>
          <c:symbol val="none"/>
        </c:marker>
      </c:pivotFmt>
      <c:pivotFmt>
        <c:idx val="70"/>
        <c:spPr>
          <a:solidFill>
            <a:schemeClr val="accent1"/>
          </a:solidFill>
          <a:ln w="28575" cap="rnd">
            <a:solidFill>
              <a:schemeClr val="accent1"/>
            </a:solidFill>
            <a:round/>
          </a:ln>
          <a:effectLst/>
        </c:spPr>
        <c:marker>
          <c:symbol val="none"/>
        </c:marker>
      </c:pivotFmt>
      <c:pivotFmt>
        <c:idx val="7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7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37827AD-7D37-4CFC-8D1D-ABA616E51B7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8F05F8D-B6AA-4575-8729-743CBD50199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A73A07F-51F6-4174-BB90-454AC35956A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70AE8A0-B454-4871-813E-C07611D68C8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A299A52-E937-4B1E-8ACE-4740BB1C0431}"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7"/>
        <c:spPr>
          <a:solidFill>
            <a:schemeClr val="accent1"/>
          </a:solidFill>
          <a:ln w="28575" cap="rnd">
            <a:solidFill>
              <a:schemeClr val="accent1"/>
            </a:solidFill>
            <a:round/>
          </a:ln>
          <a:effectLst/>
        </c:spPr>
        <c:marker>
          <c:symbol val="none"/>
        </c:marker>
      </c:pivotFmt>
      <c:pivotFmt>
        <c:idx val="78"/>
        <c:spPr>
          <a:solidFill>
            <a:schemeClr val="accent1"/>
          </a:solidFill>
          <a:ln w="28575" cap="rnd">
            <a:solidFill>
              <a:schemeClr val="accent1"/>
            </a:solidFill>
            <a:round/>
          </a:ln>
          <a:effectLst/>
        </c:spPr>
        <c:marker>
          <c:symbol val="none"/>
        </c:marker>
      </c:pivotFmt>
      <c:pivotFmt>
        <c:idx val="79"/>
        <c:spPr>
          <a:solidFill>
            <a:schemeClr val="accent1"/>
          </a:solidFill>
          <a:ln w="28575" cap="rnd">
            <a:solidFill>
              <a:schemeClr val="accent1"/>
            </a:solidFill>
            <a:round/>
          </a:ln>
          <a:effectLst/>
        </c:spPr>
        <c:marker>
          <c:symbol val="none"/>
        </c:marker>
      </c:pivotFmt>
      <c:pivotFmt>
        <c:idx val="80"/>
        <c:spPr>
          <a:solidFill>
            <a:schemeClr val="accent1"/>
          </a:solidFill>
          <a:ln w="28575" cap="rnd">
            <a:solidFill>
              <a:schemeClr val="accent1"/>
            </a:solidFill>
            <a:round/>
          </a:ln>
          <a:effectLst/>
        </c:spPr>
        <c:marker>
          <c:symbol val="none"/>
        </c:marker>
      </c:pivotFmt>
      <c:pivotFmt>
        <c:idx val="81"/>
        <c:spPr>
          <a:solidFill>
            <a:schemeClr val="accent1"/>
          </a:solidFill>
          <a:ln w="28575" cap="rnd">
            <a:solidFill>
              <a:schemeClr val="accent1"/>
            </a:solidFill>
            <a:round/>
          </a:ln>
          <a:effectLst/>
        </c:spPr>
        <c:marker>
          <c:symbol val="none"/>
        </c:marker>
      </c:pivotFmt>
      <c:pivotFmt>
        <c:idx val="82"/>
        <c:spPr>
          <a:solidFill>
            <a:schemeClr val="accent1"/>
          </a:solidFill>
          <a:ln w="28575" cap="rnd">
            <a:solidFill>
              <a:schemeClr val="accent1"/>
            </a:solidFill>
            <a:round/>
          </a:ln>
          <a:effectLst/>
        </c:spPr>
        <c:marker>
          <c:symbol val="none"/>
        </c:marker>
      </c:pivotFmt>
      <c:pivotFmt>
        <c:idx val="8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D37827AD-7D37-4CFC-8D1D-ABA616E51B7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F8F05F8D-B6AA-4575-8729-743CBD50199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7A73A07F-51F6-4174-BB90-454AC35956A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E70AE8A0-B454-4871-813E-C07611D68C8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4A299A52-E937-4B1E-8ACE-4740BB1C0431}"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'CwN-Overall'!$AA$31:$AA$35</c:f>
              <c:strCache>
                <c:ptCount val="1"/>
                <c:pt idx="0">
                  <c:v>Male</c:v>
                </c:pt>
              </c:strCache>
            </c:strRef>
          </c:tx>
          <c:spPr>
            <a:ln w="28575" cap="rnd">
              <a:solidFill>
                <a:schemeClr val="accent1"/>
              </a:solidFill>
              <a:round/>
            </a:ln>
            <a:effectLst/>
          </c:spPr>
          <c:marker>
            <c:symbol val="none"/>
          </c:marker>
          <c:dPt>
            <c:idx val="0"/>
            <c:marker>
              <c:symbol val="none"/>
            </c:marker>
            <c:bubble3D val="0"/>
            <c:spPr>
              <a:ln w="28575" cap="rnd">
                <a:solidFill>
                  <a:schemeClr val="accent1"/>
                </a:solidFill>
                <a:round/>
              </a:ln>
              <a:effectLst/>
            </c:spPr>
            <c:extLst>
              <c:ext xmlns:c16="http://schemas.microsoft.com/office/drawing/2014/chart" uri="{C3380CC4-5D6E-409C-BE32-E72D297353CC}">
                <c16:uniqueId val="{00000001-1211-415E-9AC5-E0F0F1749558}"/>
              </c:ext>
            </c:extLst>
          </c:dPt>
          <c:dPt>
            <c:idx val="1"/>
            <c:marker>
              <c:symbol val="none"/>
            </c:marker>
            <c:bubble3D val="0"/>
            <c:spPr>
              <a:ln w="28575" cap="rnd">
                <a:solidFill>
                  <a:schemeClr val="accent1"/>
                </a:solidFill>
                <a:round/>
              </a:ln>
              <a:effectLst/>
            </c:spPr>
            <c:extLst>
              <c:ext xmlns:c16="http://schemas.microsoft.com/office/drawing/2014/chart" uri="{C3380CC4-5D6E-409C-BE32-E72D297353CC}">
                <c16:uniqueId val="{00000003-1211-415E-9AC5-E0F0F1749558}"/>
              </c:ext>
            </c:extLst>
          </c:dPt>
          <c:dPt>
            <c:idx val="2"/>
            <c:marker>
              <c:symbol val="none"/>
            </c:marker>
            <c:bubble3D val="0"/>
            <c:spPr>
              <a:ln w="28575" cap="rnd">
                <a:solidFill>
                  <a:schemeClr val="accent1"/>
                </a:solidFill>
                <a:round/>
              </a:ln>
              <a:effectLst/>
            </c:spPr>
            <c:extLst>
              <c:ext xmlns:c16="http://schemas.microsoft.com/office/drawing/2014/chart" uri="{C3380CC4-5D6E-409C-BE32-E72D297353CC}">
                <c16:uniqueId val="{00000005-1211-415E-9AC5-E0F0F1749558}"/>
              </c:ext>
            </c:extLst>
          </c:dPt>
          <c:dPt>
            <c:idx val="3"/>
            <c:marker>
              <c:symbol val="none"/>
            </c:marker>
            <c:bubble3D val="0"/>
            <c:spPr>
              <a:ln w="28575" cap="rnd">
                <a:solidFill>
                  <a:schemeClr val="accent1"/>
                </a:solidFill>
                <a:round/>
              </a:ln>
              <a:effectLst/>
            </c:spPr>
            <c:extLst>
              <c:ext xmlns:c16="http://schemas.microsoft.com/office/drawing/2014/chart" uri="{C3380CC4-5D6E-409C-BE32-E72D297353CC}">
                <c16:uniqueId val="{00000007-1211-415E-9AC5-E0F0F1749558}"/>
              </c:ext>
            </c:extLst>
          </c:dPt>
          <c:dPt>
            <c:idx val="4"/>
            <c:marker>
              <c:symbol val="none"/>
            </c:marker>
            <c:bubble3D val="0"/>
            <c:spPr>
              <a:ln w="28575" cap="rnd">
                <a:solidFill>
                  <a:schemeClr val="accent1"/>
                </a:solidFill>
                <a:round/>
              </a:ln>
              <a:effectLst/>
            </c:spPr>
            <c:extLst>
              <c:ext xmlns:c16="http://schemas.microsoft.com/office/drawing/2014/chart" uri="{C3380CC4-5D6E-409C-BE32-E72D297353CC}">
                <c16:uniqueId val="{00000009-1211-415E-9AC5-E0F0F1749558}"/>
              </c:ext>
            </c:extLst>
          </c:dPt>
          <c:errBars>
            <c:errDir val="y"/>
            <c:errBarType val="both"/>
            <c:errValType val="cust"/>
            <c:noEndCap val="0"/>
            <c:plus>
              <c:numRef>
                <c:f>'CwN-Overall'!$AA$31:$AA$35</c:f>
                <c:numCache>
                  <c:formatCode>General</c:formatCode>
                  <c:ptCount val="5"/>
                  <c:pt idx="0">
                    <c:v>5.4176655229307649</c:v>
                  </c:pt>
                  <c:pt idx="1">
                    <c:v>4.2600832246566211</c:v>
                  </c:pt>
                  <c:pt idx="2">
                    <c:v>3.8114623385038358</c:v>
                  </c:pt>
                  <c:pt idx="3">
                    <c:v>3.32435432407576</c:v>
                  </c:pt>
                  <c:pt idx="4">
                    <c:v>3.526778531383882</c:v>
                  </c:pt>
                </c:numCache>
              </c:numRef>
            </c:plus>
            <c:minus>
              <c:numRef>
                <c:f>'CwN-Overall'!$AA$31:$AA$35</c:f>
                <c:numCache>
                  <c:formatCode>General</c:formatCode>
                  <c:ptCount val="5"/>
                  <c:pt idx="0">
                    <c:v>5.4176655229307649</c:v>
                  </c:pt>
                  <c:pt idx="1">
                    <c:v>4.2600832246566211</c:v>
                  </c:pt>
                  <c:pt idx="2">
                    <c:v>3.8114623385038358</c:v>
                  </c:pt>
                  <c:pt idx="3">
                    <c:v>3.32435432407576</c:v>
                  </c:pt>
                  <c:pt idx="4">
                    <c:v>3.526778531383882</c:v>
                  </c:pt>
                </c:numCache>
              </c:numRef>
            </c:minus>
            <c:spPr>
              <a:noFill/>
              <a:ln w="9525" cap="flat" cmpd="sng" algn="ctr">
                <a:solidFill>
                  <a:schemeClr val="tx1">
                    <a:lumMod val="65000"/>
                    <a:lumOff val="35000"/>
                  </a:schemeClr>
                </a:solidFill>
                <a:round/>
              </a:ln>
              <a:effectLst/>
            </c:spPr>
          </c:errBars>
          <c:cat>
            <c:strRef>
              <c:f>'CwN-Overall'!$AA$31:$AA$35</c:f>
              <c:strCache>
                <c:ptCount val="5"/>
                <c:pt idx="0">
                  <c:v>16-24</c:v>
                </c:pt>
                <c:pt idx="1">
                  <c:v>25-34</c:v>
                </c:pt>
                <c:pt idx="2">
                  <c:v>35-44</c:v>
                </c:pt>
                <c:pt idx="3">
                  <c:v>45-54</c:v>
                </c:pt>
                <c:pt idx="4">
                  <c:v>55-64</c:v>
                </c:pt>
              </c:strCache>
            </c:strRef>
          </c:cat>
          <c:val>
            <c:numRef>
              <c:f>'CwN-Overall'!$AA$31:$AA$35</c:f>
              <c:numCache>
                <c:formatCode>General</c:formatCode>
                <c:ptCount val="5"/>
                <c:pt idx="0">
                  <c:v>64.583333695652158</c:v>
                </c:pt>
                <c:pt idx="1">
                  <c:v>65.021231847133748</c:v>
                </c:pt>
                <c:pt idx="2">
                  <c:v>71.488762921348325</c:v>
                </c:pt>
                <c:pt idx="3">
                  <c:v>71.579965895953734</c:v>
                </c:pt>
                <c:pt idx="4">
                  <c:v>72.044574999999995</c:v>
                </c:pt>
              </c:numCache>
            </c:numRef>
          </c:val>
          <c:smooth val="0"/>
          <c:extLst>
            <c:ext xmlns:c16="http://schemas.microsoft.com/office/drawing/2014/chart" uri="{C3380CC4-5D6E-409C-BE32-E72D297353CC}">
              <c16:uniqueId val="{0000000A-1211-415E-9AC5-E0F0F1749558}"/>
            </c:ext>
          </c:extLst>
        </c:ser>
        <c:ser>
          <c:idx val="1"/>
          <c:order val="1"/>
          <c:tx>
            <c:strRef>
              <c:f>'CwN-Overall'!$AA$31:$AA$35</c:f>
              <c:strCache>
                <c:ptCount val="1"/>
                <c:pt idx="0">
                  <c:v>Female</c:v>
                </c:pt>
              </c:strCache>
            </c:strRef>
          </c:tx>
          <c:spPr>
            <a:ln w="28575" cap="rnd">
              <a:solidFill>
                <a:schemeClr val="accent2"/>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C-1211-415E-9AC5-E0F0F1749558}"/>
              </c:ext>
            </c:extLst>
          </c:dPt>
          <c:dPt>
            <c:idx val="1"/>
            <c:marker>
              <c:symbol val="none"/>
            </c:marker>
            <c:bubble3D val="0"/>
            <c:spPr>
              <a:ln w="28575" cap="rnd">
                <a:solidFill>
                  <a:schemeClr val="accent2"/>
                </a:solidFill>
                <a:round/>
              </a:ln>
              <a:effectLst/>
            </c:spPr>
            <c:extLst>
              <c:ext xmlns:c16="http://schemas.microsoft.com/office/drawing/2014/chart" uri="{C3380CC4-5D6E-409C-BE32-E72D297353CC}">
                <c16:uniqueId val="{0000000E-1211-415E-9AC5-E0F0F1749558}"/>
              </c:ext>
            </c:extLst>
          </c:dPt>
          <c:dPt>
            <c:idx val="2"/>
            <c:marker>
              <c:symbol val="none"/>
            </c:marker>
            <c:bubble3D val="0"/>
            <c:spPr>
              <a:ln w="28575" cap="rnd">
                <a:solidFill>
                  <a:schemeClr val="accent2"/>
                </a:solidFill>
                <a:round/>
              </a:ln>
              <a:effectLst/>
            </c:spPr>
            <c:extLst>
              <c:ext xmlns:c16="http://schemas.microsoft.com/office/drawing/2014/chart" uri="{C3380CC4-5D6E-409C-BE32-E72D297353CC}">
                <c16:uniqueId val="{00000010-1211-415E-9AC5-E0F0F1749558}"/>
              </c:ext>
            </c:extLst>
          </c:dPt>
          <c:dPt>
            <c:idx val="3"/>
            <c:marker>
              <c:symbol val="none"/>
            </c:marker>
            <c:bubble3D val="0"/>
            <c:spPr>
              <a:ln w="28575" cap="rnd">
                <a:solidFill>
                  <a:schemeClr val="accent2"/>
                </a:solidFill>
                <a:round/>
              </a:ln>
              <a:effectLst/>
            </c:spPr>
            <c:extLst>
              <c:ext xmlns:c16="http://schemas.microsoft.com/office/drawing/2014/chart" uri="{C3380CC4-5D6E-409C-BE32-E72D297353CC}">
                <c16:uniqueId val="{00000012-1211-415E-9AC5-E0F0F1749558}"/>
              </c:ext>
            </c:extLst>
          </c:dPt>
          <c:dPt>
            <c:idx val="4"/>
            <c:marker>
              <c:symbol val="none"/>
            </c:marker>
            <c:bubble3D val="0"/>
            <c:spPr>
              <a:ln w="28575" cap="rnd">
                <a:solidFill>
                  <a:schemeClr val="accent2"/>
                </a:solidFill>
                <a:round/>
              </a:ln>
              <a:effectLst/>
            </c:spPr>
            <c:extLst>
              <c:ext xmlns:c16="http://schemas.microsoft.com/office/drawing/2014/chart" uri="{C3380CC4-5D6E-409C-BE32-E72D297353CC}">
                <c16:uniqueId val="{00000014-1211-415E-9AC5-E0F0F1749558}"/>
              </c:ext>
            </c:extLst>
          </c:dPt>
          <c:dLbls>
            <c:dLbl>
              <c:idx val="0"/>
              <c:tx>
                <c:rich>
                  <a:bodyPr/>
                  <a:lstStyle/>
                  <a:p>
                    <a:fld id="{D9BAC378-1821-43D2-BD22-AE5AF5A01F6C}"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1211-415E-9AC5-E0F0F1749558}"/>
                </c:ext>
              </c:extLst>
            </c:dLbl>
            <c:dLbl>
              <c:idx val="1"/>
              <c:tx>
                <c:rich>
                  <a:bodyPr/>
                  <a:lstStyle/>
                  <a:p>
                    <a:fld id="{5E20DB8D-385E-4B75-890F-645609A3D6A4}"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1211-415E-9AC5-E0F0F1749558}"/>
                </c:ext>
              </c:extLst>
            </c:dLbl>
            <c:dLbl>
              <c:idx val="2"/>
              <c:tx>
                <c:rich>
                  <a:bodyPr/>
                  <a:lstStyle/>
                  <a:p>
                    <a:fld id="{283E05D6-C9E2-4397-800E-966C5DAE16AC}"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211-415E-9AC5-E0F0F1749558}"/>
                </c:ext>
              </c:extLst>
            </c:dLbl>
            <c:dLbl>
              <c:idx val="3"/>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5667DDE1-7E68-45E6-85F7-73D41554049F}" type="CELLRANGE">
                      <a:rPr lang="en-GB"/>
                      <a:pPr>
                        <a:defRPr/>
                      </a:pPr>
                      <a:t>[CELLRANGE]</a:t>
                    </a:fld>
                    <a:endParaRPr lang="en-GB"/>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12-1211-415E-9AC5-E0F0F1749558}"/>
                </c:ext>
              </c:extLst>
            </c:dLbl>
            <c:dLbl>
              <c:idx val="4"/>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967B2F9B-184A-435C-9090-E0A4B5698904}" type="CELLRANGE">
                      <a:rPr lang="en-GB"/>
                      <a:pPr>
                        <a:defRPr/>
                      </a:pPr>
                      <a:t>[CELLRANGE]</a:t>
                    </a:fld>
                    <a:endParaRPr lang="en-GB"/>
                  </a:p>
                </c:rich>
              </c:tx>
              <c:spPr>
                <a:noFill/>
                <a:ln>
                  <a:no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14-1211-415E-9AC5-E0F0F1749558}"/>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'CwN-Overall'!$AB$31:$AB$35</c:f>
                <c:numCache>
                  <c:formatCode>General</c:formatCode>
                  <c:ptCount val="5"/>
                  <c:pt idx="0">
                    <c:v>4.770060624461741</c:v>
                  </c:pt>
                  <c:pt idx="1">
                    <c:v>3.8614833632319057</c:v>
                  </c:pt>
                  <c:pt idx="2">
                    <c:v>4.2725586652948797</c:v>
                  </c:pt>
                  <c:pt idx="3">
                    <c:v>3.5233128461375829</c:v>
                  </c:pt>
                  <c:pt idx="4">
                    <c:v>3.2045986533305424</c:v>
                  </c:pt>
                </c:numCache>
              </c:numRef>
            </c:plus>
            <c:minus>
              <c:numRef>
                <c:f>'CwN-Overall'!$AB$31:$AB$35</c:f>
                <c:numCache>
                  <c:formatCode>General</c:formatCode>
                  <c:ptCount val="5"/>
                  <c:pt idx="0">
                    <c:v>4.770060624461741</c:v>
                  </c:pt>
                  <c:pt idx="1">
                    <c:v>3.8614833632319057</c:v>
                  </c:pt>
                  <c:pt idx="2">
                    <c:v>4.2725586652948797</c:v>
                  </c:pt>
                  <c:pt idx="3">
                    <c:v>3.5233128461375829</c:v>
                  </c:pt>
                  <c:pt idx="4">
                    <c:v>3.2045986533305424</c:v>
                  </c:pt>
                </c:numCache>
              </c:numRef>
            </c:minus>
            <c:spPr>
              <a:noFill/>
              <a:ln w="9525" cap="flat" cmpd="sng" algn="ctr">
                <a:solidFill>
                  <a:schemeClr val="tx1">
                    <a:lumMod val="65000"/>
                    <a:lumOff val="35000"/>
                  </a:schemeClr>
                </a:solidFill>
                <a:round/>
              </a:ln>
              <a:effectLst/>
            </c:spPr>
          </c:errBars>
          <c:cat>
            <c:strRef>
              <c:f>'CwN-Overall'!$AA$31:$AA$35</c:f>
              <c:strCache>
                <c:ptCount val="5"/>
                <c:pt idx="0">
                  <c:v>16-24</c:v>
                </c:pt>
                <c:pt idx="1">
                  <c:v>25-34</c:v>
                </c:pt>
                <c:pt idx="2">
                  <c:v>35-44</c:v>
                </c:pt>
                <c:pt idx="3">
                  <c:v>45-54</c:v>
                </c:pt>
                <c:pt idx="4">
                  <c:v>55-64</c:v>
                </c:pt>
              </c:strCache>
            </c:strRef>
          </c:cat>
          <c:val>
            <c:numRef>
              <c:f>'CwN-Overall'!$AA$31:$AA$35</c:f>
              <c:numCache>
                <c:formatCode>General</c:formatCode>
                <c:ptCount val="5"/>
                <c:pt idx="0">
                  <c:v>55.578509917355383</c:v>
                </c:pt>
                <c:pt idx="1">
                  <c:v>56.92307794871796</c:v>
                </c:pt>
                <c:pt idx="2">
                  <c:v>59.276729559748425</c:v>
                </c:pt>
                <c:pt idx="3">
                  <c:v>66.193180681818191</c:v>
                </c:pt>
                <c:pt idx="4">
                  <c:v>64.483067379679127</c:v>
                </c:pt>
              </c:numCache>
            </c:numRef>
          </c:val>
          <c:smooth val="0"/>
          <c:extLst>
            <c:ext xmlns:c15="http://schemas.microsoft.com/office/drawing/2012/chart" uri="{02D57815-91ED-43cb-92C2-25804820EDAC}">
              <c15:datalabelsRange>
                <c15:f>'CwN-Overall'!$Z$31:$Z$35</c15:f>
                <c15:dlblRangeCache>
                  <c:ptCount val="5"/>
                  <c:pt idx="0">
                    <c:v>9.00</c:v>
                  </c:pt>
                  <c:pt idx="1">
                    <c:v>8.10</c:v>
                  </c:pt>
                  <c:pt idx="2">
                    <c:v>12.21</c:v>
                  </c:pt>
                  <c:pt idx="3">
                    <c:v>5.39</c:v>
                  </c:pt>
                  <c:pt idx="4">
                    <c:v>7.56</c:v>
                  </c:pt>
                </c15:dlblRangeCache>
              </c15:datalabelsRange>
            </c:ext>
            <c:ext xmlns:c16="http://schemas.microsoft.com/office/drawing/2014/chart" uri="{C3380CC4-5D6E-409C-BE32-E72D297353CC}">
              <c16:uniqueId val="{00000015-1211-415E-9AC5-E0F0F1749558}"/>
            </c:ext>
          </c:extLst>
        </c:ser>
        <c:dLbls>
          <c:showLegendKey val="0"/>
          <c:showVal val="0"/>
          <c:showCatName val="0"/>
          <c:showSerName val="0"/>
          <c:showPercent val="0"/>
          <c:showBubbleSize val="0"/>
        </c:dLbls>
        <c:smooth val="0"/>
        <c:axId val="589633368"/>
        <c:axId val="589634024"/>
      </c:lineChart>
      <c:catAx>
        <c:axId val="589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4024"/>
        <c:crosses val="autoZero"/>
        <c:auto val="1"/>
        <c:lblAlgn val="ctr"/>
        <c:lblOffset val="100"/>
        <c:noMultiLvlLbl val="0"/>
      </c:catAx>
      <c:valAx>
        <c:axId val="589634024"/>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group.xlsx]CwN-Overall!PivotTable42</c:name>
    <c:fmtId val="4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Challenge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prstDash val="sysDot"/>
            <a:round/>
          </a:ln>
          <a:effectLst/>
        </c:spPr>
        <c:marker>
          <c:symbol val="none"/>
        </c:marker>
      </c:pivotFmt>
      <c:pivotFmt>
        <c:idx val="1"/>
        <c:spPr>
          <a:solidFill>
            <a:schemeClr val="accent1"/>
          </a:solidFill>
          <a:ln w="28575" cap="rnd">
            <a:solidFill>
              <a:schemeClr val="accent1"/>
            </a:solidFill>
            <a:prstDash val="sysDot"/>
            <a:round/>
          </a:ln>
          <a:effectLst/>
        </c:spPr>
        <c:marker>
          <c:symbol val="none"/>
        </c:marker>
      </c:pivotFmt>
      <c:pivotFmt>
        <c:idx val="2"/>
        <c:spPr>
          <a:solidFill>
            <a:schemeClr val="accent1"/>
          </a:solidFill>
          <a:ln w="28575" cap="rnd">
            <a:solidFill>
              <a:schemeClr val="accent1"/>
            </a:solidFill>
            <a:prstDash val="sysDot"/>
            <a:round/>
          </a:ln>
          <a:effectLst/>
        </c:spPr>
        <c:marker>
          <c:symbol val="none"/>
        </c:marker>
      </c:pivotFmt>
      <c:pivotFmt>
        <c:idx val="3"/>
        <c:spPr>
          <a:solidFill>
            <a:schemeClr val="accent1"/>
          </a:solidFill>
          <a:ln w="28575" cap="rnd">
            <a:solidFill>
              <a:schemeClr val="accent1"/>
            </a:solidFill>
            <a:prstDash val="sysDot"/>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prstDash val="sysDot"/>
            <a:round/>
          </a:ln>
          <a:effectLst/>
        </c:spPr>
        <c:marker>
          <c:symbol val="none"/>
        </c:marker>
      </c:pivotFmt>
      <c:pivotFmt>
        <c:idx val="7"/>
        <c:spPr>
          <a:solidFill>
            <a:schemeClr val="accent1"/>
          </a:solidFill>
          <a:ln w="28575" cap="rnd">
            <a:solidFill>
              <a:schemeClr val="accent1"/>
            </a:solidFill>
            <a:prstDash val="sysDot"/>
            <a:round/>
          </a:ln>
          <a:effectLst/>
        </c:spPr>
        <c:marker>
          <c:symbol val="none"/>
        </c:marker>
      </c:pivotFmt>
      <c:pivotFmt>
        <c:idx val="8"/>
        <c:spPr>
          <a:solidFill>
            <a:schemeClr val="accent1"/>
          </a:solidFill>
          <a:ln w="28575" cap="rnd">
            <a:solidFill>
              <a:schemeClr val="accent1"/>
            </a:solidFill>
            <a:prstDash val="sysDot"/>
            <a:round/>
          </a:ln>
          <a:effectLst/>
        </c:spPr>
        <c:marker>
          <c:symbol val="none"/>
        </c:marker>
      </c:pivotFmt>
      <c:pivotFmt>
        <c:idx val="9"/>
        <c:spPr>
          <a:solidFill>
            <a:schemeClr val="accent1"/>
          </a:solidFill>
          <a:ln w="28575" cap="rnd">
            <a:solidFill>
              <a:schemeClr val="accent1"/>
            </a:solidFill>
            <a:prstDash val="sysDot"/>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prstDash val="sysDot"/>
            <a:round/>
          </a:ln>
          <a:effectLst/>
        </c:spPr>
        <c:marker>
          <c:symbol val="none"/>
        </c:marker>
      </c:pivotFmt>
      <c:pivotFmt>
        <c:idx val="13"/>
        <c:spPr>
          <a:solidFill>
            <a:schemeClr val="accent1"/>
          </a:solidFill>
          <a:ln w="28575" cap="rnd">
            <a:solidFill>
              <a:schemeClr val="accent1"/>
            </a:solidFill>
            <a:prstDash val="sysDot"/>
            <a:round/>
          </a:ln>
          <a:effectLst/>
        </c:spPr>
        <c:marker>
          <c:symbol val="none"/>
        </c:marker>
      </c:pivotFmt>
      <c:pivotFmt>
        <c:idx val="14"/>
        <c:spPr>
          <a:solidFill>
            <a:schemeClr val="accent1"/>
          </a:solidFill>
          <a:ln w="28575" cap="rnd">
            <a:solidFill>
              <a:schemeClr val="accent1"/>
            </a:solidFill>
            <a:prstDash val="sysDot"/>
            <a:round/>
          </a:ln>
          <a:effectLst/>
        </c:spPr>
        <c:marker>
          <c:symbol val="none"/>
        </c:marker>
      </c:pivotFmt>
      <c:pivotFmt>
        <c:idx val="15"/>
        <c:spPr>
          <a:solidFill>
            <a:schemeClr val="accent1"/>
          </a:solidFill>
          <a:ln w="28575" cap="rnd">
            <a:solidFill>
              <a:schemeClr val="accent1"/>
            </a:solidFill>
            <a:prstDash val="sysDot"/>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prstDash val="sysDot"/>
            <a:round/>
          </a:ln>
          <a:effectLst/>
        </c:spPr>
        <c:marker>
          <c:symbol val="none"/>
        </c:marker>
      </c:pivotFmt>
      <c:pivotFmt>
        <c:idx val="21"/>
        <c:spPr>
          <a:solidFill>
            <a:schemeClr val="accent1"/>
          </a:solidFill>
          <a:ln w="28575" cap="rnd">
            <a:solidFill>
              <a:schemeClr val="accent1"/>
            </a:solidFill>
            <a:prstDash val="sysDot"/>
            <a:round/>
          </a:ln>
          <a:effectLst/>
        </c:spPr>
        <c:marker>
          <c:symbol val="none"/>
        </c:marker>
      </c:pivotFmt>
      <c:pivotFmt>
        <c:idx val="22"/>
        <c:spPr>
          <a:solidFill>
            <a:schemeClr val="accent1"/>
          </a:solidFill>
          <a:ln w="28575" cap="rnd">
            <a:solidFill>
              <a:schemeClr val="accent1"/>
            </a:solidFill>
            <a:prstDash val="sysDot"/>
            <a:round/>
          </a:ln>
          <a:effectLst/>
        </c:spPr>
        <c:marker>
          <c:symbol val="none"/>
        </c:marker>
      </c:pivotFmt>
      <c:pivotFmt>
        <c:idx val="23"/>
        <c:spPr>
          <a:solidFill>
            <a:schemeClr val="accent1"/>
          </a:solidFill>
          <a:ln w="28575" cap="rnd">
            <a:solidFill>
              <a:schemeClr val="accent1"/>
            </a:solidFill>
            <a:prstDash val="sysDot"/>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prstDash val="sysDot"/>
            <a:round/>
          </a:ln>
          <a:effectLst/>
        </c:spPr>
        <c:marker>
          <c:symbol val="none"/>
        </c:marker>
      </c:pivotFmt>
      <c:pivotFmt>
        <c:idx val="27"/>
        <c:spPr>
          <a:solidFill>
            <a:schemeClr val="accent1"/>
          </a:solidFill>
          <a:ln w="28575" cap="rnd">
            <a:solidFill>
              <a:schemeClr val="accent1"/>
            </a:solidFill>
            <a:prstDash val="sysDot"/>
            <a:round/>
          </a:ln>
          <a:effectLst/>
        </c:spPr>
        <c:marker>
          <c:symbol val="none"/>
        </c:marker>
      </c:pivotFmt>
      <c:pivotFmt>
        <c:idx val="28"/>
        <c:spPr>
          <a:solidFill>
            <a:schemeClr val="accent1"/>
          </a:solidFill>
          <a:ln w="28575" cap="rnd">
            <a:solidFill>
              <a:schemeClr val="accent1"/>
            </a:solidFill>
            <a:prstDash val="sysDot"/>
            <a:round/>
          </a:ln>
          <a:effectLst/>
        </c:spPr>
        <c:marker>
          <c:symbol val="none"/>
        </c:marker>
      </c:pivotFmt>
      <c:pivotFmt>
        <c:idx val="29"/>
        <c:spPr>
          <a:solidFill>
            <a:schemeClr val="accent1"/>
          </a:solidFill>
          <a:ln w="28575" cap="rnd">
            <a:solidFill>
              <a:schemeClr val="accent1"/>
            </a:solidFill>
            <a:prstDash val="sysDot"/>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prstDash val="sysDot"/>
            <a:round/>
          </a:ln>
          <a:effectLst/>
        </c:spPr>
        <c:marker>
          <c:symbol val="none"/>
        </c:marker>
      </c:pivotFmt>
      <c:pivotFmt>
        <c:idx val="33"/>
        <c:spPr>
          <a:solidFill>
            <a:schemeClr val="accent1"/>
          </a:solidFill>
          <a:ln w="28575" cap="rnd">
            <a:solidFill>
              <a:schemeClr val="accent1"/>
            </a:solidFill>
            <a:prstDash val="sysDot"/>
            <a:round/>
          </a:ln>
          <a:effectLst/>
        </c:spPr>
        <c:marker>
          <c:symbol val="none"/>
        </c:marker>
      </c:pivotFmt>
      <c:pivotFmt>
        <c:idx val="34"/>
        <c:spPr>
          <a:solidFill>
            <a:schemeClr val="accent1"/>
          </a:solidFill>
          <a:ln w="28575" cap="rnd">
            <a:solidFill>
              <a:schemeClr val="accent1"/>
            </a:solidFill>
            <a:prstDash val="sysDot"/>
            <a:round/>
          </a:ln>
          <a:effectLst/>
        </c:spPr>
        <c:marker>
          <c:symbol val="none"/>
        </c:marker>
      </c:pivotFmt>
      <c:pivotFmt>
        <c:idx val="35"/>
        <c:spPr>
          <a:solidFill>
            <a:schemeClr val="accent1"/>
          </a:solidFill>
          <a:ln w="28575" cap="rnd">
            <a:solidFill>
              <a:schemeClr val="accent1"/>
            </a:solidFill>
            <a:prstDash val="sysDot"/>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prstDash val="sysDot"/>
            <a:round/>
          </a:ln>
          <a:effectLst/>
        </c:spPr>
        <c:marker>
          <c:symbol val="none"/>
        </c:marker>
      </c:pivotFmt>
      <c:pivotFmt>
        <c:idx val="39"/>
        <c:spPr>
          <a:solidFill>
            <a:schemeClr val="accent1"/>
          </a:solidFill>
          <a:ln w="28575" cap="rnd">
            <a:solidFill>
              <a:schemeClr val="accent1"/>
            </a:solidFill>
            <a:prstDash val="sysDot"/>
            <a:round/>
          </a:ln>
          <a:effectLst/>
        </c:spPr>
        <c:marker>
          <c:symbol val="none"/>
        </c:marker>
      </c:pivotFmt>
      <c:pivotFmt>
        <c:idx val="40"/>
        <c:spPr>
          <a:solidFill>
            <a:schemeClr val="accent1"/>
          </a:solidFill>
          <a:ln w="28575" cap="rnd">
            <a:solidFill>
              <a:schemeClr val="accent1"/>
            </a:solidFill>
            <a:prstDash val="sysDot"/>
            <a:round/>
          </a:ln>
          <a:effectLst/>
        </c:spPr>
        <c:marker>
          <c:symbol val="none"/>
        </c:marker>
      </c:pivotFmt>
      <c:pivotFmt>
        <c:idx val="41"/>
        <c:spPr>
          <a:solidFill>
            <a:schemeClr val="accent1"/>
          </a:solidFill>
          <a:ln w="28575" cap="rnd">
            <a:solidFill>
              <a:schemeClr val="accent1"/>
            </a:solidFill>
            <a:prstDash val="sysDot"/>
            <a:round/>
          </a:ln>
          <a:effectLst/>
        </c:spPr>
        <c:marker>
          <c:symbol val="none"/>
        </c:marker>
      </c:pivotFmt>
      <c:pivotFmt>
        <c:idx val="42"/>
        <c:spPr>
          <a:solidFill>
            <a:schemeClr val="accent1"/>
          </a:solidFill>
          <a:ln w="28575" cap="rnd">
            <a:solidFill>
              <a:schemeClr val="accent1"/>
            </a:solidFill>
            <a:prstDash val="sysDot"/>
            <a:round/>
          </a:ln>
          <a:effectLst/>
        </c:spPr>
        <c:marker>
          <c:symbol val="none"/>
        </c:marker>
      </c:pivotFmt>
      <c:pivotFmt>
        <c:idx val="43"/>
        <c:spPr>
          <a:solidFill>
            <a:schemeClr val="accent1"/>
          </a:solidFill>
          <a:ln w="28575" cap="rnd">
            <a:solidFill>
              <a:schemeClr val="accent1"/>
            </a:solidFill>
            <a:prstDash val="sysDot"/>
            <a:round/>
          </a:ln>
          <a:effectLst/>
        </c:spPr>
        <c:marker>
          <c:symbol val="none"/>
        </c:marker>
      </c:pivotFmt>
      <c:pivotFmt>
        <c:idx val="44"/>
        <c:spPr>
          <a:solidFill>
            <a:schemeClr val="accent1"/>
          </a:solidFill>
          <a:ln w="28575" cap="rnd">
            <a:solidFill>
              <a:schemeClr val="accent1"/>
            </a:solidFill>
            <a:prstDash val="sysDot"/>
            <a:round/>
          </a:ln>
          <a:effectLst/>
        </c:spPr>
        <c:marker>
          <c:symbol val="none"/>
        </c:marker>
      </c:pivotFmt>
      <c:pivotFmt>
        <c:idx val="45"/>
        <c:spPr>
          <a:solidFill>
            <a:schemeClr val="accent1"/>
          </a:solidFill>
          <a:ln w="28575" cap="rnd">
            <a:solidFill>
              <a:schemeClr val="accent1"/>
            </a:solidFill>
            <a:prstDash val="sysDot"/>
            <a:round/>
          </a:ln>
          <a:effectLst/>
        </c:spPr>
        <c:marker>
          <c:symbol val="none"/>
        </c:marker>
      </c:pivotFmt>
      <c:pivotFmt>
        <c:idx val="46"/>
        <c:spPr>
          <a:solidFill>
            <a:schemeClr val="accent1"/>
          </a:solidFill>
          <a:ln w="28575" cap="rnd">
            <a:solidFill>
              <a:schemeClr val="accent1"/>
            </a:solidFill>
            <a:prstDash val="sysDot"/>
            <a:round/>
          </a:ln>
          <a:effectLst/>
        </c:spPr>
        <c:marker>
          <c:symbol val="none"/>
        </c:marker>
      </c:pivotFmt>
      <c:pivotFmt>
        <c:idx val="47"/>
        <c:spPr>
          <a:solidFill>
            <a:schemeClr val="accent1"/>
          </a:solidFill>
          <a:ln w="28575" cap="rnd">
            <a:solidFill>
              <a:schemeClr val="accent1"/>
            </a:solidFill>
            <a:prstDash val="sysDot"/>
            <a:round/>
          </a:ln>
          <a:effectLst/>
        </c:spPr>
        <c:marker>
          <c:symbol val="none"/>
        </c:marker>
      </c:pivotFmt>
      <c:pivotFmt>
        <c:idx val="48"/>
        <c:spPr>
          <a:solidFill>
            <a:schemeClr val="accent1"/>
          </a:solidFill>
          <a:ln w="28575" cap="rnd">
            <a:solidFill>
              <a:schemeClr val="accent1"/>
            </a:solidFill>
            <a:prstDash val="sysDot"/>
            <a:round/>
          </a:ln>
          <a:effectLst/>
        </c:spPr>
        <c:marker>
          <c:symbol val="none"/>
        </c:marker>
      </c:pivotFmt>
      <c:pivotFmt>
        <c:idx val="49"/>
        <c:spPr>
          <a:solidFill>
            <a:schemeClr val="accent1"/>
          </a:solidFill>
          <a:ln w="28575" cap="rnd">
            <a:solidFill>
              <a:schemeClr val="accent1"/>
            </a:solidFill>
            <a:prstDash val="sysDot"/>
            <a:round/>
          </a:ln>
          <a:effectLst/>
        </c:spPr>
        <c:marker>
          <c:symbol val="none"/>
        </c:marker>
      </c:pivotFmt>
      <c:pivotFmt>
        <c:idx val="50"/>
        <c:spPr>
          <a:solidFill>
            <a:schemeClr val="accent1"/>
          </a:solidFill>
          <a:ln w="28575" cap="rnd">
            <a:solidFill>
              <a:schemeClr val="accent1"/>
            </a:solidFill>
            <a:prstDash val="sysDot"/>
            <a:round/>
          </a:ln>
          <a:effectLst/>
        </c:spPr>
        <c:marker>
          <c:symbol val="none"/>
        </c:marker>
      </c:pivotFmt>
      <c:pivotFmt>
        <c:idx val="51"/>
        <c:spPr>
          <a:solidFill>
            <a:schemeClr val="accent1"/>
          </a:solidFill>
          <a:ln w="28575" cap="rnd">
            <a:solidFill>
              <a:schemeClr val="accent1"/>
            </a:solidFill>
            <a:prstDash val="sysDot"/>
            <a:round/>
          </a:ln>
          <a:effectLst/>
        </c:spPr>
        <c:marker>
          <c:symbol val="none"/>
        </c:marker>
      </c:pivotFmt>
      <c:pivotFmt>
        <c:idx val="52"/>
        <c:spPr>
          <a:solidFill>
            <a:schemeClr val="accent1"/>
          </a:solidFill>
          <a:ln w="28575" cap="rnd">
            <a:solidFill>
              <a:schemeClr val="accent1"/>
            </a:solidFill>
            <a:prstDash val="sysDot"/>
            <a:round/>
          </a:ln>
          <a:effectLst/>
        </c:spPr>
        <c:marker>
          <c:symbol val="none"/>
        </c:marker>
      </c:pivotFmt>
      <c:pivotFmt>
        <c:idx val="53"/>
        <c:spPr>
          <a:solidFill>
            <a:schemeClr val="accent1"/>
          </a:solidFill>
          <a:ln w="28575" cap="rnd">
            <a:solidFill>
              <a:schemeClr val="accent1"/>
            </a:solidFill>
            <a:prstDash val="sysDot"/>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prstDash val="sysDot"/>
            <a:round/>
          </a:ln>
          <a:effectLst/>
        </c:spPr>
        <c:marker>
          <c:symbol val="none"/>
        </c:marker>
      </c:pivotFmt>
      <c:pivotFmt>
        <c:idx val="57"/>
        <c:spPr>
          <a:solidFill>
            <a:schemeClr val="accent1"/>
          </a:solidFill>
          <a:ln w="28575" cap="rnd">
            <a:solidFill>
              <a:schemeClr val="accent1"/>
            </a:solidFill>
            <a:prstDash val="sysDot"/>
            <a:round/>
          </a:ln>
          <a:effectLst/>
        </c:spPr>
        <c:marker>
          <c:symbol val="none"/>
        </c:marker>
      </c:pivotFmt>
      <c:pivotFmt>
        <c:idx val="58"/>
        <c:spPr>
          <a:solidFill>
            <a:schemeClr val="accent1"/>
          </a:solidFill>
          <a:ln w="28575" cap="rnd">
            <a:solidFill>
              <a:schemeClr val="accent1"/>
            </a:solidFill>
            <a:prstDash val="sysDot"/>
            <a:round/>
          </a:ln>
          <a:effectLst/>
        </c:spPr>
        <c:marker>
          <c:symbol val="none"/>
        </c:marker>
      </c:pivotFmt>
      <c:pivotFmt>
        <c:idx val="59"/>
        <c:spPr>
          <a:solidFill>
            <a:schemeClr val="accent1"/>
          </a:solidFill>
          <a:ln w="28575" cap="rnd">
            <a:solidFill>
              <a:schemeClr val="accent1"/>
            </a:solidFill>
            <a:prstDash val="sysDot"/>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prstDash val="sysDot"/>
            <a:round/>
          </a:ln>
          <a:effectLst/>
        </c:spPr>
        <c:marker>
          <c:symbol val="none"/>
        </c:marker>
      </c:pivotFmt>
      <c:pivotFmt>
        <c:idx val="63"/>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prstDash val="sysDot"/>
            <a:round/>
          </a:ln>
          <a:effectLst/>
        </c:spPr>
        <c:marker>
          <c:symbol val="none"/>
        </c:marker>
      </c:pivotFmt>
      <c:pivotFmt>
        <c:idx val="66"/>
        <c:spPr>
          <a:solidFill>
            <a:schemeClr val="accent1"/>
          </a:solidFill>
          <a:ln w="28575" cap="rnd">
            <a:solidFill>
              <a:schemeClr val="accent1"/>
            </a:solidFill>
            <a:prstDash val="sysDot"/>
            <a:round/>
          </a:ln>
          <a:effectLst/>
        </c:spPr>
        <c:marker>
          <c:symbol val="none"/>
        </c:marker>
      </c:pivotFmt>
      <c:pivotFmt>
        <c:idx val="67"/>
        <c:spPr>
          <a:solidFill>
            <a:schemeClr val="accent1"/>
          </a:solidFill>
          <a:ln w="28575" cap="rnd">
            <a:solidFill>
              <a:schemeClr val="accent1"/>
            </a:solidFill>
            <a:prstDash val="sysDot"/>
            <a:round/>
          </a:ln>
          <a:effectLst/>
        </c:spPr>
        <c:marker>
          <c:symbol val="none"/>
        </c:marker>
      </c:pivotFmt>
      <c:pivotFmt>
        <c:idx val="68"/>
        <c:spPr>
          <a:solidFill>
            <a:schemeClr val="accent1"/>
          </a:solidFill>
          <a:ln w="28575" cap="rnd">
            <a:solidFill>
              <a:schemeClr val="accent1"/>
            </a:solidFill>
            <a:prstDash val="sysDot"/>
            <a:round/>
          </a:ln>
          <a:effectLst/>
        </c:spPr>
        <c:marker>
          <c:symbol val="none"/>
        </c:marker>
      </c:pivotFmt>
      <c:pivotFmt>
        <c:idx val="69"/>
        <c:spPr>
          <a:solidFill>
            <a:schemeClr val="accent1"/>
          </a:solidFill>
          <a:ln w="28575" cap="rnd">
            <a:solidFill>
              <a:schemeClr val="accent1"/>
            </a:solidFill>
            <a:prstDash val="sysDot"/>
            <a:round/>
          </a:ln>
          <a:effectLst/>
        </c:spPr>
        <c:marker>
          <c:symbol val="none"/>
        </c:marker>
      </c:pivotFmt>
      <c:pivotFmt>
        <c:idx val="70"/>
        <c:spPr>
          <a:solidFill>
            <a:schemeClr val="accent1"/>
          </a:solidFill>
          <a:ln w="28575" cap="rnd">
            <a:solidFill>
              <a:schemeClr val="accent2"/>
            </a:solidFill>
            <a:prstDash val="sysDot"/>
            <a:round/>
          </a:ln>
          <a:effectLst/>
        </c:spPr>
        <c:marker>
          <c:symbol val="none"/>
        </c:marker>
        <c:dLbl>
          <c:idx val="0"/>
          <c:layout>
            <c:manualLayout>
              <c:x val="-5.9054426050997921E-2"/>
              <c:y val="-3.267116039248877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DF3989-93B9-4E90-A345-D0776272C82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7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D5B9461-4FF7-439E-ABFD-DA38BCD0BF1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36E94-EF5E-4998-BBD0-C2CE08C0B7AC}"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CA8F9C9-BA04-45D2-82E1-8B9A58DF413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727BE73-8C66-497C-AA65-0E6520B599F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5"/>
        <c:spPr>
          <a:solidFill>
            <a:schemeClr val="accent1"/>
          </a:solidFill>
          <a:ln w="28575" cap="rnd">
            <a:solidFill>
              <a:schemeClr val="accent1"/>
            </a:solidFill>
            <a:prstDash val="sysDot"/>
            <a:round/>
          </a:ln>
          <a:effectLst/>
        </c:spPr>
        <c:marker>
          <c:symbol val="none"/>
        </c:marker>
      </c:pivotFmt>
      <c:pivotFmt>
        <c:idx val="76"/>
        <c:spPr>
          <a:solidFill>
            <a:schemeClr val="accent1"/>
          </a:solidFill>
          <a:ln w="28575" cap="rnd">
            <a:solidFill>
              <a:schemeClr val="accent1"/>
            </a:solidFill>
            <a:prstDash val="sysDot"/>
            <a:round/>
          </a:ln>
          <a:effectLst/>
        </c:spPr>
        <c:marker>
          <c:symbol val="none"/>
        </c:marker>
      </c:pivotFmt>
      <c:pivotFmt>
        <c:idx val="77"/>
        <c:spPr>
          <a:solidFill>
            <a:schemeClr val="accent1"/>
          </a:solidFill>
          <a:ln w="28575" cap="rnd">
            <a:solidFill>
              <a:schemeClr val="accent1"/>
            </a:solidFill>
            <a:prstDash val="sysDot"/>
            <a:round/>
          </a:ln>
          <a:effectLst/>
        </c:spPr>
        <c:marker>
          <c:symbol val="none"/>
        </c:marker>
      </c:pivotFmt>
      <c:pivotFmt>
        <c:idx val="78"/>
        <c:spPr>
          <a:solidFill>
            <a:schemeClr val="accent1"/>
          </a:solidFill>
          <a:ln w="28575" cap="rnd">
            <a:solidFill>
              <a:schemeClr val="accent1"/>
            </a:solidFill>
            <a:prstDash val="sysDot"/>
            <a:round/>
          </a:ln>
          <a:effectLst/>
        </c:spPr>
        <c:marker>
          <c:symbol val="none"/>
        </c:marker>
      </c:pivotFmt>
      <c:pivotFmt>
        <c:idx val="79"/>
        <c:spPr>
          <a:solidFill>
            <a:schemeClr val="accent1"/>
          </a:solidFill>
          <a:ln w="28575" cap="rnd">
            <a:solidFill>
              <a:schemeClr val="accent1"/>
            </a:solidFill>
            <a:prstDash val="sysDot"/>
            <a:round/>
          </a:ln>
          <a:effectLst/>
        </c:spPr>
        <c:marker>
          <c:symbol val="none"/>
        </c:marker>
      </c:pivotFmt>
      <c:pivotFmt>
        <c:idx val="80"/>
        <c:spPr>
          <a:solidFill>
            <a:schemeClr val="accent1"/>
          </a:solidFill>
          <a:ln w="28575" cap="rnd">
            <a:solidFill>
              <a:schemeClr val="accent1"/>
            </a:solidFill>
            <a:prstDash val="sysDot"/>
            <a:round/>
          </a:ln>
          <a:effectLst/>
        </c:spPr>
        <c:marker>
          <c:symbol val="none"/>
        </c:marker>
      </c:pivotFmt>
      <c:pivotFmt>
        <c:idx val="81"/>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82"/>
        <c:spPr>
          <a:solidFill>
            <a:schemeClr val="accent1"/>
          </a:solidFill>
          <a:ln w="28575" cap="rnd">
            <a:solidFill>
              <a:schemeClr val="accent2"/>
            </a:solidFill>
            <a:prstDash val="sysDot"/>
            <a:round/>
          </a:ln>
          <a:effectLst/>
        </c:spPr>
        <c:marker>
          <c:symbol val="none"/>
        </c:marker>
        <c:dLbl>
          <c:idx val="0"/>
          <c:layout>
            <c:manualLayout>
              <c:x val="-5.9054426050997921E-2"/>
              <c:y val="-3.267116039248877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DF3989-93B9-4E90-A345-D0776272C82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D5B9461-4FF7-439E-ABFD-DA38BCD0BF1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36E94-EF5E-4998-BBD0-C2CE08C0B7AC}"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5"/>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CA8F9C9-BA04-45D2-82E1-8B9A58DF413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727BE73-8C66-497C-AA65-0E6520B599F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87"/>
        <c:spPr>
          <a:solidFill>
            <a:schemeClr val="accent1"/>
          </a:solidFill>
          <a:ln w="28575" cap="rnd">
            <a:solidFill>
              <a:schemeClr val="accent1"/>
            </a:solidFill>
            <a:prstDash val="sysDot"/>
            <a:round/>
          </a:ln>
          <a:effectLst/>
        </c:spPr>
        <c:marker>
          <c:symbol val="none"/>
        </c:marker>
      </c:pivotFmt>
      <c:pivotFmt>
        <c:idx val="88"/>
        <c:spPr>
          <a:solidFill>
            <a:schemeClr val="accent1"/>
          </a:solidFill>
          <a:ln w="28575" cap="rnd">
            <a:solidFill>
              <a:schemeClr val="accent1"/>
            </a:solidFill>
            <a:prstDash val="sysDot"/>
            <a:round/>
          </a:ln>
          <a:effectLst/>
        </c:spPr>
        <c:marker>
          <c:symbol val="none"/>
        </c:marker>
      </c:pivotFmt>
      <c:pivotFmt>
        <c:idx val="89"/>
        <c:spPr>
          <a:solidFill>
            <a:schemeClr val="accent1"/>
          </a:solidFill>
          <a:ln w="28575" cap="rnd">
            <a:solidFill>
              <a:schemeClr val="accent1"/>
            </a:solidFill>
            <a:prstDash val="sysDot"/>
            <a:round/>
          </a:ln>
          <a:effectLst/>
        </c:spPr>
        <c:marker>
          <c:symbol val="none"/>
        </c:marker>
      </c:pivotFmt>
      <c:pivotFmt>
        <c:idx val="90"/>
        <c:spPr>
          <a:solidFill>
            <a:schemeClr val="accent1"/>
          </a:solidFill>
          <a:ln w="28575" cap="rnd">
            <a:solidFill>
              <a:schemeClr val="accent1"/>
            </a:solidFill>
            <a:prstDash val="sysDot"/>
            <a:round/>
          </a:ln>
          <a:effectLst/>
        </c:spPr>
        <c:marker>
          <c:symbol val="none"/>
        </c:marker>
      </c:pivotFmt>
      <c:pivotFmt>
        <c:idx val="91"/>
        <c:spPr>
          <a:solidFill>
            <a:schemeClr val="accent1"/>
          </a:solidFill>
          <a:ln w="28575" cap="rnd">
            <a:solidFill>
              <a:schemeClr val="accent1"/>
            </a:solidFill>
            <a:prstDash val="sysDot"/>
            <a:round/>
          </a:ln>
          <a:effectLst/>
        </c:spPr>
        <c:marker>
          <c:symbol val="none"/>
        </c:marker>
      </c:pivotFmt>
      <c:pivotFmt>
        <c:idx val="92"/>
        <c:spPr>
          <a:solidFill>
            <a:schemeClr val="accent1"/>
          </a:solidFill>
          <a:ln w="28575" cap="rnd">
            <a:solidFill>
              <a:schemeClr val="accent1"/>
            </a:solidFill>
            <a:prstDash val="sysDot"/>
            <a:round/>
          </a:ln>
          <a:effectLst/>
        </c:spPr>
        <c:marker>
          <c:symbol val="none"/>
        </c:marker>
      </c:pivotFmt>
      <c:pivotFmt>
        <c:idx val="93"/>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94"/>
        <c:spPr>
          <a:solidFill>
            <a:schemeClr val="accent1"/>
          </a:solidFill>
          <a:ln w="28575" cap="rnd">
            <a:solidFill>
              <a:schemeClr val="accent2"/>
            </a:solidFill>
            <a:prstDash val="sysDot"/>
            <a:round/>
          </a:ln>
          <a:effectLst/>
        </c:spPr>
        <c:marker>
          <c:symbol val="none"/>
        </c:marker>
        <c:dLbl>
          <c:idx val="0"/>
          <c:layout>
            <c:manualLayout>
              <c:x val="-5.9054426050997921E-2"/>
              <c:y val="-3.267116039248877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5DF3989-93B9-4E90-A345-D0776272C82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5"/>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D5B9461-4FF7-439E-ABFD-DA38BCD0BF18}"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36E94-EF5E-4998-BBD0-C2CE08C0B7AC}"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CA8F9C9-BA04-45D2-82E1-8B9A58DF413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1727BE73-8C66-497C-AA65-0E6520B599FD}"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'CwN-Overall'!$AA$45:$AA$49</c:f>
              <c:strCache>
                <c:ptCount val="1"/>
                <c:pt idx="0">
                  <c:v>m</c:v>
                </c:pt>
              </c:strCache>
            </c:strRef>
          </c:tx>
          <c:spPr>
            <a:ln w="28575" cap="rnd">
              <a:solidFill>
                <a:schemeClr val="accent1"/>
              </a:solidFill>
              <a:prstDash val="sysDot"/>
              <a:round/>
            </a:ln>
            <a:effectLst/>
          </c:spPr>
          <c:marker>
            <c:symbol val="none"/>
          </c:marker>
          <c:dPt>
            <c:idx val="0"/>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1-E59E-4F58-8CA4-DA9287C17CE3}"/>
              </c:ext>
            </c:extLst>
          </c:dPt>
          <c:dPt>
            <c:idx val="1"/>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3-E59E-4F58-8CA4-DA9287C17CE3}"/>
              </c:ext>
            </c:extLst>
          </c:dPt>
          <c:dPt>
            <c:idx val="2"/>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5-E59E-4F58-8CA4-DA9287C17CE3}"/>
              </c:ext>
            </c:extLst>
          </c:dPt>
          <c:dPt>
            <c:idx val="3"/>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7-E59E-4F58-8CA4-DA9287C17CE3}"/>
              </c:ext>
            </c:extLst>
          </c:dPt>
          <c:dPt>
            <c:idx val="4"/>
            <c:marker>
              <c:symbol val="none"/>
            </c:marker>
            <c:bubble3D val="0"/>
            <c:spPr>
              <a:ln w="28575" cap="rnd">
                <a:solidFill>
                  <a:schemeClr val="accent1"/>
                </a:solidFill>
                <a:prstDash val="sysDot"/>
                <a:round/>
              </a:ln>
              <a:effectLst/>
            </c:spPr>
            <c:extLst>
              <c:ext xmlns:c16="http://schemas.microsoft.com/office/drawing/2014/chart" uri="{C3380CC4-5D6E-409C-BE32-E72D297353CC}">
                <c16:uniqueId val="{00000009-E59E-4F58-8CA4-DA9287C17CE3}"/>
              </c:ext>
            </c:extLst>
          </c:dPt>
          <c:errBars>
            <c:errDir val="y"/>
            <c:errBarType val="both"/>
            <c:errValType val="cust"/>
            <c:noEndCap val="0"/>
            <c:plus>
              <c:numRef>
                <c:f>'CwN-Overall'!$AA$45:$AA$49</c:f>
                <c:numCache>
                  <c:formatCode>General</c:formatCode>
                  <c:ptCount val="5"/>
                  <c:pt idx="0">
                    <c:v>1.3032125327917001</c:v>
                  </c:pt>
                  <c:pt idx="1">
                    <c:v>1.1293229804559706</c:v>
                  </c:pt>
                  <c:pt idx="2">
                    <c:v>0.96575626584790597</c:v>
                  </c:pt>
                  <c:pt idx="3">
                    <c:v>0.94363906623964178</c:v>
                  </c:pt>
                  <c:pt idx="4">
                    <c:v>0.96979736992099386</c:v>
                  </c:pt>
                </c:numCache>
              </c:numRef>
            </c:plus>
            <c:minus>
              <c:numRef>
                <c:f>'CwN-Overall'!$AA$45:$AA$49</c:f>
                <c:numCache>
                  <c:formatCode>General</c:formatCode>
                  <c:ptCount val="5"/>
                  <c:pt idx="0">
                    <c:v>1.3032125327917001</c:v>
                  </c:pt>
                  <c:pt idx="1">
                    <c:v>1.1293229804559706</c:v>
                  </c:pt>
                  <c:pt idx="2">
                    <c:v>0.96575626584790597</c:v>
                  </c:pt>
                  <c:pt idx="3">
                    <c:v>0.94363906623964178</c:v>
                  </c:pt>
                  <c:pt idx="4">
                    <c:v>0.96979736992099386</c:v>
                  </c:pt>
                </c:numCache>
              </c:numRef>
            </c:minus>
            <c:spPr>
              <a:noFill/>
              <a:ln w="9525" cap="flat" cmpd="sng" algn="ctr">
                <a:solidFill>
                  <a:schemeClr val="tx1">
                    <a:lumMod val="65000"/>
                    <a:lumOff val="35000"/>
                  </a:schemeClr>
                </a:solidFill>
                <a:round/>
              </a:ln>
              <a:effectLst/>
            </c:spPr>
          </c:errBars>
          <c:cat>
            <c:strRef>
              <c:f>'CwN-Overall'!$AA$45:$AA$49</c:f>
              <c:strCache>
                <c:ptCount val="5"/>
                <c:pt idx="0">
                  <c:v>16-24</c:v>
                </c:pt>
                <c:pt idx="1">
                  <c:v>25-34</c:v>
                </c:pt>
                <c:pt idx="2">
                  <c:v>35-44</c:v>
                </c:pt>
                <c:pt idx="3">
                  <c:v>45-54</c:v>
                </c:pt>
                <c:pt idx="4">
                  <c:v>55-64</c:v>
                </c:pt>
              </c:strCache>
            </c:strRef>
          </c:cat>
          <c:val>
            <c:numRef>
              <c:f>'CwN-Overall'!$AA$45:$AA$49</c:f>
              <c:numCache>
                <c:formatCode>General</c:formatCode>
                <c:ptCount val="5"/>
                <c:pt idx="0">
                  <c:v>59.582256675279893</c:v>
                </c:pt>
                <c:pt idx="1">
                  <c:v>67.876750700280112</c:v>
                </c:pt>
                <c:pt idx="2">
                  <c:v>72.449232293214408</c:v>
                </c:pt>
                <c:pt idx="3">
                  <c:v>75.016030779095757</c:v>
                </c:pt>
                <c:pt idx="4">
                  <c:v>77.814680622651707</c:v>
                </c:pt>
              </c:numCache>
            </c:numRef>
          </c:val>
          <c:smooth val="0"/>
          <c:extLst>
            <c:ext xmlns:c16="http://schemas.microsoft.com/office/drawing/2014/chart" uri="{C3380CC4-5D6E-409C-BE32-E72D297353CC}">
              <c16:uniqueId val="{0000000A-E59E-4F58-8CA4-DA9287C17CE3}"/>
            </c:ext>
          </c:extLst>
        </c:ser>
        <c:ser>
          <c:idx val="1"/>
          <c:order val="1"/>
          <c:tx>
            <c:strRef>
              <c:f>'CwN-Overall'!$AA$45:$AA$49</c:f>
              <c:strCache>
                <c:ptCount val="1"/>
                <c:pt idx="0">
                  <c:v>f</c:v>
                </c:pt>
              </c:strCache>
            </c:strRef>
          </c:tx>
          <c:spPr>
            <a:ln w="28575" cap="rnd">
              <a:solidFill>
                <a:schemeClr val="accent2"/>
              </a:solidFill>
              <a:prstDash val="sysDot"/>
              <a:round/>
            </a:ln>
            <a:effectLst/>
          </c:spPr>
          <c:marker>
            <c:symbol val="none"/>
          </c:marker>
          <c:dPt>
            <c:idx val="0"/>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C-E59E-4F58-8CA4-DA9287C17CE3}"/>
              </c:ext>
            </c:extLst>
          </c:dPt>
          <c:dPt>
            <c:idx val="1"/>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0E-E59E-4F58-8CA4-DA9287C17CE3}"/>
              </c:ext>
            </c:extLst>
          </c:dPt>
          <c:dPt>
            <c:idx val="2"/>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0-E59E-4F58-8CA4-DA9287C17CE3}"/>
              </c:ext>
            </c:extLst>
          </c:dPt>
          <c:dPt>
            <c:idx val="3"/>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2-E59E-4F58-8CA4-DA9287C17CE3}"/>
              </c:ext>
            </c:extLst>
          </c:dPt>
          <c:dPt>
            <c:idx val="4"/>
            <c:marker>
              <c:symbol val="none"/>
            </c:marker>
            <c:bubble3D val="0"/>
            <c:spPr>
              <a:ln w="28575" cap="rnd">
                <a:solidFill>
                  <a:schemeClr val="accent2"/>
                </a:solidFill>
                <a:prstDash val="sysDot"/>
                <a:round/>
              </a:ln>
              <a:effectLst/>
            </c:spPr>
            <c:extLst>
              <c:ext xmlns:c16="http://schemas.microsoft.com/office/drawing/2014/chart" uri="{C3380CC4-5D6E-409C-BE32-E72D297353CC}">
                <c16:uniqueId val="{00000014-E59E-4F58-8CA4-DA9287C17CE3}"/>
              </c:ext>
            </c:extLst>
          </c:dPt>
          <c:dLbls>
            <c:dLbl>
              <c:idx val="0"/>
              <c:layout>
                <c:manualLayout>
                  <c:x val="-5.9054426050997921E-2"/>
                  <c:y val="-3.2671160392488775E-2"/>
                </c:manualLayout>
              </c:layout>
              <c:tx>
                <c:rich>
                  <a:bodyPr/>
                  <a:lstStyle/>
                  <a:p>
                    <a:fld id="{AC38255E-E76F-4445-A814-A9F3CCE7415F}" type="CELLRANGE">
                      <a:rPr lang="en-US"/>
                      <a:pPr/>
                      <a:t>[CELLRANGE]</a:t>
                    </a:fld>
                    <a:endParaRPr lang="en-GB"/>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E59E-4F58-8CA4-DA9287C17CE3}"/>
                </c:ext>
              </c:extLst>
            </c:dLbl>
            <c:dLbl>
              <c:idx val="1"/>
              <c:tx>
                <c:rich>
                  <a:bodyPr/>
                  <a:lstStyle/>
                  <a:p>
                    <a:fld id="{76FF3B47-CD67-434A-9FD9-1731709915B4}"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E59E-4F58-8CA4-DA9287C17CE3}"/>
                </c:ext>
              </c:extLst>
            </c:dLbl>
            <c:dLbl>
              <c:idx val="2"/>
              <c:tx>
                <c:rich>
                  <a:bodyPr/>
                  <a:lstStyle/>
                  <a:p>
                    <a:fld id="{26921524-43BA-4552-9E96-0F4EB8B534D8}"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E59E-4F58-8CA4-DA9287C17CE3}"/>
                </c:ext>
              </c:extLst>
            </c:dLbl>
            <c:dLbl>
              <c:idx val="3"/>
              <c:tx>
                <c:rich>
                  <a:bodyPr/>
                  <a:lstStyle/>
                  <a:p>
                    <a:fld id="{7A6672AD-171C-450A-9CF1-1F8961774D24}"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E59E-4F58-8CA4-DA9287C17CE3}"/>
                </c:ext>
              </c:extLst>
            </c:dLbl>
            <c:dLbl>
              <c:idx val="4"/>
              <c:tx>
                <c:rich>
                  <a:bodyPr/>
                  <a:lstStyle/>
                  <a:p>
                    <a:fld id="{EEAED174-1481-4800-B749-3F4095331D0A}"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E59E-4F58-8CA4-DA9287C17CE3}"/>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'CwN-Overall'!$AB$45:$AB$49</c:f>
                <c:numCache>
                  <c:formatCode>General</c:formatCode>
                  <c:ptCount val="5"/>
                  <c:pt idx="0">
                    <c:v>0.98295509632638312</c:v>
                  </c:pt>
                  <c:pt idx="1">
                    <c:v>0.87385446292368585</c:v>
                  </c:pt>
                  <c:pt idx="2">
                    <c:v>0.75060179874608146</c:v>
                  </c:pt>
                  <c:pt idx="3">
                    <c:v>0.71602644706090501</c:v>
                  </c:pt>
                  <c:pt idx="4">
                    <c:v>0.8870290603194394</c:v>
                  </c:pt>
                </c:numCache>
              </c:numRef>
            </c:plus>
            <c:minus>
              <c:numRef>
                <c:f>'CwN-Overall'!$AB$45:$AB$49</c:f>
                <c:numCache>
                  <c:formatCode>General</c:formatCode>
                  <c:ptCount val="5"/>
                  <c:pt idx="0">
                    <c:v>0.98295509632638312</c:v>
                  </c:pt>
                  <c:pt idx="1">
                    <c:v>0.87385446292368585</c:v>
                  </c:pt>
                  <c:pt idx="2">
                    <c:v>0.75060179874608146</c:v>
                  </c:pt>
                  <c:pt idx="3">
                    <c:v>0.71602644706090501</c:v>
                  </c:pt>
                  <c:pt idx="4">
                    <c:v>0.8870290603194394</c:v>
                  </c:pt>
                </c:numCache>
              </c:numRef>
            </c:minus>
            <c:spPr>
              <a:noFill/>
              <a:ln w="9525" cap="flat" cmpd="sng" algn="ctr">
                <a:solidFill>
                  <a:schemeClr val="tx1">
                    <a:lumMod val="65000"/>
                    <a:lumOff val="35000"/>
                  </a:schemeClr>
                </a:solidFill>
                <a:round/>
              </a:ln>
              <a:effectLst/>
            </c:spPr>
          </c:errBars>
          <c:cat>
            <c:strRef>
              <c:f>'CwN-Overall'!$AA$45:$AA$49</c:f>
              <c:strCache>
                <c:ptCount val="5"/>
                <c:pt idx="0">
                  <c:v>16-24</c:v>
                </c:pt>
                <c:pt idx="1">
                  <c:v>25-34</c:v>
                </c:pt>
                <c:pt idx="2">
                  <c:v>35-44</c:v>
                </c:pt>
                <c:pt idx="3">
                  <c:v>45-54</c:v>
                </c:pt>
                <c:pt idx="4">
                  <c:v>55-64</c:v>
                </c:pt>
              </c:strCache>
            </c:strRef>
          </c:cat>
          <c:val>
            <c:numRef>
              <c:f>'CwN-Overall'!$AA$45:$AA$49</c:f>
              <c:numCache>
                <c:formatCode>General</c:formatCode>
                <c:ptCount val="5"/>
                <c:pt idx="0">
                  <c:v>47.206971677559949</c:v>
                </c:pt>
                <c:pt idx="1">
                  <c:v>52.023339907955233</c:v>
                </c:pt>
                <c:pt idx="2">
                  <c:v>55.239223479058353</c:v>
                </c:pt>
                <c:pt idx="3">
                  <c:v>58.377541998231727</c:v>
                </c:pt>
                <c:pt idx="4">
                  <c:v>61.395959595959575</c:v>
                </c:pt>
              </c:numCache>
            </c:numRef>
          </c:val>
          <c:smooth val="0"/>
          <c:extLst>
            <c:ext xmlns:c15="http://schemas.microsoft.com/office/drawing/2012/chart" uri="{02D57815-91ED-43cb-92C2-25804820EDAC}">
              <c15:datalabelsRange>
                <c15:f>'CwN-Overall'!$Z$45:$Z$49</c15:f>
                <c15:dlblRangeCache>
                  <c:ptCount val="5"/>
                  <c:pt idx="0">
                    <c:v>12.38</c:v>
                  </c:pt>
                  <c:pt idx="1">
                    <c:v>15.85</c:v>
                  </c:pt>
                  <c:pt idx="2">
                    <c:v>17.21</c:v>
                  </c:pt>
                  <c:pt idx="3">
                    <c:v>16.64</c:v>
                  </c:pt>
                  <c:pt idx="4">
                    <c:v>16.42</c:v>
                  </c:pt>
                </c15:dlblRangeCache>
              </c15:datalabelsRange>
            </c:ext>
            <c:ext xmlns:c16="http://schemas.microsoft.com/office/drawing/2014/chart" uri="{C3380CC4-5D6E-409C-BE32-E72D297353CC}">
              <c16:uniqueId val="{00000015-E59E-4F58-8CA4-DA9287C17CE3}"/>
            </c:ext>
          </c:extLst>
        </c:ser>
        <c:dLbls>
          <c:showLegendKey val="0"/>
          <c:showVal val="0"/>
          <c:showCatName val="0"/>
          <c:showSerName val="0"/>
          <c:showPercent val="0"/>
          <c:showBubbleSize val="0"/>
        </c:dLbls>
        <c:smooth val="0"/>
        <c:axId val="1177184408"/>
        <c:axId val="1177182440"/>
      </c:lineChart>
      <c:catAx>
        <c:axId val="1177184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2440"/>
        <c:crosses val="autoZero"/>
        <c:auto val="1"/>
        <c:lblAlgn val="ctr"/>
        <c:lblOffset val="100"/>
        <c:noMultiLvlLbl val="0"/>
      </c:catAx>
      <c:valAx>
        <c:axId val="1177182440"/>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184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'SC-Overall'!$K$10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'SC-Overall'!$AA$11:$AA$15</c:f>
                <c:numCache>
                  <c:formatCode>General</c:formatCode>
                  <c:ptCount val="5"/>
                  <c:pt idx="0">
                    <c:v>2.4835563427274252</c:v>
                  </c:pt>
                  <c:pt idx="1">
                    <c:v>1.9731181717529969</c:v>
                  </c:pt>
                  <c:pt idx="2">
                    <c:v>2.0738025288122039</c:v>
                  </c:pt>
                  <c:pt idx="3">
                    <c:v>1.9751572616086439</c:v>
                  </c:pt>
                  <c:pt idx="4">
                    <c:v>1.8149414420623853</c:v>
                  </c:pt>
                </c:numCache>
              </c:numRef>
            </c:plus>
            <c:minus>
              <c:numRef>
                <c:f>'SC-Overall'!$AA$11:$AA$15</c:f>
                <c:numCache>
                  <c:formatCode>General</c:formatCode>
                  <c:ptCount val="5"/>
                  <c:pt idx="0">
                    <c:v>2.4835563427274252</c:v>
                  </c:pt>
                  <c:pt idx="1">
                    <c:v>1.9731181717529969</c:v>
                  </c:pt>
                  <c:pt idx="2">
                    <c:v>2.0738025288122039</c:v>
                  </c:pt>
                  <c:pt idx="3">
                    <c:v>1.9751572616086439</c:v>
                  </c:pt>
                  <c:pt idx="4">
                    <c:v>1.8149414420623853</c:v>
                  </c:pt>
                </c:numCache>
              </c:numRef>
            </c:minus>
            <c:spPr>
              <a:noFill/>
              <a:ln w="9525" cap="flat" cmpd="sng" algn="ctr">
                <a:solidFill>
                  <a:schemeClr val="tx1">
                    <a:lumMod val="65000"/>
                    <a:lumOff val="35000"/>
                  </a:schemeClr>
                </a:solidFill>
                <a:round/>
              </a:ln>
              <a:effectLst/>
            </c:spPr>
          </c:errBars>
          <c:cat>
            <c:strRef>
              <c:f>'SC-Overall'!$J$11:$J$15</c:f>
              <c:strCache>
                <c:ptCount val="5"/>
                <c:pt idx="0">
                  <c:v>16-24</c:v>
                </c:pt>
                <c:pt idx="1">
                  <c:v>25-34</c:v>
                </c:pt>
                <c:pt idx="2">
                  <c:v>35-44</c:v>
                </c:pt>
                <c:pt idx="3">
                  <c:v>45-54</c:v>
                </c:pt>
                <c:pt idx="4">
                  <c:v>55-64</c:v>
                </c:pt>
              </c:strCache>
            </c:strRef>
          </c:cat>
          <c:val>
            <c:numRef>
              <c:f>'SC-Overall'!$K$11:$K$15</c:f>
              <c:numCache>
                <c:formatCode>General</c:formatCode>
                <c:ptCount val="5"/>
                <c:pt idx="0">
                  <c:v>66.705792488262901</c:v>
                </c:pt>
                <c:pt idx="1">
                  <c:v>68.252843465909123</c:v>
                </c:pt>
                <c:pt idx="2">
                  <c:v>68.941643026706259</c:v>
                </c:pt>
                <c:pt idx="3">
                  <c:v>70.893028939828113</c:v>
                </c:pt>
                <c:pt idx="4">
                  <c:v>69.916436211699178</c:v>
                </c:pt>
              </c:numCache>
            </c:numRef>
          </c:val>
          <c:smooth val="0"/>
          <c:extLst>
            <c:ext xmlns:c16="http://schemas.microsoft.com/office/drawing/2014/chart" uri="{C3380CC4-5D6E-409C-BE32-E72D297353CC}">
              <c16:uniqueId val="{00000000-B8A8-4412-917E-D33D26076187}"/>
            </c:ext>
          </c:extLst>
        </c:ser>
        <c:ser>
          <c:idx val="1"/>
          <c:order val="1"/>
          <c:tx>
            <c:strRef>
              <c:f>'SC-Overall'!$L$10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'SC-Overall'!$AB$11:$AB$15</c:f>
                <c:numCache>
                  <c:formatCode>General</c:formatCode>
                  <c:ptCount val="5"/>
                  <c:pt idx="0">
                    <c:v>0.50717467676636208</c:v>
                  </c:pt>
                  <c:pt idx="1">
                    <c:v>0.44019734627939461</c:v>
                  </c:pt>
                  <c:pt idx="2">
                    <c:v>0.37610400810003125</c:v>
                  </c:pt>
                  <c:pt idx="3">
                    <c:v>0.36324413580526099</c:v>
                  </c:pt>
                  <c:pt idx="4">
                    <c:v>0.42132787825571394</c:v>
                  </c:pt>
                </c:numCache>
              </c:numRef>
            </c:plus>
            <c:minus>
              <c:numRef>
                <c:f>'SC-Overall'!$AB$11:$AB$15</c:f>
                <c:numCache>
                  <c:formatCode>General</c:formatCode>
                  <c:ptCount val="5"/>
                  <c:pt idx="0">
                    <c:v>0.50717467676636208</c:v>
                  </c:pt>
                  <c:pt idx="1">
                    <c:v>0.44019734627939461</c:v>
                  </c:pt>
                  <c:pt idx="2">
                    <c:v>0.37610400810003125</c:v>
                  </c:pt>
                  <c:pt idx="3">
                    <c:v>0.36324413580526099</c:v>
                  </c:pt>
                  <c:pt idx="4">
                    <c:v>0.42132787825571394</c:v>
                  </c:pt>
                </c:numCache>
              </c:numRef>
            </c:minus>
            <c:spPr>
              <a:noFill/>
              <a:ln w="9525" cap="flat" cmpd="sng" algn="ctr">
                <a:solidFill>
                  <a:schemeClr val="tx1">
                    <a:lumMod val="65000"/>
                    <a:lumOff val="35000"/>
                  </a:schemeClr>
                </a:solidFill>
                <a:round/>
              </a:ln>
              <a:effectLst/>
            </c:spPr>
          </c:errBars>
          <c:cat>
            <c:strRef>
              <c:f>'SC-Overall'!$J$11:$J$15</c:f>
              <c:strCache>
                <c:ptCount val="5"/>
                <c:pt idx="0">
                  <c:v>16-24</c:v>
                </c:pt>
                <c:pt idx="1">
                  <c:v>25-34</c:v>
                </c:pt>
                <c:pt idx="2">
                  <c:v>35-44</c:v>
                </c:pt>
                <c:pt idx="3">
                  <c:v>45-54</c:v>
                </c:pt>
                <c:pt idx="4">
                  <c:v>55-64</c:v>
                </c:pt>
              </c:strCache>
            </c:strRef>
          </c:cat>
          <c:val>
            <c:numRef>
              <c:f>'SC-Overall'!$L$11:$L$15</c:f>
              <c:numCache>
                <c:formatCode>General</c:formatCode>
                <c:ptCount val="5"/>
                <c:pt idx="0">
                  <c:v>69.104170055853729</c:v>
                </c:pt>
                <c:pt idx="1">
                  <c:v>71.718458669981487</c:v>
                </c:pt>
                <c:pt idx="2">
                  <c:v>72.70027926382015</c:v>
                </c:pt>
                <c:pt idx="3">
                  <c:v>73.513377082281352</c:v>
                </c:pt>
                <c:pt idx="4">
                  <c:v>74.28632672618177</c:v>
                </c:pt>
              </c:numCache>
            </c:numRef>
          </c:val>
          <c:smooth val="0"/>
          <c:extLst>
            <c:ext xmlns:c16="http://schemas.microsoft.com/office/drawing/2014/chart" uri="{C3380CC4-5D6E-409C-BE32-E72D297353CC}">
              <c16:uniqueId val="{00000001-B8A8-4412-917E-D33D26076187}"/>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'N-Overall'!$AW$45:$AW$49</c:f>
                <c:numCache>
                  <c:formatCode>General</c:formatCode>
                  <c:ptCount val="5"/>
                  <c:pt idx="0">
                    <c:v>3.5903050845196383</c:v>
                  </c:pt>
                  <c:pt idx="1">
                    <c:v>3.0306162319344532</c:v>
                  </c:pt>
                  <c:pt idx="2">
                    <c:v>3.2005862858285656</c:v>
                  </c:pt>
                  <c:pt idx="3">
                    <c:v>3.1160335301723174</c:v>
                  </c:pt>
                  <c:pt idx="4">
                    <c:v>2.7586142808235419</c:v>
                  </c:pt>
                </c:numCache>
              </c:numRef>
            </c:plus>
            <c:minus>
              <c:numRef>
                <c:f>'N-Overall'!$AW$45:$AW$49</c:f>
                <c:numCache>
                  <c:formatCode>General</c:formatCode>
                  <c:ptCount val="5"/>
                  <c:pt idx="0">
                    <c:v>3.5903050845196383</c:v>
                  </c:pt>
                  <c:pt idx="1">
                    <c:v>3.0306162319344532</c:v>
                  </c:pt>
                  <c:pt idx="2">
                    <c:v>3.2005862858285656</c:v>
                  </c:pt>
                  <c:pt idx="3">
                    <c:v>3.1160335301723174</c:v>
                  </c:pt>
                  <c:pt idx="4">
                    <c:v>2.7586142808235419</c:v>
                  </c:pt>
                </c:numCache>
              </c:numRef>
            </c:minus>
            <c:spPr>
              <a:noFill/>
              <a:ln w="9525" cap="flat" cmpd="sng" algn="ctr">
                <a:solidFill>
                  <a:schemeClr val="tx1">
                    <a:lumMod val="65000"/>
                    <a:lumOff val="35000"/>
                  </a:schemeClr>
                </a:solidFill>
                <a:round/>
              </a:ln>
              <a:effectLst/>
            </c:spPr>
          </c:errBars>
          <c:cat>
            <c:strRef>
              <c:f>'N-Overall'!$K$41:$K$45</c:f>
              <c:strCache>
                <c:ptCount val="5"/>
                <c:pt idx="0">
                  <c:v>16-24</c:v>
                </c:pt>
                <c:pt idx="1">
                  <c:v>25-34</c:v>
                </c:pt>
                <c:pt idx="2">
                  <c:v>35-44</c:v>
                </c:pt>
                <c:pt idx="3">
                  <c:v>45-54</c:v>
                </c:pt>
                <c:pt idx="4">
                  <c:v>55-64</c:v>
                </c:pt>
              </c:strCache>
            </c:strRef>
          </c:cat>
          <c:val>
            <c:numRef>
              <c:f>'N-Overall'!$L$41:$L$45</c:f>
              <c:numCache>
                <c:formatCode>General</c:formatCode>
                <c:ptCount val="5"/>
                <c:pt idx="0">
                  <c:v>67.024793388429757</c:v>
                </c:pt>
                <c:pt idx="1">
                  <c:v>66.974358974358978</c:v>
                </c:pt>
                <c:pt idx="2">
                  <c:v>67.924528301886795</c:v>
                </c:pt>
                <c:pt idx="3">
                  <c:v>71.079545454545453</c:v>
                </c:pt>
                <c:pt idx="4">
                  <c:v>69.62566844919786</c:v>
                </c:pt>
              </c:numCache>
            </c:numRef>
          </c:val>
          <c:smooth val="0"/>
          <c:extLst>
            <c:ext xmlns:c16="http://schemas.microsoft.com/office/drawing/2014/chart" uri="{C3380CC4-5D6E-409C-BE32-E72D297353CC}">
              <c16:uniqueId val="{00000000-1A2E-4F75-A106-CFD966BBA6FD}"/>
            </c:ext>
          </c:extLst>
        </c:ser>
        <c:ser>
          <c:idx val="1"/>
          <c:order val="1"/>
          <c:tx>
            <c:strRef>
              <c:f>'N-Overall'!$M$40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'N-Overall'!$AX$45:$AX$49</c:f>
                <c:numCache>
                  <c:formatCode>General</c:formatCode>
                  <c:ptCount val="5"/>
                  <c:pt idx="0">
                    <c:v>0.71604639462759734</c:v>
                  </c:pt>
                  <c:pt idx="1">
                    <c:v>0.60245284260099163</c:v>
                  </c:pt>
                  <c:pt idx="2">
                    <c:v>0.514229703813054</c:v>
                  </c:pt>
                  <c:pt idx="3">
                    <c:v>0.4833901855101036</c:v>
                  </c:pt>
                  <c:pt idx="4">
                    <c:v>0.59323822933687242</c:v>
                  </c:pt>
                </c:numCache>
              </c:numRef>
            </c:plus>
            <c:minus>
              <c:numRef>
                <c:f>'N-Overall'!$AX$45:$AX$49</c:f>
                <c:numCache>
                  <c:formatCode>General</c:formatCode>
                  <c:ptCount val="5"/>
                  <c:pt idx="0">
                    <c:v>0.71604639462759734</c:v>
                  </c:pt>
                  <c:pt idx="1">
                    <c:v>0.60245284260099163</c:v>
                  </c:pt>
                  <c:pt idx="2">
                    <c:v>0.514229703813054</c:v>
                  </c:pt>
                  <c:pt idx="3">
                    <c:v>0.4833901855101036</c:v>
                  </c:pt>
                  <c:pt idx="4">
                    <c:v>0.59323822933687242</c:v>
                  </c:pt>
                </c:numCache>
              </c:numRef>
            </c:minus>
            <c:spPr>
              <a:noFill/>
              <a:ln w="9525" cap="flat" cmpd="sng" algn="ctr">
                <a:solidFill>
                  <a:schemeClr val="tx1">
                    <a:lumMod val="65000"/>
                    <a:lumOff val="35000"/>
                  </a:schemeClr>
                </a:solidFill>
                <a:round/>
              </a:ln>
              <a:effectLst/>
            </c:spPr>
          </c:errBars>
          <c:cat>
            <c:strRef>
              <c:f>'N-Overall'!$K$41:$K$45</c:f>
              <c:strCache>
                <c:ptCount val="5"/>
                <c:pt idx="0">
                  <c:v>16-24</c:v>
                </c:pt>
                <c:pt idx="1">
                  <c:v>25-34</c:v>
                </c:pt>
                <c:pt idx="2">
                  <c:v>35-44</c:v>
                </c:pt>
                <c:pt idx="3">
                  <c:v>45-54</c:v>
                </c:pt>
                <c:pt idx="4">
                  <c:v>55-64</c:v>
                </c:pt>
              </c:strCache>
            </c:strRef>
          </c:cat>
          <c:val>
            <c:numRef>
              <c:f>'N-Overall'!$M$41:$M$45</c:f>
              <c:numCache>
                <c:formatCode>General</c:formatCode>
                <c:ptCount val="5"/>
                <c:pt idx="0">
                  <c:v>66.279738562091509</c:v>
                </c:pt>
                <c:pt idx="1">
                  <c:v>67.42011834319527</c:v>
                </c:pt>
                <c:pt idx="2">
                  <c:v>66.846530113115264</c:v>
                </c:pt>
                <c:pt idx="3">
                  <c:v>68.583849101090479</c:v>
                </c:pt>
                <c:pt idx="4">
                  <c:v>70.75151515151515</c:v>
                </c:pt>
              </c:numCache>
            </c:numRef>
          </c:val>
          <c:smooth val="0"/>
          <c:extLst>
            <c:ext xmlns:c16="http://schemas.microsoft.com/office/drawing/2014/chart" uri="{C3380CC4-5D6E-409C-BE32-E72D297353CC}">
              <c16:uniqueId val="{00000001-1A2E-4F75-A106-CFD966BBA6FD}"/>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'SC-Overall'!$L$29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'SC-Overall'!$AR$31:$AR$35</c:f>
                <c:numCache>
                  <c:formatCode>General</c:formatCode>
                  <c:ptCount val="5"/>
                  <c:pt idx="0">
                    <c:v>3.4234814118628853</c:v>
                  </c:pt>
                  <c:pt idx="1">
                    <c:v>2.9945116277556583</c:v>
                  </c:pt>
                  <c:pt idx="2">
                    <c:v>2.9714490624740968</c:v>
                  </c:pt>
                  <c:pt idx="3">
                    <c:v>2.7715639375449261</c:v>
                  </c:pt>
                  <c:pt idx="4">
                    <c:v>2.6352977293978683</c:v>
                  </c:pt>
                </c:numCache>
              </c:numRef>
            </c:plus>
            <c:minus>
              <c:numRef>
                <c:f>'SC-Overall'!$AR$31:$AR$35</c:f>
                <c:numCache>
                  <c:formatCode>General</c:formatCode>
                  <c:ptCount val="5"/>
                  <c:pt idx="0">
                    <c:v>3.4234814118628853</c:v>
                  </c:pt>
                  <c:pt idx="1">
                    <c:v>2.9945116277556583</c:v>
                  </c:pt>
                  <c:pt idx="2">
                    <c:v>2.9714490624740968</c:v>
                  </c:pt>
                  <c:pt idx="3">
                    <c:v>2.7715639375449261</c:v>
                  </c:pt>
                  <c:pt idx="4">
                    <c:v>2.6352977293978683</c:v>
                  </c:pt>
                </c:numCache>
              </c:numRef>
            </c:minus>
            <c:spPr>
              <a:noFill/>
              <a:ln w="9525" cap="flat" cmpd="sng" algn="ctr">
                <a:solidFill>
                  <a:schemeClr val="tx1">
                    <a:lumMod val="65000"/>
                    <a:lumOff val="35000"/>
                  </a:schemeClr>
                </a:solidFill>
                <a:round/>
              </a:ln>
              <a:effectLst/>
            </c:spPr>
          </c:errBars>
          <c:cat>
            <c:strRef>
              <c:f>'SC-Overall'!$K$30:$K$34</c:f>
              <c:strCache>
                <c:ptCount val="5"/>
                <c:pt idx="0">
                  <c:v>16-24</c:v>
                </c:pt>
                <c:pt idx="1">
                  <c:v>25-34</c:v>
                </c:pt>
                <c:pt idx="2">
                  <c:v>35-44</c:v>
                </c:pt>
                <c:pt idx="3">
                  <c:v>45-54</c:v>
                </c:pt>
                <c:pt idx="4">
                  <c:v>55-64</c:v>
                </c:pt>
              </c:strCache>
            </c:strRef>
          </c:cat>
          <c:val>
            <c:numRef>
              <c:f>'SC-Overall'!$L$30:$L$34</c:f>
              <c:numCache>
                <c:formatCode>General</c:formatCode>
                <c:ptCount val="5"/>
                <c:pt idx="0">
                  <c:v>69.293477173913047</c:v>
                </c:pt>
                <c:pt idx="1">
                  <c:v>70.276010191082818</c:v>
                </c:pt>
                <c:pt idx="2">
                  <c:v>69.990638764044945</c:v>
                </c:pt>
                <c:pt idx="3">
                  <c:v>72.976879768786134</c:v>
                </c:pt>
                <c:pt idx="4">
                  <c:v>70.251937790697681</c:v>
                </c:pt>
              </c:numCache>
            </c:numRef>
          </c:val>
          <c:smooth val="0"/>
          <c:extLst>
            <c:ext xmlns:c16="http://schemas.microsoft.com/office/drawing/2014/chart" uri="{C3380CC4-5D6E-409C-BE32-E72D297353CC}">
              <c16:uniqueId val="{00000000-E13B-4F29-BB93-8E93848908C9}"/>
            </c:ext>
          </c:extLst>
        </c:ser>
        <c:ser>
          <c:idx val="1"/>
          <c:order val="1"/>
          <c:tx>
            <c:strRef>
              <c:f>'SC-Overall'!$M$29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'SC-Overall'!$AS$31:$AS$35</c:f>
                <c:numCache>
                  <c:formatCode>General</c:formatCode>
                  <c:ptCount val="5"/>
                  <c:pt idx="0">
                    <c:v>0.79725930244914522</c:v>
                  </c:pt>
                  <c:pt idx="1">
                    <c:v>0.69353030985191266</c:v>
                  </c:pt>
                  <c:pt idx="2">
                    <c:v>0.61102400703948723</c:v>
                  </c:pt>
                  <c:pt idx="3">
                    <c:v>0.59627270797481524</c:v>
                  </c:pt>
                  <c:pt idx="4">
                    <c:v>0.62934958892683435</c:v>
                  </c:pt>
                </c:numCache>
              </c:numRef>
            </c:plus>
            <c:minus>
              <c:numRef>
                <c:f>'SC-Overall'!$AS$31:$AS$35</c:f>
                <c:numCache>
                  <c:formatCode>General</c:formatCode>
                  <c:ptCount val="5"/>
                  <c:pt idx="0">
                    <c:v>0.79725930244914522</c:v>
                  </c:pt>
                  <c:pt idx="1">
                    <c:v>0.69353030985191266</c:v>
                  </c:pt>
                  <c:pt idx="2">
                    <c:v>0.61102400703948723</c:v>
                  </c:pt>
                  <c:pt idx="3">
                    <c:v>0.59627270797481524</c:v>
                  </c:pt>
                  <c:pt idx="4">
                    <c:v>0.62934958892683435</c:v>
                  </c:pt>
                </c:numCache>
              </c:numRef>
            </c:minus>
            <c:spPr>
              <a:noFill/>
              <a:ln w="9525" cap="flat" cmpd="sng" algn="ctr">
                <a:solidFill>
                  <a:schemeClr val="tx1">
                    <a:lumMod val="65000"/>
                    <a:lumOff val="35000"/>
                  </a:schemeClr>
                </a:solidFill>
                <a:round/>
              </a:ln>
              <a:effectLst/>
            </c:spPr>
          </c:errBars>
          <c:cat>
            <c:strRef>
              <c:f>'SC-Overall'!$K$30:$K$34</c:f>
              <c:strCache>
                <c:ptCount val="5"/>
                <c:pt idx="0">
                  <c:v>16-24</c:v>
                </c:pt>
                <c:pt idx="1">
                  <c:v>25-34</c:v>
                </c:pt>
                <c:pt idx="2">
                  <c:v>35-44</c:v>
                </c:pt>
                <c:pt idx="3">
                  <c:v>45-54</c:v>
                </c:pt>
                <c:pt idx="4">
                  <c:v>55-64</c:v>
                </c:pt>
              </c:strCache>
            </c:strRef>
          </c:cat>
          <c:val>
            <c:numRef>
              <c:f>'SC-Overall'!$M$30:$M$34</c:f>
              <c:numCache>
                <c:formatCode>General</c:formatCode>
                <c:ptCount val="5"/>
                <c:pt idx="0">
                  <c:v>74.095607235142253</c:v>
                </c:pt>
                <c:pt idx="1">
                  <c:v>77.282913165265995</c:v>
                </c:pt>
                <c:pt idx="2">
                  <c:v>77.788509162951769</c:v>
                </c:pt>
                <c:pt idx="3">
                  <c:v>78.31837127284399</c:v>
                </c:pt>
                <c:pt idx="4">
                  <c:v>78.700348899624288</c:v>
                </c:pt>
              </c:numCache>
            </c:numRef>
          </c:val>
          <c:smooth val="0"/>
          <c:extLst>
            <c:ext xmlns:c16="http://schemas.microsoft.com/office/drawing/2014/chart" uri="{C3380CC4-5D6E-409C-BE32-E72D297353CC}">
              <c16:uniqueId val="{00000001-E13B-4F29-BB93-8E93848908C9}"/>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'SC-Overall'!$L$40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'SC-Overall'!$AR$45:$AR$49</c:f>
                <c:numCache>
                  <c:formatCode>General</c:formatCode>
                  <c:ptCount val="5"/>
                  <c:pt idx="0">
                    <c:v>3.4717880760885587</c:v>
                  </c:pt>
                  <c:pt idx="1">
                    <c:v>2.5992271216215159</c:v>
                  </c:pt>
                  <c:pt idx="2">
                    <c:v>2.8619625412005854</c:v>
                  </c:pt>
                  <c:pt idx="3">
                    <c:v>2.7809092901376484</c:v>
                  </c:pt>
                  <c:pt idx="4">
                    <c:v>2.5021826839291648</c:v>
                  </c:pt>
                </c:numCache>
              </c:numRef>
            </c:plus>
            <c:minus>
              <c:numRef>
                <c:f>'SC-Overall'!$AR$45:$AR$49</c:f>
                <c:numCache>
                  <c:formatCode>General</c:formatCode>
                  <c:ptCount val="5"/>
                  <c:pt idx="0">
                    <c:v>3.4717880760885587</c:v>
                  </c:pt>
                  <c:pt idx="1">
                    <c:v>2.5992271216215159</c:v>
                  </c:pt>
                  <c:pt idx="2">
                    <c:v>2.8619625412005854</c:v>
                  </c:pt>
                  <c:pt idx="3">
                    <c:v>2.7809092901376484</c:v>
                  </c:pt>
                  <c:pt idx="4">
                    <c:v>2.5021826839291648</c:v>
                  </c:pt>
                </c:numCache>
              </c:numRef>
            </c:minus>
            <c:spPr>
              <a:noFill/>
              <a:ln w="9525" cap="flat" cmpd="sng" algn="ctr">
                <a:solidFill>
                  <a:schemeClr val="tx1">
                    <a:lumMod val="65000"/>
                    <a:lumOff val="35000"/>
                  </a:schemeClr>
                </a:solidFill>
                <a:round/>
              </a:ln>
              <a:effectLst/>
            </c:spPr>
          </c:errBars>
          <c:cat>
            <c:strRef>
              <c:f>'SC-Overall'!$K$41:$K$45</c:f>
              <c:strCache>
                <c:ptCount val="5"/>
                <c:pt idx="0">
                  <c:v>16-24</c:v>
                </c:pt>
                <c:pt idx="1">
                  <c:v>25-34</c:v>
                </c:pt>
                <c:pt idx="2">
                  <c:v>35-44</c:v>
                </c:pt>
                <c:pt idx="3">
                  <c:v>45-54</c:v>
                </c:pt>
                <c:pt idx="4">
                  <c:v>55-64</c:v>
                </c:pt>
              </c:strCache>
            </c:strRef>
          </c:cat>
          <c:val>
            <c:numRef>
              <c:f>'SC-Overall'!$L$41:$L$45</c:f>
              <c:numCache>
                <c:formatCode>General</c:formatCode>
                <c:ptCount val="5"/>
                <c:pt idx="0">
                  <c:v>64.738296694214867</c:v>
                </c:pt>
                <c:pt idx="1">
                  <c:v>66.623934871794873</c:v>
                </c:pt>
                <c:pt idx="2">
                  <c:v>67.767295597484264</c:v>
                </c:pt>
                <c:pt idx="3">
                  <c:v>68.844698295454535</c:v>
                </c:pt>
                <c:pt idx="4">
                  <c:v>69.607846524064158</c:v>
                </c:pt>
              </c:numCache>
            </c:numRef>
          </c:val>
          <c:smooth val="0"/>
          <c:extLst>
            <c:ext xmlns:c16="http://schemas.microsoft.com/office/drawing/2014/chart" uri="{C3380CC4-5D6E-409C-BE32-E72D297353CC}">
              <c16:uniqueId val="{00000000-8ABB-4E2B-BB05-52C4B835770A}"/>
            </c:ext>
          </c:extLst>
        </c:ser>
        <c:ser>
          <c:idx val="1"/>
          <c:order val="1"/>
          <c:tx>
            <c:strRef>
              <c:f>'SC-Overall'!$M$40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'SC-Overall'!$AS$45:$AS$49</c:f>
                <c:numCache>
                  <c:formatCode>General</c:formatCode>
                  <c:ptCount val="5"/>
                  <c:pt idx="0">
                    <c:v>0.63692355934982081</c:v>
                  </c:pt>
                  <c:pt idx="1">
                    <c:v>0.5481290081870942</c:v>
                  </c:pt>
                  <c:pt idx="2">
                    <c:v>0.46236081167710791</c:v>
                  </c:pt>
                  <c:pt idx="3">
                    <c:v>0.44411040842639649</c:v>
                  </c:pt>
                  <c:pt idx="4">
                    <c:v>0.54272502183313764</c:v>
                  </c:pt>
                </c:numCache>
              </c:numRef>
            </c:plus>
            <c:minus>
              <c:numRef>
                <c:f>'SC-Overall'!$AS$45:$AS$49</c:f>
                <c:numCache>
                  <c:formatCode>General</c:formatCode>
                  <c:ptCount val="5"/>
                  <c:pt idx="0">
                    <c:v>0.63692355934982081</c:v>
                  </c:pt>
                  <c:pt idx="1">
                    <c:v>0.5481290081870942</c:v>
                  </c:pt>
                  <c:pt idx="2">
                    <c:v>0.46236081167710791</c:v>
                  </c:pt>
                  <c:pt idx="3">
                    <c:v>0.44411040842639649</c:v>
                  </c:pt>
                  <c:pt idx="4">
                    <c:v>0.54272502183313764</c:v>
                  </c:pt>
                </c:numCache>
              </c:numRef>
            </c:minus>
            <c:spPr>
              <a:noFill/>
              <a:ln w="9525" cap="flat" cmpd="sng" algn="ctr">
                <a:solidFill>
                  <a:schemeClr val="tx1">
                    <a:lumMod val="65000"/>
                    <a:lumOff val="35000"/>
                  </a:schemeClr>
                </a:solidFill>
                <a:round/>
              </a:ln>
              <a:effectLst/>
            </c:spPr>
          </c:errBars>
          <c:cat>
            <c:strRef>
              <c:f>'SC-Overall'!$K$41:$K$45</c:f>
              <c:strCache>
                <c:ptCount val="5"/>
                <c:pt idx="0">
                  <c:v>16-24</c:v>
                </c:pt>
                <c:pt idx="1">
                  <c:v>25-34</c:v>
                </c:pt>
                <c:pt idx="2">
                  <c:v>35-44</c:v>
                </c:pt>
                <c:pt idx="3">
                  <c:v>45-54</c:v>
                </c:pt>
                <c:pt idx="4">
                  <c:v>55-64</c:v>
                </c:pt>
              </c:strCache>
            </c:strRef>
          </c:cat>
          <c:val>
            <c:numRef>
              <c:f>'SC-Overall'!$M$41:$M$45</c:f>
              <c:numCache>
                <c:formatCode>General</c:formatCode>
                <c:ptCount val="5"/>
                <c:pt idx="0">
                  <c:v>66.07407407407409</c:v>
                </c:pt>
                <c:pt idx="1">
                  <c:v>68.453320184089534</c:v>
                </c:pt>
                <c:pt idx="2">
                  <c:v>70.083053092836124</c:v>
                </c:pt>
                <c:pt idx="3">
                  <c:v>71.304892425582182</c:v>
                </c:pt>
                <c:pt idx="4">
                  <c:v>71.628282828282707</c:v>
                </c:pt>
              </c:numCache>
            </c:numRef>
          </c:val>
          <c:smooth val="0"/>
          <c:extLst>
            <c:ext xmlns:c16="http://schemas.microsoft.com/office/drawing/2014/chart" uri="{C3380CC4-5D6E-409C-BE32-E72D297353CC}">
              <c16:uniqueId val="{00000001-8ABB-4E2B-BB05-52C4B835770A}"/>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'SC-Overall'!$K$10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'SC-Overall'!$AA$11:$AA$15</c:f>
                <c:numCache>
                  <c:formatCode>General</c:formatCode>
                  <c:ptCount val="5"/>
                  <c:pt idx="0">
                    <c:v>2.4835563427274252</c:v>
                  </c:pt>
                  <c:pt idx="1">
                    <c:v>1.9731181717529969</c:v>
                  </c:pt>
                  <c:pt idx="2">
                    <c:v>2.0738025288122039</c:v>
                  </c:pt>
                  <c:pt idx="3">
                    <c:v>1.9751572616086439</c:v>
                  </c:pt>
                  <c:pt idx="4">
                    <c:v>1.8149414420623853</c:v>
                  </c:pt>
                </c:numCache>
              </c:numRef>
            </c:plus>
            <c:minus>
              <c:numRef>
                <c:f>'SC-Overall'!$AA$11:$AA$15</c:f>
                <c:numCache>
                  <c:formatCode>General</c:formatCode>
                  <c:ptCount val="5"/>
                  <c:pt idx="0">
                    <c:v>2.4835563427274252</c:v>
                  </c:pt>
                  <c:pt idx="1">
                    <c:v>1.9731181717529969</c:v>
                  </c:pt>
                  <c:pt idx="2">
                    <c:v>2.0738025288122039</c:v>
                  </c:pt>
                  <c:pt idx="3">
                    <c:v>1.9751572616086439</c:v>
                  </c:pt>
                  <c:pt idx="4">
                    <c:v>1.8149414420623853</c:v>
                  </c:pt>
                </c:numCache>
              </c:numRef>
            </c:minus>
            <c:spPr>
              <a:noFill/>
              <a:ln w="9525" cap="flat" cmpd="sng" algn="ctr">
                <a:solidFill>
                  <a:schemeClr val="tx1">
                    <a:lumMod val="65000"/>
                    <a:lumOff val="35000"/>
                  </a:schemeClr>
                </a:solidFill>
                <a:round/>
              </a:ln>
              <a:effectLst/>
            </c:spPr>
          </c:errBars>
          <c:cat>
            <c:strRef>
              <c:f>'SC-Overall'!$J$11:$J$15</c:f>
              <c:strCache>
                <c:ptCount val="5"/>
                <c:pt idx="0">
                  <c:v>16-24</c:v>
                </c:pt>
                <c:pt idx="1">
                  <c:v>25-34</c:v>
                </c:pt>
                <c:pt idx="2">
                  <c:v>35-44</c:v>
                </c:pt>
                <c:pt idx="3">
                  <c:v>45-54</c:v>
                </c:pt>
                <c:pt idx="4">
                  <c:v>55-64</c:v>
                </c:pt>
              </c:strCache>
            </c:strRef>
          </c:cat>
          <c:val>
            <c:numRef>
              <c:f>'SC-Overall'!$K$11:$K$15</c:f>
              <c:numCache>
                <c:formatCode>General</c:formatCode>
                <c:ptCount val="5"/>
                <c:pt idx="0">
                  <c:v>66.705792488262901</c:v>
                </c:pt>
                <c:pt idx="1">
                  <c:v>68.252843465909123</c:v>
                </c:pt>
                <c:pt idx="2">
                  <c:v>68.941643026706259</c:v>
                </c:pt>
                <c:pt idx="3">
                  <c:v>70.893028939828113</c:v>
                </c:pt>
                <c:pt idx="4">
                  <c:v>69.916436211699178</c:v>
                </c:pt>
              </c:numCache>
            </c:numRef>
          </c:val>
          <c:smooth val="0"/>
          <c:extLst>
            <c:ext xmlns:c16="http://schemas.microsoft.com/office/drawing/2014/chart" uri="{C3380CC4-5D6E-409C-BE32-E72D297353CC}">
              <c16:uniqueId val="{00000000-B8A8-4412-917E-D33D26076187}"/>
            </c:ext>
          </c:extLst>
        </c:ser>
        <c:ser>
          <c:idx val="1"/>
          <c:order val="1"/>
          <c:tx>
            <c:strRef>
              <c:f>'SC-Overall'!$L$10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'SC-Overall'!$AB$11:$AB$15</c:f>
                <c:numCache>
                  <c:formatCode>General</c:formatCode>
                  <c:ptCount val="5"/>
                  <c:pt idx="0">
                    <c:v>0.50717467676636208</c:v>
                  </c:pt>
                  <c:pt idx="1">
                    <c:v>0.44019734627939461</c:v>
                  </c:pt>
                  <c:pt idx="2">
                    <c:v>0.37610400810003125</c:v>
                  </c:pt>
                  <c:pt idx="3">
                    <c:v>0.36324413580526099</c:v>
                  </c:pt>
                  <c:pt idx="4">
                    <c:v>0.42132787825571394</c:v>
                  </c:pt>
                </c:numCache>
              </c:numRef>
            </c:plus>
            <c:minus>
              <c:numRef>
                <c:f>'SC-Overall'!$AB$11:$AB$15</c:f>
                <c:numCache>
                  <c:formatCode>General</c:formatCode>
                  <c:ptCount val="5"/>
                  <c:pt idx="0">
                    <c:v>0.50717467676636208</c:v>
                  </c:pt>
                  <c:pt idx="1">
                    <c:v>0.44019734627939461</c:v>
                  </c:pt>
                  <c:pt idx="2">
                    <c:v>0.37610400810003125</c:v>
                  </c:pt>
                  <c:pt idx="3">
                    <c:v>0.36324413580526099</c:v>
                  </c:pt>
                  <c:pt idx="4">
                    <c:v>0.42132787825571394</c:v>
                  </c:pt>
                </c:numCache>
              </c:numRef>
            </c:minus>
            <c:spPr>
              <a:noFill/>
              <a:ln w="9525" cap="flat" cmpd="sng" algn="ctr">
                <a:solidFill>
                  <a:schemeClr val="tx1">
                    <a:lumMod val="65000"/>
                    <a:lumOff val="35000"/>
                  </a:schemeClr>
                </a:solidFill>
                <a:round/>
              </a:ln>
              <a:effectLst/>
            </c:spPr>
          </c:errBars>
          <c:cat>
            <c:strRef>
              <c:f>'SC-Overall'!$J$11:$J$15</c:f>
              <c:strCache>
                <c:ptCount val="5"/>
                <c:pt idx="0">
                  <c:v>16-24</c:v>
                </c:pt>
                <c:pt idx="1">
                  <c:v>25-34</c:v>
                </c:pt>
                <c:pt idx="2">
                  <c:v>35-44</c:v>
                </c:pt>
                <c:pt idx="3">
                  <c:v>45-54</c:v>
                </c:pt>
                <c:pt idx="4">
                  <c:v>55-64</c:v>
                </c:pt>
              </c:strCache>
            </c:strRef>
          </c:cat>
          <c:val>
            <c:numRef>
              <c:f>'SC-Overall'!$L$11:$L$15</c:f>
              <c:numCache>
                <c:formatCode>General</c:formatCode>
                <c:ptCount val="5"/>
                <c:pt idx="0">
                  <c:v>69.104170055853729</c:v>
                </c:pt>
                <c:pt idx="1">
                  <c:v>71.718458669981487</c:v>
                </c:pt>
                <c:pt idx="2">
                  <c:v>72.70027926382015</c:v>
                </c:pt>
                <c:pt idx="3">
                  <c:v>73.513377082281352</c:v>
                </c:pt>
                <c:pt idx="4">
                  <c:v>74.28632672618177</c:v>
                </c:pt>
              </c:numCache>
            </c:numRef>
          </c:val>
          <c:smooth val="0"/>
          <c:extLst>
            <c:ext xmlns:c16="http://schemas.microsoft.com/office/drawing/2014/chart" uri="{C3380CC4-5D6E-409C-BE32-E72D297353CC}">
              <c16:uniqueId val="{00000001-B8A8-4412-917E-D33D26076187}"/>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group.xlsx]SC-Overall!PivotTable5</c:name>
    <c:fmtId val="5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UK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662F7-42B2-4C36-969E-39F7674BCBE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AA5DBD7-E48A-41A7-B903-C989977666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6A0F1E2-08B2-454D-8B61-E4D7A0494F1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2BCFE60-BD0F-4117-AF80-55664F5C70EE}"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A0AF057-824D-47FC-A900-F68C165F078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662F7-42B2-4C36-969E-39F7674BCBE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AA5DBD7-E48A-41A7-B903-C989977666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5"/>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6A0F1E2-08B2-454D-8B61-E4D7A0494F1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6"/>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2BCFE60-BD0F-4117-AF80-55664F5C70EE}"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7"/>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A0AF057-824D-47FC-A900-F68C165F078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B5B662F7-42B2-4C36-969E-39F7674BCBEA}"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1"/>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AA5DBD7-E48A-41A7-B903-C989977666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2"/>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C6A0F1E2-08B2-454D-8B61-E4D7A0494F15}"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3"/>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2BCFE60-BD0F-4117-AF80-55664F5C70EE}"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4"/>
        <c:spPr>
          <a:solidFill>
            <a:schemeClr val="accent1"/>
          </a:solidFill>
          <a:ln w="28575" cap="rnd">
            <a:solidFill>
              <a:schemeClr val="accent2"/>
            </a:solidFill>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A0AF057-824D-47FC-A900-F68C165F078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'SC-Overall'!$AA$31:$AA$35</c:f>
              <c:strCache>
                <c:ptCount val="1"/>
                <c:pt idx="0">
                  <c:v>Male</c:v>
                </c:pt>
              </c:strCache>
            </c:strRef>
          </c:tx>
          <c:spPr>
            <a:ln w="28575" cap="rnd">
              <a:solidFill>
                <a:schemeClr val="accent1"/>
              </a:solidFill>
              <a:round/>
            </a:ln>
            <a:effectLst/>
          </c:spPr>
          <c:marker>
            <c:symbol val="none"/>
          </c:marker>
          <c:errBars>
            <c:errDir val="y"/>
            <c:errBarType val="both"/>
            <c:errValType val="cust"/>
            <c:noEndCap val="0"/>
            <c:plus>
              <c:numRef>
                <c:f>'SC-Overall'!$AA$31:$AA$35</c:f>
                <c:numCache>
                  <c:formatCode>General</c:formatCode>
                  <c:ptCount val="5"/>
                  <c:pt idx="0">
                    <c:v>3.4234814118628853</c:v>
                  </c:pt>
                  <c:pt idx="1">
                    <c:v>2.9945116277556583</c:v>
                  </c:pt>
                  <c:pt idx="2">
                    <c:v>2.9714490624740968</c:v>
                  </c:pt>
                  <c:pt idx="3">
                    <c:v>2.7715639375449261</c:v>
                  </c:pt>
                  <c:pt idx="4">
                    <c:v>2.6352977293978683</c:v>
                  </c:pt>
                </c:numCache>
              </c:numRef>
            </c:plus>
            <c:minus>
              <c:numRef>
                <c:f>'SC-Overall'!$AA$31:$AA$35</c:f>
                <c:numCache>
                  <c:formatCode>General</c:formatCode>
                  <c:ptCount val="5"/>
                  <c:pt idx="0">
                    <c:v>3.4234814118628853</c:v>
                  </c:pt>
                  <c:pt idx="1">
                    <c:v>2.9945116277556583</c:v>
                  </c:pt>
                  <c:pt idx="2">
                    <c:v>2.9714490624740968</c:v>
                  </c:pt>
                  <c:pt idx="3">
                    <c:v>2.7715639375449261</c:v>
                  </c:pt>
                  <c:pt idx="4">
                    <c:v>2.6352977293978683</c:v>
                  </c:pt>
                </c:numCache>
              </c:numRef>
            </c:minus>
            <c:spPr>
              <a:noFill/>
              <a:ln w="9525" cap="flat" cmpd="sng" algn="ctr">
                <a:solidFill>
                  <a:schemeClr val="tx1">
                    <a:lumMod val="65000"/>
                    <a:lumOff val="35000"/>
                  </a:schemeClr>
                </a:solidFill>
                <a:round/>
              </a:ln>
              <a:effectLst/>
            </c:spPr>
          </c:errBars>
          <c:cat>
            <c:strRef>
              <c:f>'SC-Overall'!$AA$31:$AA$35</c:f>
              <c:strCache>
                <c:ptCount val="5"/>
                <c:pt idx="0">
                  <c:v>16-24</c:v>
                </c:pt>
                <c:pt idx="1">
                  <c:v>25-34</c:v>
                </c:pt>
                <c:pt idx="2">
                  <c:v>35-44</c:v>
                </c:pt>
                <c:pt idx="3">
                  <c:v>45-54</c:v>
                </c:pt>
                <c:pt idx="4">
                  <c:v>55-64</c:v>
                </c:pt>
              </c:strCache>
            </c:strRef>
          </c:cat>
          <c:val>
            <c:numRef>
              <c:f>'SC-Overall'!$AA$31:$AA$35</c:f>
              <c:numCache>
                <c:formatCode>General</c:formatCode>
                <c:ptCount val="5"/>
                <c:pt idx="0">
                  <c:v>69.293477173913047</c:v>
                </c:pt>
                <c:pt idx="1">
                  <c:v>70.276010191082818</c:v>
                </c:pt>
                <c:pt idx="2">
                  <c:v>69.990638764044945</c:v>
                </c:pt>
                <c:pt idx="3">
                  <c:v>72.976879768786134</c:v>
                </c:pt>
                <c:pt idx="4">
                  <c:v>70.251937790697681</c:v>
                </c:pt>
              </c:numCache>
            </c:numRef>
          </c:val>
          <c:smooth val="0"/>
          <c:extLst>
            <c:ext xmlns:c16="http://schemas.microsoft.com/office/drawing/2014/chart" uri="{C3380CC4-5D6E-409C-BE32-E72D297353CC}">
              <c16:uniqueId val="{00000000-9E53-41F7-866C-998844FBA3DD}"/>
            </c:ext>
          </c:extLst>
        </c:ser>
        <c:ser>
          <c:idx val="1"/>
          <c:order val="1"/>
          <c:tx>
            <c:strRef>
              <c:f>'SC-Overall'!$AA$31:$AA$35</c:f>
              <c:strCache>
                <c:ptCount val="1"/>
                <c:pt idx="0">
                  <c:v>Female</c:v>
                </c:pt>
              </c:strCache>
            </c:strRef>
          </c:tx>
          <c:spPr>
            <a:ln w="28575" cap="rnd">
              <a:solidFill>
                <a:schemeClr val="accent2"/>
              </a:solidFill>
              <a:round/>
            </a:ln>
            <a:effectLst/>
          </c:spPr>
          <c:marker>
            <c:symbol val="none"/>
          </c:marker>
          <c:dLbls>
            <c:dLbl>
              <c:idx val="0"/>
              <c:tx>
                <c:rich>
                  <a:bodyPr/>
                  <a:lstStyle/>
                  <a:p>
                    <a:fld id="{D1795BC3-B5F5-4615-A862-147112C58F93}"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9E53-41F7-866C-998844FBA3DD}"/>
                </c:ext>
              </c:extLst>
            </c:dLbl>
            <c:dLbl>
              <c:idx val="1"/>
              <c:tx>
                <c:rich>
                  <a:bodyPr/>
                  <a:lstStyle/>
                  <a:p>
                    <a:fld id="{EE4DF47B-1BCC-4DEF-A8B8-EFC9D862EBBB}"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E53-41F7-866C-998844FBA3DD}"/>
                </c:ext>
              </c:extLst>
            </c:dLbl>
            <c:dLbl>
              <c:idx val="2"/>
              <c:tx>
                <c:rich>
                  <a:bodyPr/>
                  <a:lstStyle/>
                  <a:p>
                    <a:fld id="{689D86A0-8CE3-4F3F-9031-F6FB70B94F55}"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E53-41F7-866C-998844FBA3DD}"/>
                </c:ext>
              </c:extLst>
            </c:dLbl>
            <c:dLbl>
              <c:idx val="3"/>
              <c:tx>
                <c:rich>
                  <a:bodyPr/>
                  <a:lstStyle/>
                  <a:p>
                    <a:fld id="{4AACF1C3-D2A1-4EE9-8497-A8B7E7C0F66E}"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E53-41F7-866C-998844FBA3DD}"/>
                </c:ext>
              </c:extLst>
            </c:dLbl>
            <c:dLbl>
              <c:idx val="4"/>
              <c:tx>
                <c:rich>
                  <a:bodyPr/>
                  <a:lstStyle/>
                  <a:p>
                    <a:fld id="{D5AA2B99-8A95-4A14-B038-3BA580CAFF09}"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E53-41F7-866C-998844FBA3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'SC-Overall'!$AB$31:$AB$35</c:f>
                <c:numCache>
                  <c:formatCode>General</c:formatCode>
                  <c:ptCount val="5"/>
                  <c:pt idx="0">
                    <c:v>3.4717880760885587</c:v>
                  </c:pt>
                  <c:pt idx="1">
                    <c:v>2.5992271216215159</c:v>
                  </c:pt>
                  <c:pt idx="2">
                    <c:v>2.8619625412005854</c:v>
                  </c:pt>
                  <c:pt idx="3">
                    <c:v>2.7809092901376484</c:v>
                  </c:pt>
                  <c:pt idx="4">
                    <c:v>2.5021826839291648</c:v>
                  </c:pt>
                </c:numCache>
              </c:numRef>
            </c:plus>
            <c:minus>
              <c:numRef>
                <c:f>'SC-Overall'!$AB$31:$AB$35</c:f>
                <c:numCache>
                  <c:formatCode>General</c:formatCode>
                  <c:ptCount val="5"/>
                  <c:pt idx="0">
                    <c:v>3.4717880760885587</c:v>
                  </c:pt>
                  <c:pt idx="1">
                    <c:v>2.5992271216215159</c:v>
                  </c:pt>
                  <c:pt idx="2">
                    <c:v>2.8619625412005854</c:v>
                  </c:pt>
                  <c:pt idx="3">
                    <c:v>2.7809092901376484</c:v>
                  </c:pt>
                  <c:pt idx="4">
                    <c:v>2.5021826839291648</c:v>
                  </c:pt>
                </c:numCache>
              </c:numRef>
            </c:minus>
            <c:spPr>
              <a:noFill/>
              <a:ln w="9525" cap="flat" cmpd="sng" algn="ctr">
                <a:solidFill>
                  <a:schemeClr val="tx1">
                    <a:lumMod val="65000"/>
                    <a:lumOff val="35000"/>
                  </a:schemeClr>
                </a:solidFill>
                <a:round/>
              </a:ln>
              <a:effectLst/>
            </c:spPr>
          </c:errBars>
          <c:cat>
            <c:strRef>
              <c:f>'SC-Overall'!$AA$31:$AA$35</c:f>
              <c:strCache>
                <c:ptCount val="5"/>
                <c:pt idx="0">
                  <c:v>16-24</c:v>
                </c:pt>
                <c:pt idx="1">
                  <c:v>25-34</c:v>
                </c:pt>
                <c:pt idx="2">
                  <c:v>35-44</c:v>
                </c:pt>
                <c:pt idx="3">
                  <c:v>45-54</c:v>
                </c:pt>
                <c:pt idx="4">
                  <c:v>55-64</c:v>
                </c:pt>
              </c:strCache>
            </c:strRef>
          </c:cat>
          <c:val>
            <c:numRef>
              <c:f>'SC-Overall'!$AA$31:$AA$35</c:f>
              <c:numCache>
                <c:formatCode>General</c:formatCode>
                <c:ptCount val="5"/>
                <c:pt idx="0">
                  <c:v>64.738296694214867</c:v>
                </c:pt>
                <c:pt idx="1">
                  <c:v>66.623934871794873</c:v>
                </c:pt>
                <c:pt idx="2">
                  <c:v>67.767295597484264</c:v>
                </c:pt>
                <c:pt idx="3">
                  <c:v>68.844698295454535</c:v>
                </c:pt>
                <c:pt idx="4">
                  <c:v>69.607846524064158</c:v>
                </c:pt>
              </c:numCache>
            </c:numRef>
          </c:val>
          <c:smooth val="0"/>
          <c:extLst>
            <c:ext xmlns:c15="http://schemas.microsoft.com/office/drawing/2012/chart" uri="{02D57815-91ED-43cb-92C2-25804820EDAC}">
              <c15:datalabelsRange>
                <c15:f>'SC-Overall'!$Z$31:$Z$35</c15:f>
                <c15:dlblRangeCache>
                  <c:ptCount val="5"/>
                  <c:pt idx="0">
                    <c:v>4.56</c:v>
                  </c:pt>
                  <c:pt idx="1">
                    <c:v>3.65</c:v>
                  </c:pt>
                  <c:pt idx="2">
                    <c:v>2.22</c:v>
                  </c:pt>
                  <c:pt idx="3">
                    <c:v>4.13</c:v>
                  </c:pt>
                  <c:pt idx="4">
                    <c:v>0.64</c:v>
                  </c:pt>
                </c15:dlblRangeCache>
              </c15:datalabelsRange>
            </c:ext>
            <c:ext xmlns:c16="http://schemas.microsoft.com/office/drawing/2014/chart" uri="{C3380CC4-5D6E-409C-BE32-E72D297353CC}">
              <c16:uniqueId val="{00000006-9E53-41F7-866C-998844FBA3DD}"/>
            </c:ext>
          </c:extLst>
        </c:ser>
        <c:dLbls>
          <c:showLegendKey val="0"/>
          <c:showVal val="0"/>
          <c:showCatName val="0"/>
          <c:showSerName val="0"/>
          <c:showPercent val="0"/>
          <c:showBubbleSize val="0"/>
        </c:dLbls>
        <c:smooth val="0"/>
        <c:axId val="779351720"/>
        <c:axId val="779352048"/>
      </c:lineChart>
      <c:catAx>
        <c:axId val="779351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9352048"/>
        <c:crosses val="autoZero"/>
        <c:auto val="1"/>
        <c:lblAlgn val="ctr"/>
        <c:lblOffset val="100"/>
        <c:noMultiLvlLbl val="0"/>
      </c:catAx>
      <c:valAx>
        <c:axId val="779352048"/>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9351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[YouGov - Fourth Look - removing the 65plus group.xlsx]SC-Overall!PivotTable2</c:name>
    <c:fmtId val="6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Challenge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prstDash val="sysDot"/>
            <a:round/>
          </a:ln>
          <a:effectLst/>
        </c:spPr>
        <c:marker>
          <c:symbol val="none"/>
        </c:marker>
      </c:pivotFmt>
      <c:pivotFmt>
        <c:idx val="5"/>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915D741-2D5D-4A31-8B5A-C5C5C15E65A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648C9CA-3E46-453D-93FF-A274C4A8EDE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8"/>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15F1475-22BB-4A2F-B07E-B872E033C98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9"/>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62BEF01-179F-4281-8025-DC15F679B2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7027C4D-FF83-4AB5-8634-6D05BEA4E15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1"/>
        <c:spPr>
          <a:solidFill>
            <a:schemeClr val="accent1"/>
          </a:solidFill>
          <a:ln w="28575" cap="rnd">
            <a:solidFill>
              <a:schemeClr val="accent1"/>
            </a:solidFill>
            <a:prstDash val="sysDot"/>
            <a:round/>
          </a:ln>
          <a:effectLst/>
        </c:spPr>
        <c:marker>
          <c:symbol val="none"/>
        </c:marker>
      </c:pivotFmt>
      <c:pivotFmt>
        <c:idx val="12"/>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915D741-2D5D-4A31-8B5A-C5C5C15E65A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648C9CA-3E46-453D-93FF-A274C4A8EDE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5"/>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15F1475-22BB-4A2F-B07E-B872E033C98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6"/>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62BEF01-179F-4281-8025-DC15F679B2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7"/>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7027C4D-FF83-4AB5-8634-6D05BEA4E15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8"/>
        <c:spPr>
          <a:solidFill>
            <a:schemeClr val="accent1"/>
          </a:solidFill>
          <a:ln w="28575" cap="rnd">
            <a:solidFill>
              <a:schemeClr val="accent1"/>
            </a:solidFill>
            <a:prstDash val="sysDot"/>
            <a:round/>
          </a:ln>
          <a:effectLst/>
        </c:spPr>
        <c:marker>
          <c:symbol val="none"/>
        </c:marker>
      </c:pivotFmt>
      <c:pivotFmt>
        <c:idx val="19"/>
        <c:spPr>
          <a:solidFill>
            <a:schemeClr val="accent1"/>
          </a:solidFill>
          <a:ln w="28575" cap="rnd">
            <a:solidFill>
              <a:schemeClr val="accent1"/>
            </a:solidFill>
            <a:prstDash val="sysDot"/>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A915D741-2D5D-4A31-8B5A-C5C5C15E65A4}"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1"/>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648C9CA-3E46-453D-93FF-A274C4A8EDE9}"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2"/>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215F1475-22BB-4A2F-B07E-B872E033C983}"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3"/>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362BEF01-179F-4281-8025-DC15F679B2E6}"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24"/>
        <c:spPr>
          <a:solidFill>
            <a:schemeClr val="accent1"/>
          </a:solidFill>
          <a:ln w="28575" cap="rnd">
            <a:solidFill>
              <a:schemeClr val="accent2"/>
            </a:solidFill>
            <a:prstDash val="sysDot"/>
            <a:round/>
          </a:ln>
          <a:effectLst/>
        </c:spPr>
        <c:marker>
          <c:symbol val="none"/>
        </c:marke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7027C4D-FF83-4AB5-8634-6D05BEA4E152}" type="CELLRANGE">
                  <a:rPr lang="en-US"/>
                  <a:pPr>
                    <a:defRPr sz="900" b="0" i="0" u="none" strike="noStrike" kern="1200" baseline="0">
                      <a:solidFill>
                        <a:schemeClr val="tx1">
                          <a:lumMod val="75000"/>
                          <a:lumOff val="25000"/>
                        </a:schemeClr>
                      </a:solidFill>
                      <a:latin typeface="+mn-lt"/>
                      <a:ea typeface="+mn-ea"/>
                      <a:cs typeface="+mn-cs"/>
                    </a:defRPr>
                  </a:pPr>
                  <a:t>[CELLRANGE]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s>
    <c:plotArea>
      <c:layout/>
      <c:lineChart>
        <c:grouping val="standard"/>
        <c:varyColors val="0"/>
        <c:ser>
          <c:idx val="0"/>
          <c:order val="0"/>
          <c:tx>
            <c:strRef>
              <c:f>'SC-Overall'!$AA$45:$AA$49</c:f>
              <c:strCache>
                <c:ptCount val="1"/>
                <c:pt idx="0">
                  <c:v>m</c:v>
                </c:pt>
              </c:strCache>
            </c:strRef>
          </c:tx>
          <c:spPr>
            <a:ln w="28575" cap="rnd">
              <a:solidFill>
                <a:schemeClr val="accent1"/>
              </a:solidFill>
              <a:prstDash val="sysDot"/>
              <a:round/>
            </a:ln>
            <a:effectLst/>
          </c:spPr>
          <c:marker>
            <c:symbol val="none"/>
          </c:marker>
          <c:errBars>
            <c:errDir val="y"/>
            <c:errBarType val="both"/>
            <c:errValType val="cust"/>
            <c:noEndCap val="0"/>
            <c:plus>
              <c:numRef>
                <c:f>'SC-Overall'!$AA$45:$AA$49</c:f>
                <c:numCache>
                  <c:formatCode>General</c:formatCode>
                  <c:ptCount val="5"/>
                  <c:pt idx="0">
                    <c:v>0.79725930244914522</c:v>
                  </c:pt>
                  <c:pt idx="1">
                    <c:v>0.69353030985191266</c:v>
                  </c:pt>
                  <c:pt idx="2">
                    <c:v>0.61102400703948723</c:v>
                  </c:pt>
                  <c:pt idx="3">
                    <c:v>0.59627270797481524</c:v>
                  </c:pt>
                  <c:pt idx="4">
                    <c:v>0.62934958892683435</c:v>
                  </c:pt>
                </c:numCache>
              </c:numRef>
            </c:plus>
            <c:minus>
              <c:numRef>
                <c:f>'SC-Overall'!$AB$45:$AB$49</c:f>
                <c:numCache>
                  <c:formatCode>General</c:formatCode>
                  <c:ptCount val="5"/>
                  <c:pt idx="0">
                    <c:v>0.63692355934982081</c:v>
                  </c:pt>
                  <c:pt idx="1">
                    <c:v>0.5481290081870942</c:v>
                  </c:pt>
                  <c:pt idx="2">
                    <c:v>0.46236081167710791</c:v>
                  </c:pt>
                  <c:pt idx="3">
                    <c:v>0.44411040842639649</c:v>
                  </c:pt>
                  <c:pt idx="4">
                    <c:v>0.54272502183313764</c:v>
                  </c:pt>
                </c:numCache>
              </c:numRef>
            </c:minus>
            <c:spPr>
              <a:noFill/>
              <a:ln w="9525" cap="flat" cmpd="sng" algn="ctr">
                <a:solidFill>
                  <a:schemeClr val="tx1">
                    <a:lumMod val="65000"/>
                    <a:lumOff val="35000"/>
                  </a:schemeClr>
                </a:solidFill>
                <a:round/>
              </a:ln>
              <a:effectLst/>
            </c:spPr>
          </c:errBars>
          <c:cat>
            <c:strRef>
              <c:f>'SC-Overall'!$AA$45:$AA$49</c:f>
              <c:strCache>
                <c:ptCount val="5"/>
                <c:pt idx="0">
                  <c:v>16-24</c:v>
                </c:pt>
                <c:pt idx="1">
                  <c:v>25-34</c:v>
                </c:pt>
                <c:pt idx="2">
                  <c:v>35-44</c:v>
                </c:pt>
                <c:pt idx="3">
                  <c:v>45-54</c:v>
                </c:pt>
                <c:pt idx="4">
                  <c:v>55-64</c:v>
                </c:pt>
              </c:strCache>
            </c:strRef>
          </c:cat>
          <c:val>
            <c:numRef>
              <c:f>'SC-Overall'!$AA$45:$AA$49</c:f>
              <c:numCache>
                <c:formatCode>General</c:formatCode>
                <c:ptCount val="5"/>
                <c:pt idx="0">
                  <c:v>74.095607235142253</c:v>
                </c:pt>
                <c:pt idx="1">
                  <c:v>77.282913165265995</c:v>
                </c:pt>
                <c:pt idx="2">
                  <c:v>77.788509162951769</c:v>
                </c:pt>
                <c:pt idx="3">
                  <c:v>78.31837127284399</c:v>
                </c:pt>
                <c:pt idx="4">
                  <c:v>78.700348899624288</c:v>
                </c:pt>
              </c:numCache>
            </c:numRef>
          </c:val>
          <c:smooth val="0"/>
          <c:extLst>
            <c:ext xmlns:c16="http://schemas.microsoft.com/office/drawing/2014/chart" uri="{C3380CC4-5D6E-409C-BE32-E72D297353CC}">
              <c16:uniqueId val="{00000000-AC33-4C71-8F9F-47C2460D6D77}"/>
            </c:ext>
          </c:extLst>
        </c:ser>
        <c:ser>
          <c:idx val="1"/>
          <c:order val="1"/>
          <c:tx>
            <c:strRef>
              <c:f>'SC-Overall'!$AA$45:$AA$49</c:f>
              <c:strCache>
                <c:ptCount val="1"/>
                <c:pt idx="0">
                  <c:v>f</c:v>
                </c:pt>
              </c:strCache>
            </c:strRef>
          </c:tx>
          <c:spPr>
            <a:ln w="28575" cap="rnd">
              <a:solidFill>
                <a:schemeClr val="accent2"/>
              </a:solidFill>
              <a:prstDash val="sysDot"/>
              <a:round/>
            </a:ln>
            <a:effectLst/>
          </c:spPr>
          <c:marker>
            <c:symbol val="none"/>
          </c:marker>
          <c:dLbls>
            <c:dLbl>
              <c:idx val="0"/>
              <c:tx>
                <c:rich>
                  <a:bodyPr/>
                  <a:lstStyle/>
                  <a:p>
                    <a:fld id="{D11EE2ED-4A50-4460-8CA9-44BC0C25E1E4}" type="CELLRANGE">
                      <a:rPr lang="en-US"/>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C33-4C71-8F9F-47C2460D6D77}"/>
                </c:ext>
              </c:extLst>
            </c:dLbl>
            <c:dLbl>
              <c:idx val="1"/>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fld id="{33D3C00F-EFFE-404A-AE5F-0923A262363D}" type="CELLRANGE">
                      <a:rPr lang="en-GB"/>
                      <a:pPr>
                        <a:defRPr/>
                      </a:pPr>
                      <a:t>[CELLRANGE]</a:t>
                    </a:fld>
                    <a:endParaRPr lang="en-GB"/>
                  </a:p>
                </c:rich>
              </c:tx>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02-AC33-4C71-8F9F-47C2460D6D77}"/>
                </c:ext>
              </c:extLst>
            </c:dLbl>
            <c:dLbl>
              <c:idx val="2"/>
              <c:tx>
                <c:rich>
                  <a:bodyPr/>
                  <a:lstStyle/>
                  <a:p>
                    <a:fld id="{1473C452-C507-4162-9D11-6652F9E41435}"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AC33-4C71-8F9F-47C2460D6D77}"/>
                </c:ext>
              </c:extLst>
            </c:dLbl>
            <c:dLbl>
              <c:idx val="3"/>
              <c:tx>
                <c:rich>
                  <a:bodyPr/>
                  <a:lstStyle/>
                  <a:p>
                    <a:fld id="{C15D3014-4506-44F9-BA21-4DC89F02973D}"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AC33-4C71-8F9F-47C2460D6D77}"/>
                </c:ext>
              </c:extLst>
            </c:dLbl>
            <c:dLbl>
              <c:idx val="4"/>
              <c:tx>
                <c:rich>
                  <a:bodyPr/>
                  <a:lstStyle/>
                  <a:p>
                    <a:fld id="{44B0CEC4-9804-4E11-A66E-35C671F89212}" type="CELLRANGE">
                      <a:rPr lang="en-GB"/>
                      <a:pPr/>
                      <a:t>[CELLRANGE]</a:t>
                    </a:fld>
                    <a:endParaRPr lang="en-GB"/>
                  </a:p>
                </c:rich>
              </c:tx>
              <c:dLblPos val="b"/>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AC33-4C71-8F9F-47C2460D6D7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'SC-Overall'!$AA$45:$AA$49</c:f>
                <c:numCache>
                  <c:formatCode>General</c:formatCode>
                  <c:ptCount val="5"/>
                  <c:pt idx="0">
                    <c:v>0.79725930244914522</c:v>
                  </c:pt>
                  <c:pt idx="1">
                    <c:v>0.69353030985191266</c:v>
                  </c:pt>
                  <c:pt idx="2">
                    <c:v>0.61102400703948723</c:v>
                  </c:pt>
                  <c:pt idx="3">
                    <c:v>0.59627270797481524</c:v>
                  </c:pt>
                  <c:pt idx="4">
                    <c:v>0.62934958892683435</c:v>
                  </c:pt>
                </c:numCache>
              </c:numRef>
            </c:plus>
            <c:minus>
              <c:numRef>
                <c:f>'SC-Overall'!$AB$45:$AB$49</c:f>
                <c:numCache>
                  <c:formatCode>General</c:formatCode>
                  <c:ptCount val="5"/>
                  <c:pt idx="0">
                    <c:v>0.63692355934982081</c:v>
                  </c:pt>
                  <c:pt idx="1">
                    <c:v>0.5481290081870942</c:v>
                  </c:pt>
                  <c:pt idx="2">
                    <c:v>0.46236081167710791</c:v>
                  </c:pt>
                  <c:pt idx="3">
                    <c:v>0.44411040842639649</c:v>
                  </c:pt>
                  <c:pt idx="4">
                    <c:v>0.54272502183313764</c:v>
                  </c:pt>
                </c:numCache>
              </c:numRef>
            </c:minus>
            <c:spPr>
              <a:noFill/>
              <a:ln w="9525" cap="flat" cmpd="sng" algn="ctr">
                <a:solidFill>
                  <a:schemeClr val="tx1">
                    <a:lumMod val="65000"/>
                    <a:lumOff val="35000"/>
                  </a:schemeClr>
                </a:solidFill>
                <a:round/>
              </a:ln>
              <a:effectLst/>
            </c:spPr>
          </c:errBars>
          <c:cat>
            <c:strRef>
              <c:f>'SC-Overall'!$AA$45:$AA$49</c:f>
              <c:strCache>
                <c:ptCount val="5"/>
                <c:pt idx="0">
                  <c:v>16-24</c:v>
                </c:pt>
                <c:pt idx="1">
                  <c:v>25-34</c:v>
                </c:pt>
                <c:pt idx="2">
                  <c:v>35-44</c:v>
                </c:pt>
                <c:pt idx="3">
                  <c:v>45-54</c:v>
                </c:pt>
                <c:pt idx="4">
                  <c:v>55-64</c:v>
                </c:pt>
              </c:strCache>
            </c:strRef>
          </c:cat>
          <c:val>
            <c:numRef>
              <c:f>'SC-Overall'!$AA$45:$AA$49</c:f>
              <c:numCache>
                <c:formatCode>General</c:formatCode>
                <c:ptCount val="5"/>
                <c:pt idx="0">
                  <c:v>66.07407407407409</c:v>
                </c:pt>
                <c:pt idx="1">
                  <c:v>68.453320184089534</c:v>
                </c:pt>
                <c:pt idx="2">
                  <c:v>70.083053092836124</c:v>
                </c:pt>
                <c:pt idx="3">
                  <c:v>71.304892425582182</c:v>
                </c:pt>
                <c:pt idx="4">
                  <c:v>71.628282828282707</c:v>
                </c:pt>
              </c:numCache>
            </c:numRef>
          </c:val>
          <c:smooth val="0"/>
          <c:extLst>
            <c:ext xmlns:c15="http://schemas.microsoft.com/office/drawing/2012/chart" uri="{02D57815-91ED-43cb-92C2-25804820EDAC}">
              <c15:datalabelsRange>
                <c15:f>'SC-Overall'!$Z$45:$Z$49</c15:f>
                <c15:dlblRangeCache>
                  <c:ptCount val="5"/>
                  <c:pt idx="0">
                    <c:v>8.02</c:v>
                  </c:pt>
                  <c:pt idx="1">
                    <c:v>8.83</c:v>
                  </c:pt>
                  <c:pt idx="2">
                    <c:v>7.71</c:v>
                  </c:pt>
                  <c:pt idx="3">
                    <c:v>7.01</c:v>
                  </c:pt>
                  <c:pt idx="4">
                    <c:v>7.07</c:v>
                  </c:pt>
                </c15:dlblRangeCache>
              </c15:datalabelsRange>
            </c:ext>
            <c:ext xmlns:c16="http://schemas.microsoft.com/office/drawing/2014/chart" uri="{C3380CC4-5D6E-409C-BE32-E72D297353CC}">
              <c16:uniqueId val="{00000006-AC33-4C71-8F9F-47C2460D6D77}"/>
            </c:ext>
          </c:extLst>
        </c:ser>
        <c:dLbls>
          <c:showLegendKey val="0"/>
          <c:showVal val="0"/>
          <c:showCatName val="0"/>
          <c:showSerName val="0"/>
          <c:showPercent val="0"/>
          <c:showBubbleSize val="0"/>
        </c:dLbls>
        <c:smooth val="0"/>
        <c:axId val="755600656"/>
        <c:axId val="755598360"/>
      </c:lineChart>
      <c:catAx>
        <c:axId val="75560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5598360"/>
        <c:crosses val="autoZero"/>
        <c:auto val="1"/>
        <c:lblAlgn val="ctr"/>
        <c:lblOffset val="100"/>
        <c:noMultiLvlLbl val="0"/>
      </c:catAx>
      <c:valAx>
        <c:axId val="755598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5600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'N-Overall'!$AA$11:$AA$15</c:f>
                <c:numCache>
                  <c:formatCode>General</c:formatCode>
                  <c:ptCount val="5"/>
                  <c:pt idx="0">
                    <c:v>3.0404298681734949</c:v>
                  </c:pt>
                  <c:pt idx="1">
                    <c:v>2.4546941217840095</c:v>
                  </c:pt>
                  <c:pt idx="2">
                    <c:v>2.2667711768184624</c:v>
                  </c:pt>
                  <c:pt idx="3">
                    <c:v>2.2017094305168783</c:v>
                  </c:pt>
                  <c:pt idx="4">
                    <c:v>2.0226658471234384</c:v>
                  </c:pt>
                </c:numCache>
              </c:numRef>
            </c:plus>
            <c:minus>
              <c:numRef>
                <c:f>'N-Overall'!$AA$11:$AA$15</c:f>
                <c:numCache>
                  <c:formatCode>General</c:formatCode>
                  <c:ptCount val="5"/>
                  <c:pt idx="0">
                    <c:v>3.0404298681734949</c:v>
                  </c:pt>
                  <c:pt idx="1">
                    <c:v>2.4546941217840095</c:v>
                  </c:pt>
                  <c:pt idx="2">
                    <c:v>2.2667711768184624</c:v>
                  </c:pt>
                  <c:pt idx="3">
                    <c:v>2.2017094305168783</c:v>
                  </c:pt>
                  <c:pt idx="4">
                    <c:v>2.0226658471234384</c:v>
                  </c:pt>
                </c:numCache>
              </c:numRef>
            </c:minus>
            <c:spPr>
              <a:noFill/>
              <a:ln w="9525" cap="flat" cmpd="sng" algn="ctr">
                <a:solidFill>
                  <a:schemeClr val="tx1">
                    <a:lumMod val="65000"/>
                    <a:lumOff val="35000"/>
                  </a:schemeClr>
                </a:solidFill>
                <a:round/>
              </a:ln>
              <a:effectLst/>
            </c:spPr>
          </c:errBars>
          <c:cat>
            <c:strRef>
              <c:f>'N-Overall'!$J$11:$J$15</c:f>
              <c:strCache>
                <c:ptCount val="5"/>
                <c:pt idx="0">
                  <c:v>16-24</c:v>
                </c:pt>
                <c:pt idx="1">
                  <c:v>25-34</c:v>
                </c:pt>
                <c:pt idx="2">
                  <c:v>35-44</c:v>
                </c:pt>
                <c:pt idx="3">
                  <c:v>45-54</c:v>
                </c:pt>
                <c:pt idx="4">
                  <c:v>55-64</c:v>
                </c:pt>
              </c:strCache>
            </c:strRef>
          </c:cat>
          <c:val>
            <c:numRef>
              <c:f>'N-Overall'!$K$11:$K$15</c:f>
              <c:numCache>
                <c:formatCode>General</c:formatCode>
                <c:ptCount val="5"/>
                <c:pt idx="0">
                  <c:v>68.591549295774655</c:v>
                </c:pt>
                <c:pt idx="1">
                  <c:v>69.346590909090907</c:v>
                </c:pt>
                <c:pt idx="2">
                  <c:v>71.958456973293764</c:v>
                </c:pt>
                <c:pt idx="3">
                  <c:v>73.896848137535812</c:v>
                </c:pt>
                <c:pt idx="4">
                  <c:v>71.782729805013929</c:v>
                </c:pt>
              </c:numCache>
            </c:numRef>
          </c:val>
          <c:smooth val="0"/>
          <c:extLst>
            <c:ext xmlns:c16="http://schemas.microsoft.com/office/drawing/2014/chart" uri="{C3380CC4-5D6E-409C-BE32-E72D297353CC}">
              <c16:uniqueId val="{00000000-05EA-4B07-B367-44D778BA3875}"/>
            </c:ext>
          </c:extLst>
        </c:ser>
        <c:ser>
          <c:idx val="1"/>
          <c:order val="1"/>
          <c:tx>
            <c:strRef>
              <c:f>'N-Overall'!$L$10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'N-Overall'!$AB$11:$AB$15</c:f>
                <c:numCache>
                  <c:formatCode>General</c:formatCode>
                  <c:ptCount val="5"/>
                  <c:pt idx="0">
                    <c:v>5.9097814908028817E-2</c:v>
                  </c:pt>
                  <c:pt idx="1">
                    <c:v>4.916710655124705E-2</c:v>
                  </c:pt>
                  <c:pt idx="2">
                    <c:v>4.2808263371397669E-2</c:v>
                  </c:pt>
                  <c:pt idx="3">
                    <c:v>4.0903963315070881E-2</c:v>
                  </c:pt>
                  <c:pt idx="4">
                    <c:v>4.7195132270373981E-2</c:v>
                  </c:pt>
                </c:numCache>
              </c:numRef>
            </c:plus>
            <c:minus>
              <c:numRef>
                <c:f>'N-Overall'!$AB$11:$AB$15</c:f>
                <c:numCache>
                  <c:formatCode>General</c:formatCode>
                  <c:ptCount val="5"/>
                  <c:pt idx="0">
                    <c:v>5.9097814908028817E-2</c:v>
                  </c:pt>
                  <c:pt idx="1">
                    <c:v>4.916710655124705E-2</c:v>
                  </c:pt>
                  <c:pt idx="2">
                    <c:v>4.2808263371397669E-2</c:v>
                  </c:pt>
                  <c:pt idx="3">
                    <c:v>4.0903963315070881E-2</c:v>
                  </c:pt>
                  <c:pt idx="4">
                    <c:v>4.7195132270373981E-2</c:v>
                  </c:pt>
                </c:numCache>
              </c:numRef>
            </c:minus>
            <c:spPr>
              <a:noFill/>
              <a:ln w="9525" cap="flat" cmpd="sng" algn="ctr">
                <a:solidFill>
                  <a:schemeClr val="tx1">
                    <a:lumMod val="65000"/>
                    <a:lumOff val="35000"/>
                  </a:schemeClr>
                </a:solidFill>
                <a:round/>
              </a:ln>
              <a:effectLst/>
            </c:spPr>
          </c:errBars>
          <c:cat>
            <c:strRef>
              <c:f>'N-Overall'!$J$11:$J$15</c:f>
              <c:strCache>
                <c:ptCount val="5"/>
                <c:pt idx="0">
                  <c:v>16-24</c:v>
                </c:pt>
                <c:pt idx="1">
                  <c:v>25-34</c:v>
                </c:pt>
                <c:pt idx="2">
                  <c:v>35-44</c:v>
                </c:pt>
                <c:pt idx="3">
                  <c:v>45-54</c:v>
                </c:pt>
                <c:pt idx="4">
                  <c:v>55-64</c:v>
                </c:pt>
              </c:strCache>
            </c:strRef>
          </c:cat>
          <c:val>
            <c:numRef>
              <c:f>'N-Overall'!$L$11:$L$15</c:f>
              <c:numCache>
                <c:formatCode>General</c:formatCode>
                <c:ptCount val="5"/>
                <c:pt idx="0">
                  <c:v>68.828696925329439</c:v>
                </c:pt>
                <c:pt idx="1">
                  <c:v>72.201367308887512</c:v>
                </c:pt>
                <c:pt idx="2">
                  <c:v>71.881497930756041</c:v>
                </c:pt>
                <c:pt idx="3">
                  <c:v>72.997476022211004</c:v>
                </c:pt>
                <c:pt idx="4">
                  <c:v>75.717960357088828</c:v>
                </c:pt>
              </c:numCache>
            </c:numRef>
          </c:val>
          <c:smooth val="0"/>
          <c:extLst>
            <c:ext xmlns:c16="http://schemas.microsoft.com/office/drawing/2014/chart" uri="{C3380CC4-5D6E-409C-BE32-E72D297353CC}">
              <c16:uniqueId val="{00000001-05EA-4B07-B367-44D778BA3875}"/>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'CwM-Overall'!$K$10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'CwM-Overall'!$AA$11:$AA$15</c:f>
                <c:numCache>
                  <c:formatCode>General</c:formatCode>
                  <c:ptCount val="5"/>
                  <c:pt idx="0">
                    <c:v>2.097988302764497</c:v>
                  </c:pt>
                  <c:pt idx="1">
                    <c:v>1.8526418177495412</c:v>
                  </c:pt>
                  <c:pt idx="2">
                    <c:v>1.8445378648101249</c:v>
                  </c:pt>
                  <c:pt idx="3">
                    <c:v>1.7260892567459074</c:v>
                  </c:pt>
                  <c:pt idx="4">
                    <c:v>1.6488552905848268</c:v>
                  </c:pt>
                </c:numCache>
              </c:numRef>
            </c:plus>
            <c:minus>
              <c:numRef>
                <c:f>'CwM-Overall'!$AA$11:$AA$15</c:f>
                <c:numCache>
                  <c:formatCode>General</c:formatCode>
                  <c:ptCount val="5"/>
                  <c:pt idx="0">
                    <c:v>2.097988302764497</c:v>
                  </c:pt>
                  <c:pt idx="1">
                    <c:v>1.8526418177495412</c:v>
                  </c:pt>
                  <c:pt idx="2">
                    <c:v>1.8445378648101249</c:v>
                  </c:pt>
                  <c:pt idx="3">
                    <c:v>1.7260892567459074</c:v>
                  </c:pt>
                  <c:pt idx="4">
                    <c:v>1.6488552905848268</c:v>
                  </c:pt>
                </c:numCache>
              </c:numRef>
            </c:minus>
            <c:spPr>
              <a:noFill/>
              <a:ln w="9525" cap="flat" cmpd="sng" algn="ctr">
                <a:solidFill>
                  <a:schemeClr val="tx1">
                    <a:lumMod val="65000"/>
                    <a:lumOff val="35000"/>
                  </a:schemeClr>
                </a:solidFill>
                <a:round/>
              </a:ln>
              <a:effectLst/>
            </c:spPr>
          </c:errBars>
          <c:cat>
            <c:strRef>
              <c:f>'CwM-Overall'!$J$11:$J$15</c:f>
              <c:strCache>
                <c:ptCount val="5"/>
                <c:pt idx="0">
                  <c:v>16-24</c:v>
                </c:pt>
                <c:pt idx="1">
                  <c:v>25-34</c:v>
                </c:pt>
                <c:pt idx="2">
                  <c:v>35-44</c:v>
                </c:pt>
                <c:pt idx="3">
                  <c:v>45-54</c:v>
                </c:pt>
                <c:pt idx="4">
                  <c:v>55-64</c:v>
                </c:pt>
              </c:strCache>
            </c:strRef>
          </c:cat>
          <c:val>
            <c:numRef>
              <c:f>'CwM-Overall'!$K$11:$K$15</c:f>
              <c:numCache>
                <c:formatCode>General</c:formatCode>
                <c:ptCount val="5"/>
                <c:pt idx="0">
                  <c:v>63.99647887323944</c:v>
                </c:pt>
                <c:pt idx="1">
                  <c:v>65.163352272727266</c:v>
                </c:pt>
                <c:pt idx="2">
                  <c:v>67.266320474777444</c:v>
                </c:pt>
                <c:pt idx="3">
                  <c:v>69.78868194842407</c:v>
                </c:pt>
                <c:pt idx="4">
                  <c:v>73.050139275766014</c:v>
                </c:pt>
              </c:numCache>
            </c:numRef>
          </c:val>
          <c:smooth val="0"/>
          <c:extLst>
            <c:ext xmlns:c16="http://schemas.microsoft.com/office/drawing/2014/chart" uri="{C3380CC4-5D6E-409C-BE32-E72D297353CC}">
              <c16:uniqueId val="{00000005-568D-4DDB-A27F-14CD46F30503}"/>
            </c:ext>
          </c:extLst>
        </c:ser>
        <c:ser>
          <c:idx val="1"/>
          <c:order val="1"/>
          <c:tx>
            <c:strRef>
              <c:f>'CwM-Overall'!$L$10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'CwM-Overall'!$AB$11:$AB$15</c:f>
                <c:numCache>
                  <c:formatCode>General</c:formatCode>
                  <c:ptCount val="5"/>
                  <c:pt idx="0">
                    <c:v>0.50082809316089016</c:v>
                  </c:pt>
                  <c:pt idx="1">
                    <c:v>0.45874758862129267</c:v>
                  </c:pt>
                  <c:pt idx="2">
                    <c:v>0.36946245006421274</c:v>
                  </c:pt>
                  <c:pt idx="3">
                    <c:v>0.36377749245881352</c:v>
                  </c:pt>
                  <c:pt idx="4">
                    <c:v>0.43258663126286528</c:v>
                  </c:pt>
                </c:numCache>
              </c:numRef>
            </c:plus>
            <c:minus>
              <c:numRef>
                <c:f>'CwM-Overall'!$AB$11:$AB$15</c:f>
                <c:numCache>
                  <c:formatCode>General</c:formatCode>
                  <c:ptCount val="5"/>
                  <c:pt idx="0">
                    <c:v>0.50082809316089016</c:v>
                  </c:pt>
                  <c:pt idx="1">
                    <c:v>0.45874758862129267</c:v>
                  </c:pt>
                  <c:pt idx="2">
                    <c:v>0.36946245006421274</c:v>
                  </c:pt>
                  <c:pt idx="3">
                    <c:v>0.36377749245881352</c:v>
                  </c:pt>
                  <c:pt idx="4">
                    <c:v>0.43258663126286528</c:v>
                  </c:pt>
                </c:numCache>
              </c:numRef>
            </c:minus>
            <c:spPr>
              <a:noFill/>
              <a:ln w="9525" cap="flat" cmpd="sng" algn="ctr">
                <a:solidFill>
                  <a:schemeClr val="tx1">
                    <a:lumMod val="65000"/>
                    <a:lumOff val="35000"/>
                  </a:schemeClr>
                </a:solidFill>
                <a:round/>
              </a:ln>
              <a:effectLst/>
            </c:spPr>
          </c:errBars>
          <c:cat>
            <c:strRef>
              <c:f>'CwM-Overall'!$J$11:$J$15</c:f>
              <c:strCache>
                <c:ptCount val="5"/>
                <c:pt idx="0">
                  <c:v>16-24</c:v>
                </c:pt>
                <c:pt idx="1">
                  <c:v>25-34</c:v>
                </c:pt>
                <c:pt idx="2">
                  <c:v>35-44</c:v>
                </c:pt>
                <c:pt idx="3">
                  <c:v>45-54</c:v>
                </c:pt>
                <c:pt idx="4">
                  <c:v>55-64</c:v>
                </c:pt>
              </c:strCache>
            </c:strRef>
          </c:cat>
          <c:val>
            <c:numRef>
              <c:f>'CwM-Overall'!$L$11:$L$15</c:f>
              <c:numCache>
                <c:formatCode>General</c:formatCode>
                <c:ptCount val="5"/>
                <c:pt idx="0">
                  <c:v>60.887424760045548</c:v>
                </c:pt>
                <c:pt idx="1">
                  <c:v>66.013051584835296</c:v>
                </c:pt>
                <c:pt idx="2">
                  <c:v>67.323609568991628</c:v>
                </c:pt>
                <c:pt idx="3">
                  <c:v>68.825088339222617</c:v>
                </c:pt>
                <c:pt idx="4">
                  <c:v>72.138371917082765</c:v>
                </c:pt>
              </c:numCache>
            </c:numRef>
          </c:val>
          <c:smooth val="0"/>
          <c:extLst>
            <c:ext xmlns:c16="http://schemas.microsoft.com/office/drawing/2014/chart" uri="{C3380CC4-5D6E-409C-BE32-E72D297353CC}">
              <c16:uniqueId val="{00000006-568D-4DDB-A27F-14CD46F30503}"/>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'CwM-Overall'!$L$29</c:f>
              <c:strCache>
                <c:ptCount val="1"/>
                <c:pt idx="0">
                  <c:v>UK</c:v>
                </c:pt>
              </c:strCache>
            </c:strRef>
          </c:tx>
          <c:spPr>
            <a:ln w="28575" cap="rnd">
              <a:solidFill>
                <a:schemeClr val="accent1"/>
              </a:solidFill>
              <a:round/>
            </a:ln>
            <a:effectLst/>
          </c:spPr>
          <c:marker>
            <c:symbol val="none"/>
          </c:marker>
          <c:errBars>
            <c:errDir val="y"/>
            <c:errBarType val="both"/>
            <c:errValType val="cust"/>
            <c:noEndCap val="0"/>
            <c:plus>
              <c:numRef>
                <c:f>'CwM-Overall'!$AR$31:$AR$35</c:f>
                <c:numCache>
                  <c:formatCode>General</c:formatCode>
                  <c:ptCount val="5"/>
                  <c:pt idx="0">
                    <c:v>2.9895585094359642</c:v>
                  </c:pt>
                  <c:pt idx="1">
                    <c:v>2.9897625881739915</c:v>
                  </c:pt>
                  <c:pt idx="2">
                    <c:v>2.6154663882883602</c:v>
                  </c:pt>
                  <c:pt idx="3">
                    <c:v>2.2623726392429861</c:v>
                  </c:pt>
                  <c:pt idx="4">
                    <c:v>2.4852460932195877</c:v>
                  </c:pt>
                </c:numCache>
              </c:numRef>
            </c:plus>
            <c:minus>
              <c:numRef>
                <c:f>'CwM-Overall'!$AR$31:$AR$35</c:f>
                <c:numCache>
                  <c:formatCode>General</c:formatCode>
                  <c:ptCount val="5"/>
                  <c:pt idx="0">
                    <c:v>2.9895585094359642</c:v>
                  </c:pt>
                  <c:pt idx="1">
                    <c:v>2.9897625881739915</c:v>
                  </c:pt>
                  <c:pt idx="2">
                    <c:v>2.6154663882883602</c:v>
                  </c:pt>
                  <c:pt idx="3">
                    <c:v>2.2623726392429861</c:v>
                  </c:pt>
                  <c:pt idx="4">
                    <c:v>2.4852460932195877</c:v>
                  </c:pt>
                </c:numCache>
              </c:numRef>
            </c:minus>
            <c:spPr>
              <a:noFill/>
              <a:ln w="9525" cap="flat" cmpd="sng" algn="ctr">
                <a:solidFill>
                  <a:schemeClr val="tx1">
                    <a:lumMod val="65000"/>
                    <a:lumOff val="35000"/>
                  </a:schemeClr>
                </a:solidFill>
                <a:round/>
              </a:ln>
              <a:effectLst/>
            </c:spPr>
          </c:errBars>
          <c:cat>
            <c:strRef>
              <c:f>'CwM-Overall'!$K$30:$K$34</c:f>
              <c:strCache>
                <c:ptCount val="5"/>
                <c:pt idx="0">
                  <c:v>16-24</c:v>
                </c:pt>
                <c:pt idx="1">
                  <c:v>25-34</c:v>
                </c:pt>
                <c:pt idx="2">
                  <c:v>35-44</c:v>
                </c:pt>
                <c:pt idx="3">
                  <c:v>45-54</c:v>
                </c:pt>
                <c:pt idx="4">
                  <c:v>55-64</c:v>
                </c:pt>
              </c:strCache>
            </c:strRef>
          </c:cat>
          <c:val>
            <c:numRef>
              <c:f>'CwM-Overall'!$L$30:$L$34</c:f>
              <c:numCache>
                <c:formatCode>General</c:formatCode>
                <c:ptCount val="5"/>
                <c:pt idx="0">
                  <c:v>65.013586956521735</c:v>
                </c:pt>
                <c:pt idx="1">
                  <c:v>66.480891719745216</c:v>
                </c:pt>
                <c:pt idx="2">
                  <c:v>66.783707865168537</c:v>
                </c:pt>
                <c:pt idx="3">
                  <c:v>68.569364161849705</c:v>
                </c:pt>
                <c:pt idx="4">
                  <c:v>73.32848837209302</c:v>
                </c:pt>
              </c:numCache>
            </c:numRef>
          </c:val>
          <c:smooth val="0"/>
          <c:extLst>
            <c:ext xmlns:c16="http://schemas.microsoft.com/office/drawing/2014/chart" uri="{C3380CC4-5D6E-409C-BE32-E72D297353CC}">
              <c16:uniqueId val="{00000000-B2E5-4736-BE93-FD7C25BAB61E}"/>
            </c:ext>
          </c:extLst>
        </c:ser>
        <c:ser>
          <c:idx val="1"/>
          <c:order val="1"/>
          <c:tx>
            <c:strRef>
              <c:f>'CwM-Overall'!$M$29</c:f>
              <c:strCache>
                <c:ptCount val="1"/>
                <c:pt idx="0">
                  <c:v>C</c:v>
                </c:pt>
              </c:strCache>
            </c:strRef>
          </c:tx>
          <c:spPr>
            <a:ln w="28575" cap="rnd">
              <a:solidFill>
                <a:schemeClr val="accent1"/>
              </a:solidFill>
              <a:prstDash val="sysDot"/>
              <a:round/>
            </a:ln>
            <a:effectLst/>
          </c:spPr>
          <c:marker>
            <c:symbol val="none"/>
          </c:marker>
          <c:errBars>
            <c:errDir val="y"/>
            <c:errBarType val="both"/>
            <c:errValType val="cust"/>
            <c:noEndCap val="0"/>
            <c:plus>
              <c:numRef>
                <c:f>'CwM-Overall'!$AS$31:$AS$35</c:f>
                <c:numCache>
                  <c:formatCode>General</c:formatCode>
                  <c:ptCount val="5"/>
                  <c:pt idx="0">
                    <c:v>0.83844218595194941</c:v>
                  </c:pt>
                  <c:pt idx="1">
                    <c:v>0.7781804633518018</c:v>
                  </c:pt>
                  <c:pt idx="2">
                    <c:v>0.66245625108186978</c:v>
                  </c:pt>
                  <c:pt idx="3">
                    <c:v>0.66129943245141221</c:v>
                  </c:pt>
                  <c:pt idx="4">
                    <c:v>0.71487183227026596</c:v>
                  </c:pt>
                </c:numCache>
              </c:numRef>
            </c:plus>
            <c:minus>
              <c:numRef>
                <c:f>'CwM-Overall'!$AS$31:$AS$35</c:f>
                <c:numCache>
                  <c:formatCode>General</c:formatCode>
                  <c:ptCount val="5"/>
                  <c:pt idx="0">
                    <c:v>0.83844218595194941</c:v>
                  </c:pt>
                  <c:pt idx="1">
                    <c:v>0.7781804633518018</c:v>
                  </c:pt>
                  <c:pt idx="2">
                    <c:v>0.66245625108186978</c:v>
                  </c:pt>
                  <c:pt idx="3">
                    <c:v>0.66129943245141221</c:v>
                  </c:pt>
                  <c:pt idx="4">
                    <c:v>0.71487183227026596</c:v>
                  </c:pt>
                </c:numCache>
              </c:numRef>
            </c:minus>
            <c:spPr>
              <a:noFill/>
              <a:ln w="9525" cap="flat" cmpd="sng" algn="ctr">
                <a:solidFill>
                  <a:schemeClr val="tx1">
                    <a:lumMod val="65000"/>
                    <a:lumOff val="35000"/>
                  </a:schemeClr>
                </a:solidFill>
                <a:round/>
              </a:ln>
              <a:effectLst/>
            </c:spPr>
          </c:errBars>
          <c:cat>
            <c:strRef>
              <c:f>'CwM-Overall'!$K$30:$K$34</c:f>
              <c:strCache>
                <c:ptCount val="5"/>
                <c:pt idx="0">
                  <c:v>16-24</c:v>
                </c:pt>
                <c:pt idx="1">
                  <c:v>25-34</c:v>
                </c:pt>
                <c:pt idx="2">
                  <c:v>35-44</c:v>
                </c:pt>
                <c:pt idx="3">
                  <c:v>45-54</c:v>
                </c:pt>
                <c:pt idx="4">
                  <c:v>55-64</c:v>
                </c:pt>
              </c:strCache>
            </c:strRef>
          </c:cat>
          <c:val>
            <c:numRef>
              <c:f>'CwM-Overall'!$M$30:$M$34</c:f>
              <c:numCache>
                <c:formatCode>General</c:formatCode>
                <c:ptCount val="5"/>
                <c:pt idx="0">
                  <c:v>63.051787252368648</c:v>
                </c:pt>
                <c:pt idx="1">
                  <c:v>68.094537815126046</c:v>
                </c:pt>
                <c:pt idx="2">
                  <c:v>69.102897473997032</c:v>
                </c:pt>
                <c:pt idx="3">
                  <c:v>70.000400769477395</c:v>
                </c:pt>
                <c:pt idx="4">
                  <c:v>73.731884057971016</c:v>
                </c:pt>
              </c:numCache>
            </c:numRef>
          </c:val>
          <c:smooth val="0"/>
          <c:extLst>
            <c:ext xmlns:c16="http://schemas.microsoft.com/office/drawing/2014/chart" uri="{C3380CC4-5D6E-409C-BE32-E72D297353CC}">
              <c16:uniqueId val="{00000001-B2E5-4736-BE93-FD7C25BAB61E}"/>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'CwM-Overall'!$L$40</c:f>
              <c:strCache>
                <c:ptCount val="1"/>
                <c:pt idx="0">
                  <c:v>UK</c:v>
                </c:pt>
              </c:strCache>
            </c:strRef>
          </c:tx>
          <c:spPr>
            <a:ln w="28575" cap="rnd">
              <a:solidFill>
                <a:schemeClr val="accent2"/>
              </a:solidFill>
              <a:prstDash val="solid"/>
              <a:round/>
            </a:ln>
            <a:effectLst/>
          </c:spPr>
          <c:marker>
            <c:symbol val="none"/>
          </c:marker>
          <c:errBars>
            <c:errDir val="y"/>
            <c:errBarType val="both"/>
            <c:errValType val="cust"/>
            <c:noEndCap val="0"/>
            <c:plus>
              <c:numRef>
                <c:f>'CwM-Overall'!$AR$45:$AR$49</c:f>
                <c:numCache>
                  <c:formatCode>General</c:formatCode>
                  <c:ptCount val="5"/>
                  <c:pt idx="0">
                    <c:v>2.9032140144704339</c:v>
                  </c:pt>
                  <c:pt idx="1">
                    <c:v>2.3108470417102023</c:v>
                  </c:pt>
                  <c:pt idx="2">
                    <c:v>2.5879636119903191</c:v>
                  </c:pt>
                  <c:pt idx="3">
                    <c:v>2.5897264958190442</c:v>
                  </c:pt>
                  <c:pt idx="4">
                    <c:v>2.1890511207990455</c:v>
                  </c:pt>
                </c:numCache>
              </c:numRef>
            </c:plus>
            <c:minus>
              <c:numRef>
                <c:f>'CwM-Overall'!$AR$45:$AR$49</c:f>
                <c:numCache>
                  <c:formatCode>General</c:formatCode>
                  <c:ptCount val="5"/>
                  <c:pt idx="0">
                    <c:v>2.9032140144704339</c:v>
                  </c:pt>
                  <c:pt idx="1">
                    <c:v>2.3108470417102023</c:v>
                  </c:pt>
                  <c:pt idx="2">
                    <c:v>2.5879636119903191</c:v>
                  </c:pt>
                  <c:pt idx="3">
                    <c:v>2.5897264958190442</c:v>
                  </c:pt>
                  <c:pt idx="4">
                    <c:v>2.1890511207990455</c:v>
                  </c:pt>
                </c:numCache>
              </c:numRef>
            </c:minus>
            <c:spPr>
              <a:noFill/>
              <a:ln w="9525" cap="flat" cmpd="sng" algn="ctr">
                <a:solidFill>
                  <a:schemeClr val="tx1">
                    <a:lumMod val="65000"/>
                    <a:lumOff val="35000"/>
                  </a:schemeClr>
                </a:solidFill>
                <a:round/>
              </a:ln>
              <a:effectLst/>
            </c:spPr>
          </c:errBars>
          <c:cat>
            <c:strRef>
              <c:f>'CwM-Overall'!$K$41:$K$45</c:f>
              <c:strCache>
                <c:ptCount val="5"/>
                <c:pt idx="0">
                  <c:v>16-24</c:v>
                </c:pt>
                <c:pt idx="1">
                  <c:v>25-34</c:v>
                </c:pt>
                <c:pt idx="2">
                  <c:v>35-44</c:v>
                </c:pt>
                <c:pt idx="3">
                  <c:v>45-54</c:v>
                </c:pt>
                <c:pt idx="4">
                  <c:v>55-64</c:v>
                </c:pt>
              </c:strCache>
            </c:strRef>
          </c:cat>
          <c:val>
            <c:numRef>
              <c:f>'CwM-Overall'!$L$41:$L$45</c:f>
              <c:numCache>
                <c:formatCode>General</c:formatCode>
                <c:ptCount val="5"/>
                <c:pt idx="0">
                  <c:v>63.223140495867767</c:v>
                </c:pt>
                <c:pt idx="1">
                  <c:v>64.102564102564102</c:v>
                </c:pt>
                <c:pt idx="2">
                  <c:v>67.806603773584911</c:v>
                </c:pt>
                <c:pt idx="3">
                  <c:v>70.987215909090907</c:v>
                </c:pt>
                <c:pt idx="4">
                  <c:v>72.794117647058826</c:v>
                </c:pt>
              </c:numCache>
            </c:numRef>
          </c:val>
          <c:smooth val="0"/>
          <c:extLst>
            <c:ext xmlns:c16="http://schemas.microsoft.com/office/drawing/2014/chart" uri="{C3380CC4-5D6E-409C-BE32-E72D297353CC}">
              <c16:uniqueId val="{00000000-2C95-433E-8608-CD7F50BD8386}"/>
            </c:ext>
          </c:extLst>
        </c:ser>
        <c:ser>
          <c:idx val="1"/>
          <c:order val="1"/>
          <c:tx>
            <c:strRef>
              <c:f>'CwM-Overall'!$M$40</c:f>
              <c:strCache>
                <c:ptCount val="1"/>
                <c:pt idx="0">
                  <c:v>C</c:v>
                </c:pt>
              </c:strCache>
            </c:strRef>
          </c:tx>
          <c:spPr>
            <a:ln w="28575" cap="rnd">
              <a:solidFill>
                <a:schemeClr val="accent2"/>
              </a:solidFill>
              <a:prstDash val="sysDot"/>
              <a:round/>
            </a:ln>
            <a:effectLst/>
          </c:spPr>
          <c:marker>
            <c:symbol val="none"/>
          </c:marker>
          <c:errBars>
            <c:errDir val="y"/>
            <c:errBarType val="both"/>
            <c:errValType val="cust"/>
            <c:noEndCap val="0"/>
            <c:plus>
              <c:numRef>
                <c:f>'CwM-Overall'!$AS$45:$AS$49</c:f>
                <c:numCache>
                  <c:formatCode>General</c:formatCode>
                  <c:ptCount val="5"/>
                  <c:pt idx="0">
                    <c:v>0.61979495443166299</c:v>
                  </c:pt>
                  <c:pt idx="1">
                    <c:v>0.56420298019219306</c:v>
                  </c:pt>
                  <c:pt idx="2">
                    <c:v>0.44213854758239118</c:v>
                  </c:pt>
                  <c:pt idx="3">
                    <c:v>0.43477394582614348</c:v>
                  </c:pt>
                  <c:pt idx="4">
                    <c:v>0.54107882415739228</c:v>
                  </c:pt>
                </c:numCache>
              </c:numRef>
            </c:plus>
            <c:minus>
              <c:numRef>
                <c:f>'CwM-Overall'!$AS$45:$AS$49</c:f>
                <c:numCache>
                  <c:formatCode>General</c:formatCode>
                  <c:ptCount val="5"/>
                  <c:pt idx="0">
                    <c:v>0.61979495443166299</c:v>
                  </c:pt>
                  <c:pt idx="1">
                    <c:v>0.56420298019219306</c:v>
                  </c:pt>
                  <c:pt idx="2">
                    <c:v>0.44213854758239118</c:v>
                  </c:pt>
                  <c:pt idx="3">
                    <c:v>0.43477394582614348</c:v>
                  </c:pt>
                  <c:pt idx="4">
                    <c:v>0.54107882415739228</c:v>
                  </c:pt>
                </c:numCache>
              </c:numRef>
            </c:minus>
            <c:spPr>
              <a:noFill/>
              <a:ln w="9525" cap="flat" cmpd="sng" algn="ctr">
                <a:solidFill>
                  <a:schemeClr val="tx1">
                    <a:lumMod val="65000"/>
                    <a:lumOff val="35000"/>
                  </a:schemeClr>
                </a:solidFill>
                <a:round/>
              </a:ln>
              <a:effectLst/>
            </c:spPr>
          </c:errBars>
          <c:cat>
            <c:strRef>
              <c:f>'CwM-Overall'!$K$41:$K$45</c:f>
              <c:strCache>
                <c:ptCount val="5"/>
                <c:pt idx="0">
                  <c:v>16-24</c:v>
                </c:pt>
                <c:pt idx="1">
                  <c:v>25-34</c:v>
                </c:pt>
                <c:pt idx="2">
                  <c:v>35-44</c:v>
                </c:pt>
                <c:pt idx="3">
                  <c:v>45-54</c:v>
                </c:pt>
                <c:pt idx="4">
                  <c:v>55-64</c:v>
                </c:pt>
              </c:strCache>
            </c:strRef>
          </c:cat>
          <c:val>
            <c:numRef>
              <c:f>'CwM-Overall'!$M$41:$M$45</c:f>
              <c:numCache>
                <c:formatCode>General</c:formatCode>
                <c:ptCount val="5"/>
                <c:pt idx="0">
                  <c:v>59.573529411764703</c:v>
                </c:pt>
                <c:pt idx="1">
                  <c:v>64.791666666666671</c:v>
                </c:pt>
                <c:pt idx="2">
                  <c:v>66.408399571996327</c:v>
                </c:pt>
                <c:pt idx="3">
                  <c:v>68.284888004715597</c:v>
                </c:pt>
                <c:pt idx="4">
                  <c:v>71.178787878787873</c:v>
                </c:pt>
              </c:numCache>
            </c:numRef>
          </c:val>
          <c:smooth val="0"/>
          <c:extLst>
            <c:ext xmlns:c16="http://schemas.microsoft.com/office/drawing/2014/chart" uri="{C3380CC4-5D6E-409C-BE32-E72D297353CC}">
              <c16:uniqueId val="{00000001-2C95-433E-8608-CD7F50BD8386}"/>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'E-Overall'!$K$10</c:f>
              <c:strCache>
                <c:ptCount val="1"/>
                <c:pt idx="0">
                  <c:v>UK</c:v>
                </c:pt>
              </c:strCache>
            </c:strRef>
          </c:tx>
          <c:spPr>
            <a:ln w="28575" cap="rnd">
              <a:solidFill>
                <a:srgbClr val="7030A0"/>
              </a:solidFill>
              <a:round/>
            </a:ln>
            <a:effectLst/>
          </c:spPr>
          <c:marker>
            <c:symbol val="none"/>
          </c:marker>
          <c:errBars>
            <c:errDir val="y"/>
            <c:errBarType val="both"/>
            <c:errValType val="cust"/>
            <c:noEndCap val="0"/>
            <c:plus>
              <c:numRef>
                <c:f>'E-Overall'!$AA$11:$AA$15</c:f>
                <c:numCache>
                  <c:formatCode>General</c:formatCode>
                  <c:ptCount val="5"/>
                  <c:pt idx="0">
                    <c:v>2.3780594721061261</c:v>
                  </c:pt>
                  <c:pt idx="1">
                    <c:v>1.8004375312871326</c:v>
                  </c:pt>
                  <c:pt idx="2">
                    <c:v>1.816373496085643</c:v>
                  </c:pt>
                  <c:pt idx="3">
                    <c:v>1.7299603993681871</c:v>
                  </c:pt>
                  <c:pt idx="4">
                    <c:v>1.7333926852438359</c:v>
                  </c:pt>
                </c:numCache>
              </c:numRef>
            </c:plus>
            <c:minus>
              <c:numRef>
                <c:f>'E-Overall'!$AA$11:$AA$15</c:f>
                <c:numCache>
                  <c:formatCode>General</c:formatCode>
                  <c:ptCount val="5"/>
                  <c:pt idx="0">
                    <c:v>2.3780594721061261</c:v>
                  </c:pt>
                  <c:pt idx="1">
                    <c:v>1.8004375312871326</c:v>
                  </c:pt>
                  <c:pt idx="2">
                    <c:v>1.816373496085643</c:v>
                  </c:pt>
                  <c:pt idx="3">
                    <c:v>1.7299603993681871</c:v>
                  </c:pt>
                  <c:pt idx="4">
                    <c:v>1.7333926852438359</c:v>
                  </c:pt>
                </c:numCache>
              </c:numRef>
            </c:minus>
            <c:spPr>
              <a:noFill/>
              <a:ln w="9525" cap="flat" cmpd="sng" algn="ctr">
                <a:solidFill>
                  <a:schemeClr val="tx1">
                    <a:lumMod val="65000"/>
                    <a:lumOff val="35000"/>
                  </a:schemeClr>
                </a:solidFill>
                <a:round/>
              </a:ln>
              <a:effectLst/>
            </c:spPr>
          </c:errBars>
          <c:cat>
            <c:strRef>
              <c:f>'E-Overall'!$J$11:$J$15</c:f>
              <c:strCache>
                <c:ptCount val="5"/>
                <c:pt idx="0">
                  <c:v>16-24</c:v>
                </c:pt>
                <c:pt idx="1">
                  <c:v>25-34</c:v>
                </c:pt>
                <c:pt idx="2">
                  <c:v>35-44</c:v>
                </c:pt>
                <c:pt idx="3">
                  <c:v>45-54</c:v>
                </c:pt>
                <c:pt idx="4">
                  <c:v>55-64</c:v>
                </c:pt>
              </c:strCache>
            </c:strRef>
          </c:cat>
          <c:val>
            <c:numRef>
              <c:f>'E-Overall'!$K$11:$K$15</c:f>
              <c:numCache>
                <c:formatCode>General</c:formatCode>
                <c:ptCount val="5"/>
                <c:pt idx="0">
                  <c:v>58.86150234741784</c:v>
                </c:pt>
                <c:pt idx="1">
                  <c:v>60.280539772727273</c:v>
                </c:pt>
                <c:pt idx="2">
                  <c:v>62.555637982195847</c:v>
                </c:pt>
                <c:pt idx="3">
                  <c:v>64.953438395415475</c:v>
                </c:pt>
                <c:pt idx="4">
                  <c:v>67.688022284122567</c:v>
                </c:pt>
              </c:numCache>
            </c:numRef>
          </c:val>
          <c:smooth val="0"/>
          <c:extLst>
            <c:ext xmlns:c16="http://schemas.microsoft.com/office/drawing/2014/chart" uri="{C3380CC4-5D6E-409C-BE32-E72D297353CC}">
              <c16:uniqueId val="{00000000-311E-412B-A549-1AA190AF28F3}"/>
            </c:ext>
          </c:extLst>
        </c:ser>
        <c:ser>
          <c:idx val="1"/>
          <c:order val="1"/>
          <c:tx>
            <c:strRef>
              <c:f>'E-Overall'!$L$10</c:f>
              <c:strCache>
                <c:ptCount val="1"/>
                <c:pt idx="0">
                  <c:v>C</c:v>
                </c:pt>
              </c:strCache>
            </c:strRef>
          </c:tx>
          <c:spPr>
            <a:ln w="28575" cap="rnd">
              <a:solidFill>
                <a:srgbClr val="7030A0"/>
              </a:solidFill>
              <a:prstDash val="sysDot"/>
              <a:round/>
            </a:ln>
            <a:effectLst/>
          </c:spPr>
          <c:marker>
            <c:symbol val="none"/>
          </c:marker>
          <c:errBars>
            <c:errDir val="y"/>
            <c:errBarType val="both"/>
            <c:errValType val="cust"/>
            <c:noEndCap val="0"/>
            <c:plus>
              <c:numRef>
                <c:f>'E-Overall'!$AB$11:$AB$15</c:f>
                <c:numCache>
                  <c:formatCode>General</c:formatCode>
                  <c:ptCount val="5"/>
                  <c:pt idx="0">
                    <c:v>0.54805121274509228</c:v>
                  </c:pt>
                  <c:pt idx="1">
                    <c:v>0.47807819546829927</c:v>
                  </c:pt>
                  <c:pt idx="2">
                    <c:v>0.3964428458394702</c:v>
                  </c:pt>
                  <c:pt idx="3">
                    <c:v>0.38745551001899109</c:v>
                  </c:pt>
                  <c:pt idx="4">
                    <c:v>0.44506350504655418</c:v>
                  </c:pt>
                </c:numCache>
              </c:numRef>
            </c:plus>
            <c:minus>
              <c:numRef>
                <c:f>'E-Overall'!$AB$11:$AB$15</c:f>
                <c:numCache>
                  <c:formatCode>General</c:formatCode>
                  <c:ptCount val="5"/>
                  <c:pt idx="0">
                    <c:v>0.54805121274509228</c:v>
                  </c:pt>
                  <c:pt idx="1">
                    <c:v>0.47807819546829927</c:v>
                  </c:pt>
                  <c:pt idx="2">
                    <c:v>0.3964428458394702</c:v>
                  </c:pt>
                  <c:pt idx="3">
                    <c:v>0.38745551001899109</c:v>
                  </c:pt>
                  <c:pt idx="4">
                    <c:v>0.44506350504655418</c:v>
                  </c:pt>
                </c:numCache>
              </c:numRef>
            </c:minus>
            <c:spPr>
              <a:noFill/>
              <a:ln w="9525" cap="flat" cmpd="sng" algn="ctr">
                <a:solidFill>
                  <a:schemeClr val="tx1">
                    <a:lumMod val="65000"/>
                    <a:lumOff val="35000"/>
                  </a:schemeClr>
                </a:solidFill>
                <a:round/>
              </a:ln>
              <a:effectLst/>
            </c:spPr>
          </c:errBars>
          <c:cat>
            <c:strRef>
              <c:f>'E-Overall'!$J$11:$J$15</c:f>
              <c:strCache>
                <c:ptCount val="5"/>
                <c:pt idx="0">
                  <c:v>16-24</c:v>
                </c:pt>
                <c:pt idx="1">
                  <c:v>25-34</c:v>
                </c:pt>
                <c:pt idx="2">
                  <c:v>35-44</c:v>
                </c:pt>
                <c:pt idx="3">
                  <c:v>45-54</c:v>
                </c:pt>
                <c:pt idx="4">
                  <c:v>55-64</c:v>
                </c:pt>
              </c:strCache>
            </c:strRef>
          </c:cat>
          <c:val>
            <c:numRef>
              <c:f>'E-Overall'!$L$11:$L$15</c:f>
              <c:numCache>
                <c:formatCode>General</c:formatCode>
                <c:ptCount val="5"/>
                <c:pt idx="0">
                  <c:v>57.192532942898978</c:v>
                </c:pt>
                <c:pt idx="1">
                  <c:v>60.744251087632072</c:v>
                </c:pt>
                <c:pt idx="2">
                  <c:v>63.561749268194205</c:v>
                </c:pt>
                <c:pt idx="3">
                  <c:v>64.838465421504296</c:v>
                </c:pt>
                <c:pt idx="4">
                  <c:v>66.745158117718262</c:v>
                </c:pt>
              </c:numCache>
            </c:numRef>
          </c:val>
          <c:smooth val="0"/>
          <c:extLst>
            <c:ext xmlns:c16="http://schemas.microsoft.com/office/drawing/2014/chart" uri="{C3380CC4-5D6E-409C-BE32-E72D297353CC}">
              <c16:uniqueId val="{00000001-311E-412B-A549-1AA190AF28F3}"/>
            </c:ext>
          </c:extLst>
        </c:ser>
        <c:dLbls>
          <c:showLegendKey val="0"/>
          <c:showVal val="0"/>
          <c:showCatName val="0"/>
          <c:showSerName val="0"/>
          <c:showPercent val="0"/>
          <c:showBubbleSize val="0"/>
        </c:dLbls>
        <c:smooth val="0"/>
        <c:axId val="561174696"/>
        <c:axId val="561176992"/>
      </c:lineChart>
      <c:catAx>
        <c:axId val="56117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6992"/>
        <c:crosses val="autoZero"/>
        <c:auto val="1"/>
        <c:lblAlgn val="ctr"/>
        <c:lblOffset val="100"/>
        <c:noMultiLvlLbl val="0"/>
      </c:catAx>
      <c:valAx>
        <c:axId val="561176992"/>
        <c:scaling>
          <c:orientation val="minMax"/>
          <c:max val="85"/>
          <c:min val="4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117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6BAE27-0ED9-4C38-85F9-32151B400A4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187750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AE27-0ED9-4C38-85F9-32151B400A4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29915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AE27-0ED9-4C38-85F9-32151B400A4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142295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6BAE27-0ED9-4C38-85F9-32151B400A4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139867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6BAE27-0ED9-4C38-85F9-32151B400A46}" type="datetimeFigureOut">
              <a:rPr lang="en-GB" smtClean="0"/>
              <a:t>11/11/2019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365730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6BAE27-0ED9-4C38-85F9-32151B400A4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247633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6BAE27-0ED9-4C38-85F9-32151B400A46}" type="datetimeFigureOut">
              <a:rPr lang="en-GB" smtClean="0"/>
              <a:t>11/11/2019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191486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6BAE27-0ED9-4C38-85F9-32151B400A46}" type="datetimeFigureOut">
              <a:rPr lang="en-GB" smtClean="0"/>
              <a:t>11/11/2019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834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BAE27-0ED9-4C38-85F9-32151B400A46}" type="datetimeFigureOut">
              <a:rPr lang="en-GB" smtClean="0"/>
              <a:t>11/11/2019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32549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BAE27-0ED9-4C38-85F9-32151B400A4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219141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BAE27-0ED9-4C38-85F9-32151B400A46}" type="datetimeFigureOut">
              <a:rPr lang="en-GB" smtClean="0"/>
              <a:t>11/11/2019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96CBE9-91DE-4C6E-A2E2-AD157BBB8AB4}" type="slidenum">
              <a:rPr lang="en-GB" smtClean="0"/>
              <a:t>‹#›</a:t>
            </a:fld>
            <a:endParaRPr lang="en-GB"/>
          </a:p>
        </p:txBody>
      </p:sp>
    </p:spTree>
    <p:extLst>
      <p:ext uri="{BB962C8B-B14F-4D97-AF65-F5344CB8AC3E}">
        <p14:creationId xmlns:p14="http://schemas.microsoft.com/office/powerpoint/2010/main" val="29857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BAE27-0ED9-4C38-85F9-32151B400A46}" type="datetimeFigureOut">
              <a:rPr lang="en-GB" smtClean="0"/>
              <a:t>11/11/2019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6CBE9-91DE-4C6E-A2E2-AD157BBB8AB4}" type="slidenum">
              <a:rPr lang="en-GB" smtClean="0"/>
              <a:t>‹#›</a:t>
            </a:fld>
            <a:endParaRPr lang="en-GB"/>
          </a:p>
        </p:txBody>
      </p:sp>
    </p:spTree>
    <p:extLst>
      <p:ext uri="{BB962C8B-B14F-4D97-AF65-F5344CB8AC3E}">
        <p14:creationId xmlns:p14="http://schemas.microsoft.com/office/powerpoint/2010/main" val="4280143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1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1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2.xml"/><Relationship Id="rId4" Type="http://schemas.openxmlformats.org/officeDocument/2006/relationships/chart" Target="../charts/chart35.xml"/></Relationships>
</file>

<file path=ppt/slides/_rels/slide2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2.xml"/><Relationship Id="rId4" Type="http://schemas.openxmlformats.org/officeDocument/2006/relationships/chart" Target="../charts/chart38.xml"/></Relationships>
</file>

<file path=ppt/slides/_rels/slide22.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2.xml"/><Relationship Id="rId4" Type="http://schemas.openxmlformats.org/officeDocument/2006/relationships/chart" Target="../charts/chart41.xml"/></Relationships>
</file>

<file path=ppt/slides/_rels/slide23.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2.xml"/><Relationship Id="rId4" Type="http://schemas.openxmlformats.org/officeDocument/2006/relationships/chart" Target="../charts/chart4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6E87-DE93-4A1C-A4E6-D31A63FF22CC}"/>
              </a:ext>
            </a:extLst>
          </p:cNvPr>
          <p:cNvSpPr txBox="1"/>
          <p:nvPr/>
        </p:nvSpPr>
        <p:spPr>
          <a:xfrm>
            <a:off x="0" y="0"/>
            <a:ext cx="9144000" cy="6524863"/>
          </a:xfrm>
          <a:prstGeom prst="rect">
            <a:avLst/>
          </a:prstGeom>
          <a:noFill/>
        </p:spPr>
        <p:txBody>
          <a:bodyPr wrap="square" rtlCol="0">
            <a:spAutoFit/>
          </a:bodyPr>
          <a:lstStyle/>
          <a:p>
            <a:endParaRPr lang="en-GB" b="1" u="sng" dirty="0"/>
          </a:p>
          <a:p>
            <a:r>
              <a:rPr lang="en-GB" b="1" u="sng" dirty="0"/>
              <a:t>Comparing datasets for the Autumn Report  - October 2019</a:t>
            </a:r>
          </a:p>
          <a:p>
            <a:endParaRPr lang="en-GB" dirty="0"/>
          </a:p>
          <a:p>
            <a:r>
              <a:rPr lang="en-GB" sz="1600" dirty="0"/>
              <a:t>National Numeracy are launching a report in the late autumn looking at the barriers to individuals improving their numeracy. A significant part of that report will be analyses of our National Numeracy Challenge data (skills, attitudes and improvement and key demographic data on over 40,000 people albeit a largely self-selecting group) along with a YouGov survey, representative of the UK population - c.2,000 UK adults, to gather comparable skills, attitudes and demographics (not improvement) data and a comparison of the two data sets.  From here on in, National Numeracy Challenge data will be referred to as “Challenge” and the YouGov data as “UK”.</a:t>
            </a:r>
          </a:p>
          <a:p>
            <a:endParaRPr lang="en-GB" sz="1600" dirty="0"/>
          </a:p>
          <a:p>
            <a:r>
              <a:rPr lang="en-GB" sz="1600" dirty="0"/>
              <a:t>Both data sets contain individual level information on Gender, Age Group (broadly 10 year groups), Numeracy (Skills), 7 attitudinal factors (Value, Belief, Effort, Confidence with Numbers, Confidence with Money, Self-Confidence and Appetite for Learning</a:t>
            </a:r>
            <a:r>
              <a:rPr lang="en-GB" sz="1600" b="1" dirty="0"/>
              <a:t>)</a:t>
            </a:r>
            <a:r>
              <a:rPr lang="en-GB" sz="1600" dirty="0"/>
              <a:t>.</a:t>
            </a:r>
          </a:p>
          <a:p>
            <a:r>
              <a:rPr lang="en-GB" sz="1600" dirty="0"/>
              <a:t> </a:t>
            </a:r>
          </a:p>
          <a:p>
            <a:r>
              <a:rPr lang="en-GB" sz="1600" dirty="0"/>
              <a:t>By comparing the results of each of the 8 outcomes, (7 </a:t>
            </a:r>
            <a:r>
              <a:rPr lang="en-GB" sz="1600" b="1" dirty="0"/>
              <a:t>attitudinal </a:t>
            </a:r>
            <a:r>
              <a:rPr lang="en-GB" sz="1600" dirty="0"/>
              <a:t>factors plus the numeracy skills score), we were expecting a set of results that show that the UK scores </a:t>
            </a:r>
            <a:r>
              <a:rPr lang="en-GB" sz="1600" b="1" dirty="0"/>
              <a:t>are</a:t>
            </a:r>
            <a:r>
              <a:rPr lang="en-GB" sz="1600" dirty="0"/>
              <a:t> mostly lower than Challenge users, but the gender / age differences are the same. </a:t>
            </a:r>
            <a:r>
              <a:rPr lang="en-GB" sz="1600" b="1" u="sng" dirty="0"/>
              <a:t>The following comparative analysis shows this to be true.</a:t>
            </a:r>
          </a:p>
          <a:p>
            <a:endParaRPr lang="en-GB" sz="1600" dirty="0"/>
          </a:p>
          <a:p>
            <a:r>
              <a:rPr lang="en-GB" sz="1600" dirty="0"/>
              <a:t>We have separately conducted logistic regression analyses on the Challenge data, indicating which factors are significant in predicting whether an individual is likely to improve their numeracy. Because the data is from a largely self-selecting and demographically skewed group, we aim to show that the underlying trends / differences </a:t>
            </a:r>
            <a:r>
              <a:rPr lang="en-GB" sz="1600" b="1" dirty="0"/>
              <a:t>compared to a representative sample of the UK </a:t>
            </a:r>
            <a:r>
              <a:rPr lang="en-GB" sz="1600" dirty="0"/>
              <a:t>are the same; ergo our logistic regressions </a:t>
            </a:r>
            <a:r>
              <a:rPr lang="en-GB" sz="1600" b="1" dirty="0"/>
              <a:t>results </a:t>
            </a:r>
            <a:r>
              <a:rPr lang="en-GB" sz="1600" dirty="0"/>
              <a:t>will still hold true for the UK at large. </a:t>
            </a:r>
            <a:r>
              <a:rPr lang="en-GB" sz="1600" b="1" u="sng" dirty="0"/>
              <a:t>Having conducted this comparative analysis, we believe this last statement also to be true.</a:t>
            </a:r>
          </a:p>
          <a:p>
            <a:endParaRPr lang="en-GB" sz="1600" dirty="0"/>
          </a:p>
        </p:txBody>
      </p:sp>
    </p:spTree>
    <p:extLst>
      <p:ext uri="{BB962C8B-B14F-4D97-AF65-F5344CB8AC3E}">
        <p14:creationId xmlns:p14="http://schemas.microsoft.com/office/powerpoint/2010/main" val="469693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A43F652-C16B-463C-8FE7-3799B36D699A}"/>
              </a:ext>
            </a:extLst>
          </p:cNvPr>
          <p:cNvSpPr txBox="1"/>
          <p:nvPr/>
        </p:nvSpPr>
        <p:spPr>
          <a:xfrm>
            <a:off x="0" y="2844225"/>
            <a:ext cx="9144000" cy="1077218"/>
          </a:xfrm>
          <a:prstGeom prst="rect">
            <a:avLst/>
          </a:prstGeom>
          <a:noFill/>
        </p:spPr>
        <p:txBody>
          <a:bodyPr wrap="square" rtlCol="0">
            <a:spAutoFit/>
          </a:bodyPr>
          <a:lstStyle/>
          <a:p>
            <a:pPr algn="ctr"/>
            <a:r>
              <a:rPr lang="en-GB" sz="3200" b="1" u="sng" dirty="0">
                <a:solidFill>
                  <a:srgbClr val="7030A0"/>
                </a:solidFill>
              </a:rPr>
              <a:t>OVERALL DIFFERENCES but SIMILAR GENDER GAPS</a:t>
            </a:r>
          </a:p>
          <a:p>
            <a:pPr algn="ctr"/>
            <a:r>
              <a:rPr lang="en-GB" sz="1600" b="1" dirty="0">
                <a:solidFill>
                  <a:srgbClr val="7030A0"/>
                </a:solidFill>
              </a:rPr>
              <a:t>(3-5 p values &lt;0.01, a similar pattern comparing gender, gender gaps for UK &amp; C are of a similar magnitude)</a:t>
            </a:r>
          </a:p>
        </p:txBody>
      </p:sp>
    </p:spTree>
    <p:extLst>
      <p:ext uri="{BB962C8B-B14F-4D97-AF65-F5344CB8AC3E}">
        <p14:creationId xmlns:p14="http://schemas.microsoft.com/office/powerpoint/2010/main" val="30099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Value</a:t>
            </a:r>
          </a:p>
          <a:p>
            <a:endParaRPr lang="en-GB" dirty="0"/>
          </a:p>
          <a:p>
            <a:pPr marL="285750" indent="-285750">
              <a:buFont typeface="Arial" panose="020B0604020202020204" pitchFamily="34" charset="0"/>
              <a:buChar char="•"/>
            </a:pPr>
            <a:r>
              <a:rPr lang="en-GB" sz="1400" dirty="0"/>
              <a:t>UK mean = 67.7</a:t>
            </a:r>
          </a:p>
          <a:p>
            <a:pPr marL="285750" indent="-285750">
              <a:buFont typeface="Arial" panose="020B0604020202020204" pitchFamily="34" charset="0"/>
              <a:buChar char="•"/>
            </a:pPr>
            <a:r>
              <a:rPr lang="en-GB" sz="1400" dirty="0"/>
              <a:t>C mean = 74.4</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954107"/>
          </a:xfrm>
          <a:prstGeom prst="rect">
            <a:avLst/>
          </a:prstGeom>
        </p:spPr>
        <p:txBody>
          <a:bodyPr>
            <a:spAutoFit/>
          </a:bodyPr>
          <a:lstStyle/>
          <a:p>
            <a:r>
              <a:rPr lang="en-GB" sz="1400" dirty="0"/>
              <a:t>There are Male differences across all age groups (except 16-24)</a:t>
            </a:r>
          </a:p>
          <a:p>
            <a:pPr marL="285750" indent="-285750">
              <a:buFont typeface="Arial" panose="020B0604020202020204" pitchFamily="34" charset="0"/>
              <a:buChar char="•"/>
            </a:pPr>
            <a:r>
              <a:rPr lang="en-GB" sz="1400" dirty="0"/>
              <a:t>UK mean = 70.1</a:t>
            </a:r>
          </a:p>
          <a:p>
            <a:pPr marL="285750" indent="-285750">
              <a:buFont typeface="Arial" panose="020B0604020202020204" pitchFamily="34" charset="0"/>
              <a:buChar char="•"/>
            </a:pPr>
            <a:r>
              <a:rPr lang="en-GB" sz="1400" dirty="0"/>
              <a:t>C mean = 78.1</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Females differences across all age groups (except 16-24)</a:t>
            </a:r>
          </a:p>
          <a:p>
            <a:pPr marL="285750" indent="-285750">
              <a:buFont typeface="Arial" panose="020B0604020202020204" pitchFamily="34" charset="0"/>
              <a:buChar char="•"/>
            </a:pPr>
            <a:r>
              <a:rPr lang="en-GB" sz="1400" dirty="0"/>
              <a:t>UK mean = 65.4</a:t>
            </a:r>
          </a:p>
          <a:p>
            <a:pPr marL="285750" indent="-285750">
              <a:buFont typeface="Arial" panose="020B0604020202020204" pitchFamily="34" charset="0"/>
              <a:buChar char="•"/>
            </a:pPr>
            <a:r>
              <a:rPr lang="en-GB" sz="1400" dirty="0"/>
              <a:t>C mean = 72.4</a:t>
            </a:r>
          </a:p>
        </p:txBody>
      </p:sp>
      <p:graphicFrame>
        <p:nvGraphicFramePr>
          <p:cNvPr id="11" name="Chart 10">
            <a:extLst>
              <a:ext uri="{FF2B5EF4-FFF2-40B4-BE49-F238E27FC236}">
                <a16:creationId xmlns:a16="http://schemas.microsoft.com/office/drawing/2014/main" id="{7A241275-11CD-4A73-B42C-4AFF5D910997}"/>
              </a:ext>
            </a:extLst>
          </p:cNvPr>
          <p:cNvGraphicFramePr>
            <a:graphicFrameLocks/>
          </p:cNvGraphicFramePr>
          <p:nvPr>
            <p:extLst>
              <p:ext uri="{D42A27DB-BD31-4B8C-83A1-F6EECF244321}">
                <p14:modId xmlns:p14="http://schemas.microsoft.com/office/powerpoint/2010/main" val="4004935716"/>
              </p:ext>
            </p:extLst>
          </p:nvPr>
        </p:nvGraphicFramePr>
        <p:xfrm>
          <a:off x="4280451" y="-15194"/>
          <a:ext cx="40644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603A9192-ED64-47F2-9798-774B3640FA2E}"/>
              </a:ext>
            </a:extLst>
          </p:cNvPr>
          <p:cNvGraphicFramePr>
            <a:graphicFrameLocks/>
          </p:cNvGraphicFramePr>
          <p:nvPr>
            <p:extLst>
              <p:ext uri="{D42A27DB-BD31-4B8C-83A1-F6EECF244321}">
                <p14:modId xmlns:p14="http://schemas.microsoft.com/office/powerpoint/2010/main" val="2283287867"/>
              </p:ext>
            </p:extLst>
          </p:nvPr>
        </p:nvGraphicFramePr>
        <p:xfrm>
          <a:off x="4280451" y="3429000"/>
          <a:ext cx="40644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785E5EA-8CD1-419C-9176-C4A96F335569}"/>
              </a:ext>
            </a:extLst>
          </p:cNvPr>
          <p:cNvGraphicFramePr>
            <a:graphicFrameLocks/>
          </p:cNvGraphicFramePr>
          <p:nvPr>
            <p:extLst>
              <p:ext uri="{D42A27DB-BD31-4B8C-83A1-F6EECF244321}">
                <p14:modId xmlns:p14="http://schemas.microsoft.com/office/powerpoint/2010/main" val="1570294831"/>
              </p:ext>
            </p:extLst>
          </p:nvPr>
        </p:nvGraphicFramePr>
        <p:xfrm>
          <a:off x="0" y="2195230"/>
          <a:ext cx="4054164" cy="259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63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Value (continued)</a:t>
            </a:r>
          </a:p>
          <a:p>
            <a:endParaRPr lang="en-GB" dirty="0"/>
          </a:p>
          <a:p>
            <a:pPr marL="285750" indent="-285750">
              <a:buFont typeface="Arial" panose="020B0604020202020204" pitchFamily="34" charset="0"/>
              <a:buChar char="•"/>
            </a:pPr>
            <a:r>
              <a:rPr lang="en-GB" sz="1400" dirty="0"/>
              <a:t>UK mean = 67.7</a:t>
            </a:r>
          </a:p>
          <a:p>
            <a:pPr marL="285750" indent="-285750">
              <a:buFont typeface="Arial" panose="020B0604020202020204" pitchFamily="34" charset="0"/>
              <a:buChar char="•"/>
            </a:pPr>
            <a:r>
              <a:rPr lang="en-GB" sz="1400" dirty="0"/>
              <a:t>C mean = 74.4</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differences across all age groups (except 35-44)</a:t>
            </a:r>
          </a:p>
          <a:p>
            <a:pPr marL="285750" indent="-285750">
              <a:buFont typeface="Arial" panose="020B0604020202020204" pitchFamily="34" charset="0"/>
              <a:buChar char="•"/>
            </a:pPr>
            <a:r>
              <a:rPr lang="en-GB" sz="1400" dirty="0"/>
              <a:t>M mean = 70.1</a:t>
            </a:r>
          </a:p>
          <a:p>
            <a:pPr marL="285750" indent="-285750">
              <a:buFont typeface="Arial" panose="020B0604020202020204" pitchFamily="34" charset="0"/>
              <a:buChar char="•"/>
            </a:pPr>
            <a:r>
              <a:rPr lang="en-GB" sz="1400" dirty="0"/>
              <a:t>F mean = 65.4</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738664"/>
          </a:xfrm>
          <a:prstGeom prst="rect">
            <a:avLst/>
          </a:prstGeom>
        </p:spPr>
        <p:txBody>
          <a:bodyPr>
            <a:spAutoFit/>
          </a:bodyPr>
          <a:lstStyle/>
          <a:p>
            <a:r>
              <a:rPr lang="en-GB" sz="1400" dirty="0"/>
              <a:t>There are differences across all age groups, </a:t>
            </a:r>
          </a:p>
          <a:p>
            <a:pPr marL="285750" indent="-285750">
              <a:buFont typeface="Arial" panose="020B0604020202020204" pitchFamily="34" charset="0"/>
              <a:buChar char="•"/>
            </a:pPr>
            <a:r>
              <a:rPr lang="en-GB" sz="1400" dirty="0"/>
              <a:t>M mean = 78.1</a:t>
            </a:r>
          </a:p>
          <a:p>
            <a:pPr marL="285750" indent="-285750">
              <a:buFont typeface="Arial" panose="020B0604020202020204" pitchFamily="34" charset="0"/>
              <a:buChar char="•"/>
            </a:pPr>
            <a:r>
              <a:rPr lang="en-GB" sz="1400" dirty="0"/>
              <a:t>F mean = 72.4</a:t>
            </a:r>
          </a:p>
        </p:txBody>
      </p:sp>
      <p:sp>
        <p:nvSpPr>
          <p:cNvPr id="5" name="Rectangle 4">
            <a:extLst>
              <a:ext uri="{FF2B5EF4-FFF2-40B4-BE49-F238E27FC236}">
                <a16:creationId xmlns:a16="http://schemas.microsoft.com/office/drawing/2014/main" id="{F40D95FF-0643-4F50-B66B-747B4E309B34}"/>
              </a:ext>
            </a:extLst>
          </p:cNvPr>
          <p:cNvSpPr/>
          <p:nvPr/>
        </p:nvSpPr>
        <p:spPr>
          <a:xfrm>
            <a:off x="291548" y="5282698"/>
            <a:ext cx="3988903" cy="307777"/>
          </a:xfrm>
          <a:prstGeom prst="rect">
            <a:avLst/>
          </a:prstGeom>
          <a:ln>
            <a:solidFill>
              <a:schemeClr val="accent1"/>
            </a:solidFill>
          </a:ln>
        </p:spPr>
        <p:txBody>
          <a:bodyPr wrap="square">
            <a:spAutoFit/>
          </a:bodyPr>
          <a:lstStyle/>
          <a:p>
            <a:r>
              <a:rPr lang="en-GB" sz="1400" dirty="0"/>
              <a:t>±6.25 would denote a significant </a:t>
            </a:r>
            <a:r>
              <a:rPr lang="en-GB" sz="1400" u="sng" dirty="0"/>
              <a:t>average</a:t>
            </a:r>
            <a:r>
              <a:rPr lang="en-GB" sz="1400" dirty="0"/>
              <a:t> difference</a:t>
            </a:r>
          </a:p>
        </p:txBody>
      </p:sp>
      <p:graphicFrame>
        <p:nvGraphicFramePr>
          <p:cNvPr id="14" name="Chart 13">
            <a:extLst>
              <a:ext uri="{FF2B5EF4-FFF2-40B4-BE49-F238E27FC236}">
                <a16:creationId xmlns:a16="http://schemas.microsoft.com/office/drawing/2014/main" id="{0785E5EA-8CD1-419C-9176-C4A96F335569}"/>
              </a:ext>
            </a:extLst>
          </p:cNvPr>
          <p:cNvGraphicFramePr>
            <a:graphicFrameLocks/>
          </p:cNvGraphicFramePr>
          <p:nvPr/>
        </p:nvGraphicFramePr>
        <p:xfrm>
          <a:off x="0" y="2195230"/>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5828CA46-6CC4-4EF5-8AF9-16E1B1C08F91}"/>
              </a:ext>
            </a:extLst>
          </p:cNvPr>
          <p:cNvGraphicFramePr>
            <a:graphicFrameLocks/>
          </p:cNvGraphicFramePr>
          <p:nvPr>
            <p:extLst>
              <p:ext uri="{D42A27DB-BD31-4B8C-83A1-F6EECF244321}">
                <p14:modId xmlns:p14="http://schemas.microsoft.com/office/powerpoint/2010/main" val="3843570625"/>
              </p:ext>
            </p:extLst>
          </p:nvPr>
        </p:nvGraphicFramePr>
        <p:xfrm>
          <a:off x="4280450" y="0"/>
          <a:ext cx="4466337" cy="25296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A080F592-6388-4D7A-82A6-B84EC55101E6}"/>
              </a:ext>
            </a:extLst>
          </p:cNvPr>
          <p:cNvGraphicFramePr>
            <a:graphicFrameLocks/>
          </p:cNvGraphicFramePr>
          <p:nvPr>
            <p:extLst>
              <p:ext uri="{D42A27DB-BD31-4B8C-83A1-F6EECF244321}">
                <p14:modId xmlns:p14="http://schemas.microsoft.com/office/powerpoint/2010/main" val="2291099726"/>
              </p:ext>
            </p:extLst>
          </p:nvPr>
        </p:nvGraphicFramePr>
        <p:xfrm>
          <a:off x="4280450" y="3491761"/>
          <a:ext cx="4466336" cy="2529601"/>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F3AE4EF3-EDF9-4C65-804D-DA37F2E4D563}"/>
              </a:ext>
            </a:extLst>
          </p:cNvPr>
          <p:cNvCxnSpPr>
            <a:stCxn id="5" idx="0"/>
          </p:cNvCxnSpPr>
          <p:nvPr/>
        </p:nvCxnSpPr>
        <p:spPr>
          <a:xfrm flipV="1">
            <a:off x="2286000" y="4651513"/>
            <a:ext cx="4896678" cy="6311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05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Belief</a:t>
            </a:r>
          </a:p>
          <a:p>
            <a:endParaRPr lang="en-GB" dirty="0"/>
          </a:p>
          <a:p>
            <a:pPr marL="285750" indent="-285750">
              <a:buFont typeface="Arial" panose="020B0604020202020204" pitchFamily="34" charset="0"/>
              <a:buChar char="•"/>
            </a:pPr>
            <a:r>
              <a:rPr lang="en-GB" sz="1400" dirty="0"/>
              <a:t>UK mean = 63.6</a:t>
            </a:r>
          </a:p>
          <a:p>
            <a:pPr marL="285750" indent="-285750">
              <a:buFont typeface="Arial" panose="020B0604020202020204" pitchFamily="34" charset="0"/>
              <a:buChar char="•"/>
            </a:pPr>
            <a:r>
              <a:rPr lang="en-GB" sz="1400" dirty="0"/>
              <a:t>C mean = 68.9</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954107"/>
          </a:xfrm>
          <a:prstGeom prst="rect">
            <a:avLst/>
          </a:prstGeom>
        </p:spPr>
        <p:txBody>
          <a:bodyPr>
            <a:spAutoFit/>
          </a:bodyPr>
          <a:lstStyle/>
          <a:p>
            <a:r>
              <a:rPr lang="en-GB" sz="1400" dirty="0"/>
              <a:t>There are  male differences across all age groups (except 16-24)</a:t>
            </a:r>
          </a:p>
          <a:p>
            <a:pPr marL="285750" indent="-285750">
              <a:buFont typeface="Arial" panose="020B0604020202020204" pitchFamily="34" charset="0"/>
              <a:buChar char="•"/>
            </a:pPr>
            <a:r>
              <a:rPr lang="en-GB" sz="1400" dirty="0"/>
              <a:t>UK mean = 63.8</a:t>
            </a:r>
          </a:p>
          <a:p>
            <a:pPr marL="285750" indent="-285750">
              <a:buFont typeface="Arial" panose="020B0604020202020204" pitchFamily="34" charset="0"/>
              <a:buChar char="•"/>
            </a:pPr>
            <a:r>
              <a:rPr lang="en-GB" sz="1400" dirty="0"/>
              <a:t>C mean = 70.1</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Female differences across all age groups (except 16-24)</a:t>
            </a:r>
          </a:p>
          <a:p>
            <a:pPr marL="285750" indent="-285750">
              <a:buFont typeface="Arial" panose="020B0604020202020204" pitchFamily="34" charset="0"/>
              <a:buChar char="•"/>
            </a:pPr>
            <a:r>
              <a:rPr lang="en-GB" sz="1400" dirty="0"/>
              <a:t>UK mean = 63.5</a:t>
            </a:r>
          </a:p>
          <a:p>
            <a:pPr marL="285750" indent="-285750">
              <a:buFont typeface="Arial" panose="020B0604020202020204" pitchFamily="34" charset="0"/>
              <a:buChar char="•"/>
            </a:pPr>
            <a:r>
              <a:rPr lang="en-GB" sz="1400" dirty="0"/>
              <a:t>C mean = 68.3</a:t>
            </a:r>
          </a:p>
        </p:txBody>
      </p:sp>
      <p:graphicFrame>
        <p:nvGraphicFramePr>
          <p:cNvPr id="9" name="Chart 8">
            <a:extLst>
              <a:ext uri="{FF2B5EF4-FFF2-40B4-BE49-F238E27FC236}">
                <a16:creationId xmlns:a16="http://schemas.microsoft.com/office/drawing/2014/main" id="{B013BE03-0A8D-4283-B1B1-FF00C76D718A}"/>
              </a:ext>
            </a:extLst>
          </p:cNvPr>
          <p:cNvGraphicFramePr>
            <a:graphicFrameLocks/>
          </p:cNvGraphicFramePr>
          <p:nvPr>
            <p:extLst>
              <p:ext uri="{D42A27DB-BD31-4B8C-83A1-F6EECF244321}">
                <p14:modId xmlns:p14="http://schemas.microsoft.com/office/powerpoint/2010/main" val="3772483442"/>
              </p:ext>
            </p:extLst>
          </p:nvPr>
        </p:nvGraphicFramePr>
        <p:xfrm>
          <a:off x="4280451" y="2471"/>
          <a:ext cx="3955942" cy="2584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8789680-DF18-4EB2-B03C-DC2FCE21CF6E}"/>
              </a:ext>
            </a:extLst>
          </p:cNvPr>
          <p:cNvGraphicFramePr>
            <a:graphicFrameLocks/>
          </p:cNvGraphicFramePr>
          <p:nvPr>
            <p:extLst>
              <p:ext uri="{D42A27DB-BD31-4B8C-83A1-F6EECF244321}">
                <p14:modId xmlns:p14="http://schemas.microsoft.com/office/powerpoint/2010/main" val="2522876092"/>
              </p:ext>
            </p:extLst>
          </p:nvPr>
        </p:nvGraphicFramePr>
        <p:xfrm>
          <a:off x="4280451" y="3276750"/>
          <a:ext cx="3955942" cy="2584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7C58CA96-15C1-4C39-9F0D-009A352A501F}"/>
              </a:ext>
            </a:extLst>
          </p:cNvPr>
          <p:cNvGraphicFramePr>
            <a:graphicFrameLocks/>
          </p:cNvGraphicFramePr>
          <p:nvPr>
            <p:extLst>
              <p:ext uri="{D42A27DB-BD31-4B8C-83A1-F6EECF244321}">
                <p14:modId xmlns:p14="http://schemas.microsoft.com/office/powerpoint/2010/main" val="381237716"/>
              </p:ext>
            </p:extLst>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0746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Belief (continued)</a:t>
            </a:r>
          </a:p>
          <a:p>
            <a:endParaRPr lang="en-GB" dirty="0"/>
          </a:p>
          <a:p>
            <a:pPr marL="285750" indent="-285750">
              <a:buFont typeface="Arial" panose="020B0604020202020204" pitchFamily="34" charset="0"/>
              <a:buChar char="•"/>
            </a:pPr>
            <a:r>
              <a:rPr lang="en-GB" sz="1400" dirty="0"/>
              <a:t>UK mean = 63.6</a:t>
            </a:r>
          </a:p>
          <a:p>
            <a:pPr marL="285750" indent="-285750">
              <a:buFont typeface="Arial" panose="020B0604020202020204" pitchFamily="34" charset="0"/>
              <a:buChar char="•"/>
            </a:pPr>
            <a:r>
              <a:rPr lang="en-GB" sz="1400" dirty="0"/>
              <a:t>C mean = 68.9</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no UK gender differences across all age groups</a:t>
            </a:r>
          </a:p>
          <a:p>
            <a:pPr marL="285750" indent="-285750">
              <a:buFont typeface="Arial" panose="020B0604020202020204" pitchFamily="34" charset="0"/>
              <a:buChar char="•"/>
            </a:pPr>
            <a:r>
              <a:rPr lang="en-GB" sz="1400" dirty="0"/>
              <a:t>M mean = 63.8</a:t>
            </a:r>
          </a:p>
          <a:p>
            <a:pPr marL="285750" indent="-285750">
              <a:buFont typeface="Arial" panose="020B0604020202020204" pitchFamily="34" charset="0"/>
              <a:buChar char="•"/>
            </a:pPr>
            <a:r>
              <a:rPr lang="en-GB" sz="1400" dirty="0"/>
              <a:t>F mean = 63.5</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C gender differences across all age groups (except 55-64)</a:t>
            </a:r>
          </a:p>
          <a:p>
            <a:pPr marL="285750" indent="-285750">
              <a:buFont typeface="Arial" panose="020B0604020202020204" pitchFamily="34" charset="0"/>
              <a:buChar char="•"/>
            </a:pPr>
            <a:r>
              <a:rPr lang="en-GB" sz="1400" dirty="0"/>
              <a:t>M mean = 70.1</a:t>
            </a:r>
          </a:p>
          <a:p>
            <a:pPr marL="285750" indent="-285750">
              <a:buFont typeface="Arial" panose="020B0604020202020204" pitchFamily="34" charset="0"/>
              <a:buChar char="•"/>
            </a:pPr>
            <a:r>
              <a:rPr lang="en-GB" sz="1400" dirty="0"/>
              <a:t>F mean = 68.3</a:t>
            </a:r>
          </a:p>
        </p:txBody>
      </p:sp>
      <p:sp>
        <p:nvSpPr>
          <p:cNvPr id="11" name="Rectangle 10">
            <a:extLst>
              <a:ext uri="{FF2B5EF4-FFF2-40B4-BE49-F238E27FC236}">
                <a16:creationId xmlns:a16="http://schemas.microsoft.com/office/drawing/2014/main" id="{982D389A-8F2D-4A02-8A21-D040415066CC}"/>
              </a:ext>
            </a:extLst>
          </p:cNvPr>
          <p:cNvSpPr/>
          <p:nvPr/>
        </p:nvSpPr>
        <p:spPr>
          <a:xfrm>
            <a:off x="178405" y="5282698"/>
            <a:ext cx="3988903" cy="307777"/>
          </a:xfrm>
          <a:prstGeom prst="rect">
            <a:avLst/>
          </a:prstGeom>
          <a:ln>
            <a:solidFill>
              <a:schemeClr val="accent1"/>
            </a:solidFill>
          </a:ln>
        </p:spPr>
        <p:txBody>
          <a:bodyPr wrap="square">
            <a:spAutoFit/>
          </a:bodyPr>
          <a:lstStyle/>
          <a:p>
            <a:r>
              <a:rPr lang="en-GB" sz="1400" dirty="0"/>
              <a:t>± 8.33 would denote a significant </a:t>
            </a:r>
            <a:r>
              <a:rPr lang="en-GB" sz="1400" u="sng" dirty="0"/>
              <a:t>average</a:t>
            </a:r>
            <a:r>
              <a:rPr lang="en-GB" sz="1400" dirty="0"/>
              <a:t> difference</a:t>
            </a:r>
          </a:p>
        </p:txBody>
      </p:sp>
      <p:graphicFrame>
        <p:nvGraphicFramePr>
          <p:cNvPr id="15" name="Chart 14">
            <a:extLst>
              <a:ext uri="{FF2B5EF4-FFF2-40B4-BE49-F238E27FC236}">
                <a16:creationId xmlns:a16="http://schemas.microsoft.com/office/drawing/2014/main" id="{7C58CA96-15C1-4C39-9F0D-009A352A501F}"/>
              </a:ext>
            </a:extLst>
          </p:cNvPr>
          <p:cNvGraphicFramePr>
            <a:graphicFrameLocks/>
          </p:cNvGraphicFramePr>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11321D32-6123-429F-8504-627F4862BC55}"/>
              </a:ext>
            </a:extLst>
          </p:cNvPr>
          <p:cNvGraphicFramePr>
            <a:graphicFrameLocks/>
          </p:cNvGraphicFramePr>
          <p:nvPr>
            <p:extLst>
              <p:ext uri="{D42A27DB-BD31-4B8C-83A1-F6EECF244321}">
                <p14:modId xmlns:p14="http://schemas.microsoft.com/office/powerpoint/2010/main" val="3342852265"/>
              </p:ext>
            </p:extLst>
          </p:nvPr>
        </p:nvGraphicFramePr>
        <p:xfrm>
          <a:off x="4280451" y="0"/>
          <a:ext cx="4054164" cy="25939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5A934A49-07A2-4D1F-B4FE-03A59F5928DD}"/>
              </a:ext>
            </a:extLst>
          </p:cNvPr>
          <p:cNvGraphicFramePr>
            <a:graphicFrameLocks/>
          </p:cNvGraphicFramePr>
          <p:nvPr>
            <p:extLst>
              <p:ext uri="{D42A27DB-BD31-4B8C-83A1-F6EECF244321}">
                <p14:modId xmlns:p14="http://schemas.microsoft.com/office/powerpoint/2010/main" val="2880523328"/>
              </p:ext>
            </p:extLst>
          </p:nvPr>
        </p:nvGraphicFramePr>
        <p:xfrm>
          <a:off x="4280452" y="3428999"/>
          <a:ext cx="4054163" cy="2593926"/>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Arrow Connector 4">
            <a:extLst>
              <a:ext uri="{FF2B5EF4-FFF2-40B4-BE49-F238E27FC236}">
                <a16:creationId xmlns:a16="http://schemas.microsoft.com/office/drawing/2014/main" id="{F44F52EA-36DC-4941-AAD5-89724E985D90}"/>
              </a:ext>
            </a:extLst>
          </p:cNvPr>
          <p:cNvCxnSpPr>
            <a:stCxn id="11" idx="0"/>
          </p:cNvCxnSpPr>
          <p:nvPr/>
        </p:nvCxnSpPr>
        <p:spPr>
          <a:xfrm flipV="1">
            <a:off x="2172857" y="4863548"/>
            <a:ext cx="2558169" cy="419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60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647665" cy="1723549"/>
          </a:xfrm>
          <a:prstGeom prst="rect">
            <a:avLst/>
          </a:prstGeom>
          <a:noFill/>
        </p:spPr>
        <p:txBody>
          <a:bodyPr wrap="none" rtlCol="0">
            <a:spAutoFit/>
          </a:bodyPr>
          <a:lstStyle/>
          <a:p>
            <a:r>
              <a:rPr lang="en-GB" b="1" u="sng" dirty="0"/>
              <a:t>Appetite for Learning</a:t>
            </a:r>
          </a:p>
          <a:p>
            <a:endParaRPr lang="en-GB" dirty="0"/>
          </a:p>
          <a:p>
            <a:pPr marL="285750" indent="-285750">
              <a:buFont typeface="Arial" panose="020B0604020202020204" pitchFamily="34" charset="0"/>
              <a:buChar char="•"/>
            </a:pPr>
            <a:r>
              <a:rPr lang="en-GB" sz="1400" dirty="0"/>
              <a:t>UK mean = 72.3</a:t>
            </a:r>
          </a:p>
          <a:p>
            <a:pPr marL="285750" indent="-285750">
              <a:buFont typeface="Arial" panose="020B0604020202020204" pitchFamily="34" charset="0"/>
              <a:buChar char="•"/>
            </a:pPr>
            <a:r>
              <a:rPr lang="en-GB" sz="1400" dirty="0"/>
              <a:t>C mean = 73.6</a:t>
            </a:r>
          </a:p>
          <a:p>
            <a:endParaRPr lang="en-GB" sz="1400" dirty="0"/>
          </a:p>
          <a:p>
            <a:r>
              <a:rPr lang="en-GB" sz="1400" dirty="0"/>
              <a:t>Overall, there are significant differences, at the </a:t>
            </a:r>
          </a:p>
          <a:p>
            <a:r>
              <a:rPr lang="en-GB" sz="1400" dirty="0"/>
              <a:t>opposite ends of the age ranges.</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954107"/>
          </a:xfrm>
          <a:prstGeom prst="rect">
            <a:avLst/>
          </a:prstGeom>
        </p:spPr>
        <p:txBody>
          <a:bodyPr>
            <a:spAutoFit/>
          </a:bodyPr>
          <a:lstStyle/>
          <a:p>
            <a:r>
              <a:rPr lang="en-GB" sz="1400" dirty="0"/>
              <a:t>There are significant differences at opposite ends of the age ranges.</a:t>
            </a:r>
          </a:p>
          <a:p>
            <a:pPr marL="285750" indent="-285750">
              <a:buFont typeface="Arial" panose="020B0604020202020204" pitchFamily="34" charset="0"/>
              <a:buChar char="•"/>
            </a:pPr>
            <a:r>
              <a:rPr lang="en-GB" sz="1400" dirty="0"/>
              <a:t>UK mean = 73.1</a:t>
            </a:r>
          </a:p>
          <a:p>
            <a:pPr marL="285750" indent="-285750">
              <a:buFont typeface="Arial" panose="020B0604020202020204" pitchFamily="34" charset="0"/>
              <a:buChar char="•"/>
            </a:pPr>
            <a:r>
              <a:rPr lang="en-GB" sz="1400" dirty="0"/>
              <a:t>C mean = 75.0</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significant differences at opposite ends of the age ranges.</a:t>
            </a:r>
          </a:p>
          <a:p>
            <a:pPr marL="285750" indent="-285750">
              <a:buFont typeface="Arial" panose="020B0604020202020204" pitchFamily="34" charset="0"/>
              <a:buChar char="•"/>
            </a:pPr>
            <a:r>
              <a:rPr lang="en-GB" sz="1400" dirty="0"/>
              <a:t>UK mean = 71.6</a:t>
            </a:r>
          </a:p>
          <a:p>
            <a:pPr marL="285750" indent="-285750">
              <a:buFont typeface="Arial" panose="020B0604020202020204" pitchFamily="34" charset="0"/>
              <a:buChar char="•"/>
            </a:pPr>
            <a:r>
              <a:rPr lang="en-GB" sz="1400" dirty="0"/>
              <a:t>C mean = 72.8</a:t>
            </a:r>
          </a:p>
        </p:txBody>
      </p:sp>
      <p:graphicFrame>
        <p:nvGraphicFramePr>
          <p:cNvPr id="10" name="Chart 9">
            <a:extLst>
              <a:ext uri="{FF2B5EF4-FFF2-40B4-BE49-F238E27FC236}">
                <a16:creationId xmlns:a16="http://schemas.microsoft.com/office/drawing/2014/main" id="{06744571-6ACD-419E-B2B2-095732571BAA}"/>
              </a:ext>
            </a:extLst>
          </p:cNvPr>
          <p:cNvGraphicFramePr>
            <a:graphicFrameLocks/>
          </p:cNvGraphicFramePr>
          <p:nvPr>
            <p:extLst>
              <p:ext uri="{D42A27DB-BD31-4B8C-83A1-F6EECF244321}">
                <p14:modId xmlns:p14="http://schemas.microsoft.com/office/powerpoint/2010/main" val="3005543326"/>
              </p:ext>
            </p:extLst>
          </p:nvPr>
        </p:nvGraphicFramePr>
        <p:xfrm>
          <a:off x="4280451" y="5903"/>
          <a:ext cx="4073495" cy="252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F50E5015-E2C0-4B66-9259-DA9A302D2ABD}"/>
              </a:ext>
            </a:extLst>
          </p:cNvPr>
          <p:cNvGraphicFramePr>
            <a:graphicFrameLocks/>
          </p:cNvGraphicFramePr>
          <p:nvPr>
            <p:extLst>
              <p:ext uri="{D42A27DB-BD31-4B8C-83A1-F6EECF244321}">
                <p14:modId xmlns:p14="http://schemas.microsoft.com/office/powerpoint/2010/main" val="3713256188"/>
              </p:ext>
            </p:extLst>
          </p:nvPr>
        </p:nvGraphicFramePr>
        <p:xfrm>
          <a:off x="4280451" y="3428999"/>
          <a:ext cx="4073495" cy="25239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44C2EE38-1B6D-49DF-A189-C7605D280060}"/>
              </a:ext>
            </a:extLst>
          </p:cNvPr>
          <p:cNvGraphicFramePr>
            <a:graphicFrameLocks/>
          </p:cNvGraphicFramePr>
          <p:nvPr>
            <p:extLst>
              <p:ext uri="{D42A27DB-BD31-4B8C-83A1-F6EECF244321}">
                <p14:modId xmlns:p14="http://schemas.microsoft.com/office/powerpoint/2010/main" val="2513988921"/>
              </p:ext>
            </p:extLst>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465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647665" cy="1723549"/>
          </a:xfrm>
          <a:prstGeom prst="rect">
            <a:avLst/>
          </a:prstGeom>
          <a:noFill/>
        </p:spPr>
        <p:txBody>
          <a:bodyPr wrap="none" rtlCol="0">
            <a:spAutoFit/>
          </a:bodyPr>
          <a:lstStyle/>
          <a:p>
            <a:r>
              <a:rPr lang="en-GB" b="1" u="sng" dirty="0"/>
              <a:t>Appetite for Learning (continued)</a:t>
            </a:r>
          </a:p>
          <a:p>
            <a:endParaRPr lang="en-GB" dirty="0"/>
          </a:p>
          <a:p>
            <a:pPr marL="285750" indent="-285750">
              <a:buFont typeface="Arial" panose="020B0604020202020204" pitchFamily="34" charset="0"/>
              <a:buChar char="•"/>
            </a:pPr>
            <a:r>
              <a:rPr lang="en-GB" sz="1400" dirty="0"/>
              <a:t>UK mean = 72.3</a:t>
            </a:r>
          </a:p>
          <a:p>
            <a:pPr marL="285750" indent="-285750">
              <a:buFont typeface="Arial" panose="020B0604020202020204" pitchFamily="34" charset="0"/>
              <a:buChar char="•"/>
            </a:pPr>
            <a:r>
              <a:rPr lang="en-GB" sz="1400" dirty="0"/>
              <a:t>C mean = 73.6</a:t>
            </a:r>
          </a:p>
          <a:p>
            <a:endParaRPr lang="en-GB" sz="1400" dirty="0"/>
          </a:p>
          <a:p>
            <a:r>
              <a:rPr lang="en-GB" sz="1400" dirty="0"/>
              <a:t>Overall, there are significant differences, at the </a:t>
            </a:r>
          </a:p>
          <a:p>
            <a:r>
              <a:rPr lang="en-GB" sz="1400" dirty="0"/>
              <a:t>opposite ends of the age ranges.</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For UK data, M and F are the same (from all age groups)</a:t>
            </a:r>
          </a:p>
          <a:p>
            <a:pPr marL="285750" indent="-285750">
              <a:buFont typeface="Arial" panose="020B0604020202020204" pitchFamily="34" charset="0"/>
              <a:buChar char="•"/>
            </a:pPr>
            <a:r>
              <a:rPr lang="en-GB" sz="1400" dirty="0"/>
              <a:t>M mean = 73.1</a:t>
            </a:r>
          </a:p>
          <a:p>
            <a:pPr marL="285750" indent="-285750">
              <a:buFont typeface="Arial" panose="020B0604020202020204" pitchFamily="34" charset="0"/>
              <a:buChar char="•"/>
            </a:pPr>
            <a:r>
              <a:rPr lang="en-GB" sz="1400" dirty="0"/>
              <a:t>F mean = 71.6</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significant differences for all of the age ranges, but the difference in average terms is minimal.</a:t>
            </a:r>
          </a:p>
          <a:p>
            <a:pPr marL="285750" indent="-285750">
              <a:buFont typeface="Arial" panose="020B0604020202020204" pitchFamily="34" charset="0"/>
              <a:buChar char="•"/>
            </a:pPr>
            <a:r>
              <a:rPr lang="en-GB" sz="1400" dirty="0"/>
              <a:t>M mean = 75.0</a:t>
            </a:r>
          </a:p>
          <a:p>
            <a:pPr marL="285750" indent="-285750">
              <a:buFont typeface="Arial" panose="020B0604020202020204" pitchFamily="34" charset="0"/>
              <a:buChar char="•"/>
            </a:pPr>
            <a:r>
              <a:rPr lang="en-GB" sz="1400" dirty="0"/>
              <a:t>F mean = 72.8</a:t>
            </a:r>
          </a:p>
        </p:txBody>
      </p:sp>
      <p:graphicFrame>
        <p:nvGraphicFramePr>
          <p:cNvPr id="12" name="Chart 11">
            <a:extLst>
              <a:ext uri="{FF2B5EF4-FFF2-40B4-BE49-F238E27FC236}">
                <a16:creationId xmlns:a16="http://schemas.microsoft.com/office/drawing/2014/main" id="{44C2EE38-1B6D-49DF-A189-C7605D280060}"/>
              </a:ext>
            </a:extLst>
          </p:cNvPr>
          <p:cNvGraphicFramePr>
            <a:graphicFrameLocks/>
          </p:cNvGraphicFramePr>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8A26BF2B-50AB-4C36-8097-3A35BC593E92}"/>
              </a:ext>
            </a:extLst>
          </p:cNvPr>
          <p:cNvGraphicFramePr>
            <a:graphicFrameLocks/>
          </p:cNvGraphicFramePr>
          <p:nvPr>
            <p:extLst>
              <p:ext uri="{D42A27DB-BD31-4B8C-83A1-F6EECF244321}">
                <p14:modId xmlns:p14="http://schemas.microsoft.com/office/powerpoint/2010/main" val="916002177"/>
              </p:ext>
            </p:extLst>
          </p:nvPr>
        </p:nvGraphicFramePr>
        <p:xfrm>
          <a:off x="4280451" y="0"/>
          <a:ext cx="4033540" cy="25335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0E6321C9-5810-4B07-8795-ACFB857AC127}"/>
              </a:ext>
            </a:extLst>
          </p:cNvPr>
          <p:cNvGraphicFramePr>
            <a:graphicFrameLocks/>
          </p:cNvGraphicFramePr>
          <p:nvPr>
            <p:extLst>
              <p:ext uri="{D42A27DB-BD31-4B8C-83A1-F6EECF244321}">
                <p14:modId xmlns:p14="http://schemas.microsoft.com/office/powerpoint/2010/main" val="1342101410"/>
              </p:ext>
            </p:extLst>
          </p:nvPr>
        </p:nvGraphicFramePr>
        <p:xfrm>
          <a:off x="4280451" y="3428999"/>
          <a:ext cx="4033540" cy="2533524"/>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A1B4917D-7441-41B4-9E84-2500B78A5DB3}"/>
              </a:ext>
            </a:extLst>
          </p:cNvPr>
          <p:cNvCxnSpPr>
            <a:cxnSpLocks/>
            <a:stCxn id="8" idx="0"/>
          </p:cNvCxnSpPr>
          <p:nvPr/>
        </p:nvCxnSpPr>
        <p:spPr>
          <a:xfrm flipV="1">
            <a:off x="2106595" y="4611757"/>
            <a:ext cx="3512327" cy="1299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E6A1A-5BD7-455A-ABA1-63D630A606BE}"/>
              </a:ext>
            </a:extLst>
          </p:cNvPr>
          <p:cNvSpPr/>
          <p:nvPr/>
        </p:nvSpPr>
        <p:spPr>
          <a:xfrm>
            <a:off x="159026" y="5911419"/>
            <a:ext cx="3895138" cy="307777"/>
          </a:xfrm>
          <a:prstGeom prst="rect">
            <a:avLst/>
          </a:prstGeom>
          <a:ln>
            <a:solidFill>
              <a:schemeClr val="accent1"/>
            </a:solidFill>
          </a:ln>
        </p:spPr>
        <p:txBody>
          <a:bodyPr wrap="square">
            <a:spAutoFit/>
          </a:bodyPr>
          <a:lstStyle/>
          <a:p>
            <a:r>
              <a:rPr lang="en-GB" sz="1400" dirty="0"/>
              <a:t>±8.33 would denote a significant </a:t>
            </a:r>
            <a:r>
              <a:rPr lang="en-GB" sz="1400" u="sng" dirty="0"/>
              <a:t>mean</a:t>
            </a:r>
            <a:r>
              <a:rPr lang="en-GB" sz="1400" dirty="0"/>
              <a:t> difference</a:t>
            </a:r>
          </a:p>
        </p:txBody>
      </p:sp>
    </p:spTree>
    <p:extLst>
      <p:ext uri="{BB962C8B-B14F-4D97-AF65-F5344CB8AC3E}">
        <p14:creationId xmlns:p14="http://schemas.microsoft.com/office/powerpoint/2010/main" val="180284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A43F652-C16B-463C-8FE7-3799B36D699A}"/>
              </a:ext>
            </a:extLst>
          </p:cNvPr>
          <p:cNvSpPr txBox="1"/>
          <p:nvPr/>
        </p:nvSpPr>
        <p:spPr>
          <a:xfrm>
            <a:off x="0" y="3167390"/>
            <a:ext cx="9144000" cy="1015663"/>
          </a:xfrm>
          <a:prstGeom prst="rect">
            <a:avLst/>
          </a:prstGeom>
          <a:noFill/>
        </p:spPr>
        <p:txBody>
          <a:bodyPr wrap="square" rtlCol="0">
            <a:spAutoFit/>
          </a:bodyPr>
          <a:lstStyle/>
          <a:p>
            <a:pPr algn="ctr"/>
            <a:r>
              <a:rPr lang="en-GB" sz="2800" b="1" u="sng" dirty="0">
                <a:solidFill>
                  <a:srgbClr val="7030A0"/>
                </a:solidFill>
              </a:rPr>
              <a:t>OVERALL LITTLE DIFFERENCE but GENDER DIFFERENCES</a:t>
            </a:r>
          </a:p>
          <a:p>
            <a:pPr algn="ctr"/>
            <a:r>
              <a:rPr lang="en-GB" sz="1600" b="1" dirty="0">
                <a:solidFill>
                  <a:srgbClr val="7030A0"/>
                </a:solidFill>
              </a:rPr>
              <a:t>(a maximum of 1 p value &lt;0.01 for the overall comparisons, but 3-5 p values &lt;0.01 for the gender comparisons)</a:t>
            </a:r>
          </a:p>
        </p:txBody>
      </p:sp>
    </p:spTree>
    <p:extLst>
      <p:ext uri="{BB962C8B-B14F-4D97-AF65-F5344CB8AC3E}">
        <p14:creationId xmlns:p14="http://schemas.microsoft.com/office/powerpoint/2010/main" val="4757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2548903" cy="1723549"/>
          </a:xfrm>
          <a:prstGeom prst="rect">
            <a:avLst/>
          </a:prstGeom>
          <a:noFill/>
        </p:spPr>
        <p:txBody>
          <a:bodyPr wrap="none" rtlCol="0">
            <a:spAutoFit/>
          </a:bodyPr>
          <a:lstStyle/>
          <a:p>
            <a:r>
              <a:rPr lang="en-GB" b="1" u="sng" dirty="0"/>
              <a:t>Numeracy (skills)</a:t>
            </a:r>
          </a:p>
          <a:p>
            <a:endParaRPr lang="en-GB" dirty="0"/>
          </a:p>
          <a:p>
            <a:pPr marL="285750" indent="-285750">
              <a:buFont typeface="Arial" panose="020B0604020202020204" pitchFamily="34" charset="0"/>
              <a:buChar char="•"/>
            </a:pPr>
            <a:r>
              <a:rPr lang="en-GB" sz="1400" dirty="0"/>
              <a:t>UK mean = 71.3</a:t>
            </a:r>
          </a:p>
          <a:p>
            <a:pPr marL="285750" indent="-285750">
              <a:buFont typeface="Arial" panose="020B0604020202020204" pitchFamily="34" charset="0"/>
              <a:buChar char="•"/>
            </a:pPr>
            <a:r>
              <a:rPr lang="en-GB" sz="1400" dirty="0"/>
              <a:t>C mean = 72.4</a:t>
            </a:r>
          </a:p>
          <a:p>
            <a:endParaRPr lang="en-GB" sz="1400" dirty="0"/>
          </a:p>
          <a:p>
            <a:r>
              <a:rPr lang="en-GB" sz="1400" dirty="0"/>
              <a:t>Overall, no significant difference</a:t>
            </a:r>
          </a:p>
          <a:p>
            <a:r>
              <a:rPr lang="en-GB" sz="1400" dirty="0"/>
              <a:t>(only sig diff at 25-34 and 55-64)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954107"/>
          </a:xfrm>
          <a:prstGeom prst="rect">
            <a:avLst/>
          </a:prstGeom>
        </p:spPr>
        <p:txBody>
          <a:bodyPr>
            <a:spAutoFit/>
          </a:bodyPr>
          <a:lstStyle/>
          <a:p>
            <a:r>
              <a:rPr lang="en-GB" sz="1400" dirty="0"/>
              <a:t>There is a significant difference between UK and C (at all age groups, except 16-24)</a:t>
            </a:r>
          </a:p>
          <a:p>
            <a:pPr marL="285750" indent="-285750">
              <a:buFont typeface="Arial" panose="020B0604020202020204" pitchFamily="34" charset="0"/>
              <a:buChar char="•"/>
            </a:pPr>
            <a:r>
              <a:rPr lang="en-GB" sz="1400" dirty="0"/>
              <a:t>UK mean = 74.3</a:t>
            </a:r>
          </a:p>
          <a:p>
            <a:pPr marL="285750" indent="-285750">
              <a:buFont typeface="Arial" panose="020B0604020202020204" pitchFamily="34" charset="0"/>
              <a:buChar char="•"/>
            </a:pPr>
            <a:r>
              <a:rPr lang="en-GB" sz="1400" dirty="0"/>
              <a:t>C mean = 80.6</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is no difference in the female populations (across all age groups)</a:t>
            </a:r>
          </a:p>
          <a:p>
            <a:pPr marL="285750" indent="-285750">
              <a:buFont typeface="Arial" panose="020B0604020202020204" pitchFamily="34" charset="0"/>
              <a:buChar char="•"/>
            </a:pPr>
            <a:r>
              <a:rPr lang="en-GB" sz="1400" dirty="0"/>
              <a:t>UK mean = 68.6</a:t>
            </a:r>
          </a:p>
          <a:p>
            <a:pPr marL="285750" indent="-285750">
              <a:buFont typeface="Arial" panose="020B0604020202020204" pitchFamily="34" charset="0"/>
              <a:buChar char="•"/>
            </a:pPr>
            <a:r>
              <a:rPr lang="en-GB" sz="1400" dirty="0"/>
              <a:t>C mean = 67.9</a:t>
            </a:r>
          </a:p>
        </p:txBody>
      </p:sp>
      <p:sp>
        <p:nvSpPr>
          <p:cNvPr id="5" name="TextBox 4">
            <a:extLst>
              <a:ext uri="{FF2B5EF4-FFF2-40B4-BE49-F238E27FC236}">
                <a16:creationId xmlns:a16="http://schemas.microsoft.com/office/drawing/2014/main" id="{12EEA4F0-5809-440A-A379-C43D2D9D9054}"/>
              </a:ext>
            </a:extLst>
          </p:cNvPr>
          <p:cNvSpPr txBox="1"/>
          <p:nvPr/>
        </p:nvSpPr>
        <p:spPr>
          <a:xfrm>
            <a:off x="1974574" y="5565913"/>
            <a:ext cx="184731" cy="369332"/>
          </a:xfrm>
          <a:prstGeom prst="rect">
            <a:avLst/>
          </a:prstGeom>
          <a:noFill/>
        </p:spPr>
        <p:txBody>
          <a:bodyPr wrap="none" rtlCol="0">
            <a:spAutoFit/>
          </a:bodyPr>
          <a:lstStyle/>
          <a:p>
            <a:endParaRPr lang="en-GB" dirty="0"/>
          </a:p>
        </p:txBody>
      </p:sp>
      <p:graphicFrame>
        <p:nvGraphicFramePr>
          <p:cNvPr id="16" name="Chart 15">
            <a:extLst>
              <a:ext uri="{FF2B5EF4-FFF2-40B4-BE49-F238E27FC236}">
                <a16:creationId xmlns:a16="http://schemas.microsoft.com/office/drawing/2014/main" id="{B717B7D7-0EB3-4C49-8962-59B4C82E1C3A}"/>
              </a:ext>
            </a:extLst>
          </p:cNvPr>
          <p:cNvGraphicFramePr>
            <a:graphicFrameLocks/>
          </p:cNvGraphicFramePr>
          <p:nvPr>
            <p:extLst>
              <p:ext uri="{D42A27DB-BD31-4B8C-83A1-F6EECF244321}">
                <p14:modId xmlns:p14="http://schemas.microsoft.com/office/powerpoint/2010/main" val="1720408628"/>
              </p:ext>
            </p:extLst>
          </p:nvPr>
        </p:nvGraphicFramePr>
        <p:xfrm>
          <a:off x="4280451" y="3276750"/>
          <a:ext cx="4036104" cy="2529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04E6AC30-7474-478A-8D59-5AFE1426FBAE}"/>
              </a:ext>
            </a:extLst>
          </p:cNvPr>
          <p:cNvGraphicFramePr>
            <a:graphicFrameLocks/>
          </p:cNvGraphicFramePr>
          <p:nvPr>
            <p:extLst>
              <p:ext uri="{D42A27DB-BD31-4B8C-83A1-F6EECF244321}">
                <p14:modId xmlns:p14="http://schemas.microsoft.com/office/powerpoint/2010/main" val="2762225612"/>
              </p:ext>
            </p:extLst>
          </p:nvPr>
        </p:nvGraphicFramePr>
        <p:xfrm>
          <a:off x="4280451" y="0"/>
          <a:ext cx="4036104" cy="252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7E15DC39-1089-4480-861B-149FE2934E65}"/>
              </a:ext>
            </a:extLst>
          </p:cNvPr>
          <p:cNvGraphicFramePr>
            <a:graphicFrameLocks/>
          </p:cNvGraphicFramePr>
          <p:nvPr>
            <p:extLst>
              <p:ext uri="{D42A27DB-BD31-4B8C-83A1-F6EECF244321}">
                <p14:modId xmlns:p14="http://schemas.microsoft.com/office/powerpoint/2010/main" val="3537884942"/>
              </p:ext>
            </p:extLst>
          </p:nvPr>
        </p:nvGraphicFramePr>
        <p:xfrm>
          <a:off x="39857" y="2195230"/>
          <a:ext cx="4054164" cy="259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45386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A43F652-C16B-463C-8FE7-3799B36D699A}"/>
              </a:ext>
            </a:extLst>
          </p:cNvPr>
          <p:cNvSpPr txBox="1"/>
          <p:nvPr/>
        </p:nvSpPr>
        <p:spPr>
          <a:xfrm>
            <a:off x="0" y="3136612"/>
            <a:ext cx="9144000" cy="1077218"/>
          </a:xfrm>
          <a:prstGeom prst="rect">
            <a:avLst/>
          </a:prstGeom>
          <a:noFill/>
        </p:spPr>
        <p:txBody>
          <a:bodyPr wrap="square" rtlCol="0">
            <a:spAutoFit/>
          </a:bodyPr>
          <a:lstStyle/>
          <a:p>
            <a:pPr algn="ctr"/>
            <a:r>
              <a:rPr lang="en-GB" sz="3200" b="1" u="sng" dirty="0">
                <a:solidFill>
                  <a:srgbClr val="7030A0"/>
                </a:solidFill>
              </a:rPr>
              <a:t>OVERALL DIFFERENCES and GENDER DIFFERENCES</a:t>
            </a:r>
          </a:p>
          <a:p>
            <a:pPr algn="ctr"/>
            <a:r>
              <a:rPr lang="en-GB" sz="1600" b="1" dirty="0">
                <a:solidFill>
                  <a:srgbClr val="7030A0"/>
                </a:solidFill>
              </a:rPr>
              <a:t>(3-5 p values &lt;0.01 for the overall comparisons, 3-5 p values &lt;0.01 for the gender comparisons, gender gaps for UK &amp; C are of a similar magnitude)</a:t>
            </a:r>
          </a:p>
        </p:txBody>
      </p:sp>
    </p:spTree>
    <p:extLst>
      <p:ext uri="{BB962C8B-B14F-4D97-AF65-F5344CB8AC3E}">
        <p14:creationId xmlns:p14="http://schemas.microsoft.com/office/powerpoint/2010/main" val="326463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1186E40-BD94-4201-A3BE-F19020F4B3EE}"/>
              </a:ext>
            </a:extLst>
          </p:cNvPr>
          <p:cNvGraphicFramePr>
            <a:graphicFrameLocks/>
          </p:cNvGraphicFramePr>
          <p:nvPr/>
        </p:nvGraphicFramePr>
        <p:xfrm>
          <a:off x="0" y="77086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425C1B8B-12D5-46F0-989F-58AE3F79E006}"/>
              </a:ext>
            </a:extLst>
          </p:cNvPr>
          <p:cNvGraphicFramePr>
            <a:graphicFrameLocks/>
          </p:cNvGraphicFramePr>
          <p:nvPr/>
        </p:nvGraphicFramePr>
        <p:xfrm>
          <a:off x="4572000" y="77086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D505CA7-CB8B-4BC1-9E51-2D3142B42E26}"/>
              </a:ext>
            </a:extLst>
          </p:cNvPr>
          <p:cNvSpPr txBox="1"/>
          <p:nvPr/>
        </p:nvSpPr>
        <p:spPr>
          <a:xfrm>
            <a:off x="1699942" y="160900"/>
            <a:ext cx="1172116" cy="369332"/>
          </a:xfrm>
          <a:prstGeom prst="rect">
            <a:avLst/>
          </a:prstGeom>
          <a:noFill/>
        </p:spPr>
        <p:txBody>
          <a:bodyPr wrap="none" rtlCol="0">
            <a:spAutoFit/>
          </a:bodyPr>
          <a:lstStyle/>
          <a:p>
            <a:r>
              <a:rPr lang="en-GB" dirty="0"/>
              <a:t>UK (2,172)</a:t>
            </a:r>
          </a:p>
        </p:txBody>
      </p:sp>
      <p:sp>
        <p:nvSpPr>
          <p:cNvPr id="7" name="TextBox 6">
            <a:extLst>
              <a:ext uri="{FF2B5EF4-FFF2-40B4-BE49-F238E27FC236}">
                <a16:creationId xmlns:a16="http://schemas.microsoft.com/office/drawing/2014/main" id="{AA3E494C-353A-4A73-9306-39E987EAA73D}"/>
              </a:ext>
            </a:extLst>
          </p:cNvPr>
          <p:cNvSpPr txBox="1"/>
          <p:nvPr/>
        </p:nvSpPr>
        <p:spPr>
          <a:xfrm>
            <a:off x="5886580" y="160900"/>
            <a:ext cx="1942840" cy="369332"/>
          </a:xfrm>
          <a:prstGeom prst="rect">
            <a:avLst/>
          </a:prstGeom>
          <a:noFill/>
        </p:spPr>
        <p:txBody>
          <a:bodyPr wrap="none" rtlCol="0">
            <a:spAutoFit/>
          </a:bodyPr>
          <a:lstStyle/>
          <a:p>
            <a:r>
              <a:rPr lang="en-GB" dirty="0"/>
              <a:t>Challenge (43,374)</a:t>
            </a:r>
          </a:p>
        </p:txBody>
      </p:sp>
      <p:sp>
        <p:nvSpPr>
          <p:cNvPr id="8" name="TextBox 7">
            <a:extLst>
              <a:ext uri="{FF2B5EF4-FFF2-40B4-BE49-F238E27FC236}">
                <a16:creationId xmlns:a16="http://schemas.microsoft.com/office/drawing/2014/main" id="{D4BF6E87-DE93-4A1C-A4E6-D31A63FF22CC}"/>
              </a:ext>
            </a:extLst>
          </p:cNvPr>
          <p:cNvSpPr txBox="1"/>
          <p:nvPr/>
        </p:nvSpPr>
        <p:spPr>
          <a:xfrm>
            <a:off x="0" y="3774374"/>
            <a:ext cx="9144000" cy="523220"/>
          </a:xfrm>
          <a:prstGeom prst="rect">
            <a:avLst/>
          </a:prstGeom>
          <a:noFill/>
        </p:spPr>
        <p:txBody>
          <a:bodyPr wrap="square" rtlCol="0">
            <a:spAutoFit/>
          </a:bodyPr>
          <a:lstStyle/>
          <a:p>
            <a:r>
              <a:rPr lang="en-GB" sz="1400" dirty="0"/>
              <a:t>In the Challenge data, F are over-represented, especially in 35-44 and 45-54 </a:t>
            </a:r>
            <a:r>
              <a:rPr lang="en-GB" sz="1400" b="1" dirty="0"/>
              <a:t>year olds</a:t>
            </a:r>
            <a:r>
              <a:rPr lang="en-GB" sz="1400" dirty="0"/>
              <a:t>.</a:t>
            </a:r>
          </a:p>
          <a:p>
            <a:r>
              <a:rPr lang="en-GB" sz="1400" dirty="0"/>
              <a:t>55-65 males are under-represented, and 65+ are greatly under-represented for both genders. </a:t>
            </a:r>
          </a:p>
        </p:txBody>
      </p:sp>
      <p:sp>
        <p:nvSpPr>
          <p:cNvPr id="9" name="TextBox 8">
            <a:extLst>
              <a:ext uri="{FF2B5EF4-FFF2-40B4-BE49-F238E27FC236}">
                <a16:creationId xmlns:a16="http://schemas.microsoft.com/office/drawing/2014/main" id="{C7777AFE-7E8F-49FC-AC10-DDAD565EB4D5}"/>
              </a:ext>
            </a:extLst>
          </p:cNvPr>
          <p:cNvSpPr txBox="1"/>
          <p:nvPr/>
        </p:nvSpPr>
        <p:spPr>
          <a:xfrm>
            <a:off x="0" y="4612472"/>
            <a:ext cx="9144000" cy="1815882"/>
          </a:xfrm>
          <a:prstGeom prst="rect">
            <a:avLst/>
          </a:prstGeom>
          <a:noFill/>
        </p:spPr>
        <p:txBody>
          <a:bodyPr wrap="square" rtlCol="0">
            <a:spAutoFit/>
          </a:bodyPr>
          <a:lstStyle/>
          <a:p>
            <a:r>
              <a:rPr lang="en-GB" sz="1400" dirty="0"/>
              <a:t>Deeper analysis of individual factors showed that the 65+ age group had markedly different results across the 2 data sets. For example, the mean score for numeracy (skills) was much higher for Challenge data (78.5) than UK data (70.7). Three other factors (Belief, Appetite for Learning and Confidence with Numbers) differed greatly between the two sets, and indeed the Challenge data ‘bucked the trend’, by increasing (from 55-64) when the UK data showed either a plateauing or decrease. </a:t>
            </a:r>
          </a:p>
          <a:p>
            <a:endParaRPr lang="en-GB" sz="1400" dirty="0"/>
          </a:p>
          <a:p>
            <a:r>
              <a:rPr lang="en-GB" sz="1400" dirty="0"/>
              <a:t>It is also true to say that National Numeracy are focussing mainly on working-age adults. It was therefore decided to remove the 65+ age group from further comparisons, and indeed any regression analysis results in the main report.</a:t>
            </a:r>
          </a:p>
        </p:txBody>
      </p:sp>
    </p:spTree>
    <p:extLst>
      <p:ext uri="{BB962C8B-B14F-4D97-AF65-F5344CB8AC3E}">
        <p14:creationId xmlns:p14="http://schemas.microsoft.com/office/powerpoint/2010/main" val="662104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Confidence with Numbers</a:t>
            </a:r>
          </a:p>
          <a:p>
            <a:endParaRPr lang="en-GB" dirty="0"/>
          </a:p>
          <a:p>
            <a:pPr marL="285750" indent="-285750">
              <a:buFont typeface="Arial" panose="020B0604020202020204" pitchFamily="34" charset="0"/>
              <a:buChar char="•"/>
            </a:pPr>
            <a:r>
              <a:rPr lang="en-GB" sz="1400" dirty="0"/>
              <a:t>UK mean = 65.0</a:t>
            </a:r>
          </a:p>
          <a:p>
            <a:pPr marL="285750" indent="-285750">
              <a:buFont typeface="Arial" panose="020B0604020202020204" pitchFamily="34" charset="0"/>
              <a:buChar char="•"/>
            </a:pPr>
            <a:r>
              <a:rPr lang="en-GB" sz="1400" dirty="0"/>
              <a:t>C mean = 60.7</a:t>
            </a:r>
          </a:p>
          <a:p>
            <a:endParaRPr lang="en-GB" sz="1400" dirty="0"/>
          </a:p>
          <a:p>
            <a:r>
              <a:rPr lang="en-GB" sz="1400" dirty="0"/>
              <a:t>Overall, there is a significant difference, </a:t>
            </a:r>
          </a:p>
          <a:p>
            <a:r>
              <a:rPr lang="en-GB" sz="1400" dirty="0"/>
              <a:t>across all age groups, except 55-64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Males differences but only at 55-64</a:t>
            </a:r>
          </a:p>
          <a:p>
            <a:pPr marL="285750" indent="-285750">
              <a:buFont typeface="Arial" panose="020B0604020202020204" pitchFamily="34" charset="0"/>
              <a:buChar char="•"/>
            </a:pPr>
            <a:r>
              <a:rPr lang="en-GB" sz="1400" dirty="0"/>
              <a:t>UK mean = 69.5</a:t>
            </a:r>
          </a:p>
          <a:p>
            <a:pPr marL="285750" indent="-285750">
              <a:buFont typeface="Arial" panose="020B0604020202020204" pitchFamily="34" charset="0"/>
              <a:buChar char="•"/>
            </a:pPr>
            <a:r>
              <a:rPr lang="en-GB" sz="1400" dirty="0"/>
              <a:t>C mean = 70.9</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Overall, there are no female differences, but there are differences across each of the age groups</a:t>
            </a:r>
          </a:p>
          <a:p>
            <a:pPr marL="285750" indent="-285750">
              <a:buFont typeface="Arial" panose="020B0604020202020204" pitchFamily="34" charset="0"/>
              <a:buChar char="•"/>
            </a:pPr>
            <a:r>
              <a:rPr lang="en-GB" sz="1400" dirty="0"/>
              <a:t>UK mean = 60.8</a:t>
            </a:r>
          </a:p>
          <a:p>
            <a:pPr marL="285750" indent="-285750">
              <a:buFont typeface="Arial" panose="020B0604020202020204" pitchFamily="34" charset="0"/>
              <a:buChar char="•"/>
            </a:pPr>
            <a:r>
              <a:rPr lang="en-GB" sz="1400" dirty="0"/>
              <a:t>C mean = 55.2</a:t>
            </a:r>
          </a:p>
        </p:txBody>
      </p:sp>
      <p:graphicFrame>
        <p:nvGraphicFramePr>
          <p:cNvPr id="13" name="Chart 12">
            <a:extLst>
              <a:ext uri="{FF2B5EF4-FFF2-40B4-BE49-F238E27FC236}">
                <a16:creationId xmlns:a16="http://schemas.microsoft.com/office/drawing/2014/main" id="{2BCF9A12-C188-4D69-8B06-9DA0CFBA9425}"/>
              </a:ext>
            </a:extLst>
          </p:cNvPr>
          <p:cNvGraphicFramePr>
            <a:graphicFrameLocks/>
          </p:cNvGraphicFramePr>
          <p:nvPr>
            <p:extLst>
              <p:ext uri="{D42A27DB-BD31-4B8C-83A1-F6EECF244321}">
                <p14:modId xmlns:p14="http://schemas.microsoft.com/office/powerpoint/2010/main" val="152029760"/>
              </p:ext>
            </p:extLst>
          </p:nvPr>
        </p:nvGraphicFramePr>
        <p:xfrm>
          <a:off x="0" y="2170531"/>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951D024F-8BAA-44C0-B229-CFC7887FE709}"/>
              </a:ext>
            </a:extLst>
          </p:cNvPr>
          <p:cNvGraphicFramePr>
            <a:graphicFrameLocks/>
          </p:cNvGraphicFramePr>
          <p:nvPr>
            <p:extLst>
              <p:ext uri="{D42A27DB-BD31-4B8C-83A1-F6EECF244321}">
                <p14:modId xmlns:p14="http://schemas.microsoft.com/office/powerpoint/2010/main" val="2056695417"/>
              </p:ext>
            </p:extLst>
          </p:nvPr>
        </p:nvGraphicFramePr>
        <p:xfrm>
          <a:off x="4571999" y="0"/>
          <a:ext cx="4136775" cy="2510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DCE147EC-3D56-43B3-99DD-04D58844F9E5}"/>
              </a:ext>
            </a:extLst>
          </p:cNvPr>
          <p:cNvGraphicFramePr>
            <a:graphicFrameLocks/>
          </p:cNvGraphicFramePr>
          <p:nvPr>
            <p:extLst>
              <p:ext uri="{D42A27DB-BD31-4B8C-83A1-F6EECF244321}">
                <p14:modId xmlns:p14="http://schemas.microsoft.com/office/powerpoint/2010/main" val="3593703850"/>
              </p:ext>
            </p:extLst>
          </p:nvPr>
        </p:nvGraphicFramePr>
        <p:xfrm>
          <a:off x="4571998" y="3467493"/>
          <a:ext cx="4136775" cy="25103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3266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824188" cy="1723549"/>
          </a:xfrm>
          <a:prstGeom prst="rect">
            <a:avLst/>
          </a:prstGeom>
          <a:noFill/>
        </p:spPr>
        <p:txBody>
          <a:bodyPr wrap="none" rtlCol="0">
            <a:spAutoFit/>
          </a:bodyPr>
          <a:lstStyle/>
          <a:p>
            <a:r>
              <a:rPr lang="en-GB" b="1" u="sng" dirty="0"/>
              <a:t>Confidence with Numbers (continued)</a:t>
            </a:r>
          </a:p>
          <a:p>
            <a:endParaRPr lang="en-GB" dirty="0"/>
          </a:p>
          <a:p>
            <a:pPr marL="285750" indent="-285750">
              <a:buFont typeface="Arial" panose="020B0604020202020204" pitchFamily="34" charset="0"/>
              <a:buChar char="•"/>
            </a:pPr>
            <a:r>
              <a:rPr lang="en-GB" sz="1400" dirty="0"/>
              <a:t>UK mean = 65.0</a:t>
            </a:r>
          </a:p>
          <a:p>
            <a:pPr marL="285750" indent="-285750">
              <a:buFont typeface="Arial" panose="020B0604020202020204" pitchFamily="34" charset="0"/>
              <a:buChar char="•"/>
            </a:pPr>
            <a:r>
              <a:rPr lang="en-GB" sz="1400" dirty="0"/>
              <a:t>C mean = 60.7</a:t>
            </a:r>
          </a:p>
          <a:p>
            <a:endParaRPr lang="en-GB" sz="1400" dirty="0"/>
          </a:p>
          <a:p>
            <a:r>
              <a:rPr lang="en-GB" sz="1400" dirty="0"/>
              <a:t>Overall, there is a significant difference, </a:t>
            </a:r>
          </a:p>
          <a:p>
            <a:r>
              <a:rPr lang="en-GB" sz="1400" dirty="0"/>
              <a:t>across all age groups, except 55-64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gender differences across all age groups</a:t>
            </a:r>
          </a:p>
          <a:p>
            <a:pPr marL="285750" indent="-285750">
              <a:buFont typeface="Arial" panose="020B0604020202020204" pitchFamily="34" charset="0"/>
              <a:buChar char="•"/>
            </a:pPr>
            <a:r>
              <a:rPr lang="en-GB" sz="1400" dirty="0"/>
              <a:t>Male mean = 69.5</a:t>
            </a:r>
          </a:p>
          <a:p>
            <a:pPr marL="285750" indent="-285750">
              <a:buFont typeface="Arial" panose="020B0604020202020204" pitchFamily="34" charset="0"/>
              <a:buChar char="•"/>
            </a:pPr>
            <a:r>
              <a:rPr lang="en-GB" sz="1400" dirty="0"/>
              <a:t>Female mean = 60.8</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Overall, there are no female differences, but there are differences across each of the age groups</a:t>
            </a:r>
          </a:p>
          <a:p>
            <a:pPr marL="285750" indent="-285750">
              <a:buFont typeface="Arial" panose="020B0604020202020204" pitchFamily="34" charset="0"/>
              <a:buChar char="•"/>
            </a:pPr>
            <a:r>
              <a:rPr lang="en-GB" sz="1400" dirty="0"/>
              <a:t>Male mean = 70.9</a:t>
            </a:r>
          </a:p>
          <a:p>
            <a:pPr marL="285750" indent="-285750">
              <a:buFont typeface="Arial" panose="020B0604020202020204" pitchFamily="34" charset="0"/>
              <a:buChar char="•"/>
            </a:pPr>
            <a:r>
              <a:rPr lang="en-GB" sz="1400" dirty="0"/>
              <a:t>Female mean = 55.2</a:t>
            </a:r>
          </a:p>
        </p:txBody>
      </p:sp>
      <p:sp>
        <p:nvSpPr>
          <p:cNvPr id="9" name="Rectangle 8">
            <a:extLst>
              <a:ext uri="{FF2B5EF4-FFF2-40B4-BE49-F238E27FC236}">
                <a16:creationId xmlns:a16="http://schemas.microsoft.com/office/drawing/2014/main" id="{0A1ED8FF-14A4-4065-A068-7FAF2E61CA9C}"/>
              </a:ext>
            </a:extLst>
          </p:cNvPr>
          <p:cNvSpPr/>
          <p:nvPr/>
        </p:nvSpPr>
        <p:spPr>
          <a:xfrm>
            <a:off x="178404" y="5295951"/>
            <a:ext cx="3988903" cy="307777"/>
          </a:xfrm>
          <a:prstGeom prst="rect">
            <a:avLst/>
          </a:prstGeom>
          <a:ln>
            <a:solidFill>
              <a:schemeClr val="accent1"/>
            </a:solidFill>
          </a:ln>
        </p:spPr>
        <p:txBody>
          <a:bodyPr wrap="square">
            <a:spAutoFit/>
          </a:bodyPr>
          <a:lstStyle/>
          <a:p>
            <a:r>
              <a:rPr lang="en-GB" sz="1400" dirty="0"/>
              <a:t>± 8.33 would denote a significant </a:t>
            </a:r>
            <a:r>
              <a:rPr lang="en-GB" sz="1400" u="sng" dirty="0"/>
              <a:t>average</a:t>
            </a:r>
            <a:r>
              <a:rPr lang="en-GB" sz="1400" dirty="0"/>
              <a:t> difference</a:t>
            </a:r>
          </a:p>
        </p:txBody>
      </p:sp>
      <p:graphicFrame>
        <p:nvGraphicFramePr>
          <p:cNvPr id="13" name="Chart 12">
            <a:extLst>
              <a:ext uri="{FF2B5EF4-FFF2-40B4-BE49-F238E27FC236}">
                <a16:creationId xmlns:a16="http://schemas.microsoft.com/office/drawing/2014/main" id="{2BCF9A12-C188-4D69-8B06-9DA0CFBA9425}"/>
              </a:ext>
            </a:extLst>
          </p:cNvPr>
          <p:cNvGraphicFramePr>
            <a:graphicFrameLocks/>
          </p:cNvGraphicFramePr>
          <p:nvPr/>
        </p:nvGraphicFramePr>
        <p:xfrm>
          <a:off x="0" y="2170531"/>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338641B7-2350-46C9-B0BA-EA7EE0540BA2}"/>
              </a:ext>
            </a:extLst>
          </p:cNvPr>
          <p:cNvGraphicFramePr>
            <a:graphicFrameLocks/>
          </p:cNvGraphicFramePr>
          <p:nvPr>
            <p:extLst>
              <p:ext uri="{D42A27DB-BD31-4B8C-83A1-F6EECF244321}">
                <p14:modId xmlns:p14="http://schemas.microsoft.com/office/powerpoint/2010/main" val="977963049"/>
              </p:ext>
            </p:extLst>
          </p:nvPr>
        </p:nvGraphicFramePr>
        <p:xfrm>
          <a:off x="4280451" y="0"/>
          <a:ext cx="4476676"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ECCB2F53-5E16-4830-8A05-955BC1F86D63}"/>
              </a:ext>
            </a:extLst>
          </p:cNvPr>
          <p:cNvGraphicFramePr>
            <a:graphicFrameLocks/>
          </p:cNvGraphicFramePr>
          <p:nvPr>
            <p:extLst>
              <p:ext uri="{D42A27DB-BD31-4B8C-83A1-F6EECF244321}">
                <p14:modId xmlns:p14="http://schemas.microsoft.com/office/powerpoint/2010/main" val="3553463945"/>
              </p:ext>
            </p:extLst>
          </p:nvPr>
        </p:nvGraphicFramePr>
        <p:xfrm>
          <a:off x="4280451" y="3467493"/>
          <a:ext cx="4476675" cy="252000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Arrow Connector 4">
            <a:extLst>
              <a:ext uri="{FF2B5EF4-FFF2-40B4-BE49-F238E27FC236}">
                <a16:creationId xmlns:a16="http://schemas.microsoft.com/office/drawing/2014/main" id="{A161F3DD-422F-4E20-AE23-BCE390D1D4F3}"/>
              </a:ext>
            </a:extLst>
          </p:cNvPr>
          <p:cNvCxnSpPr>
            <a:stCxn id="9" idx="0"/>
          </p:cNvCxnSpPr>
          <p:nvPr/>
        </p:nvCxnSpPr>
        <p:spPr>
          <a:xfrm flipV="1">
            <a:off x="2172856" y="1815548"/>
            <a:ext cx="2690692" cy="3480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73246D4-FBD7-4B2E-B930-245D58BB3BB5}"/>
              </a:ext>
            </a:extLst>
          </p:cNvPr>
          <p:cNvCxnSpPr>
            <a:stCxn id="9" idx="0"/>
          </p:cNvCxnSpPr>
          <p:nvPr/>
        </p:nvCxnSpPr>
        <p:spPr>
          <a:xfrm>
            <a:off x="2172856" y="5295951"/>
            <a:ext cx="25051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370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Self-Confidence</a:t>
            </a:r>
          </a:p>
          <a:p>
            <a:endParaRPr lang="en-GB" dirty="0"/>
          </a:p>
          <a:p>
            <a:pPr marL="285750" indent="-285750">
              <a:buFont typeface="Arial" panose="020B0604020202020204" pitchFamily="34" charset="0"/>
              <a:buChar char="•"/>
            </a:pPr>
            <a:r>
              <a:rPr lang="en-GB" sz="1400" dirty="0"/>
              <a:t>UK mean = 69.1</a:t>
            </a:r>
          </a:p>
          <a:p>
            <a:pPr marL="285750" indent="-285750">
              <a:buFont typeface="Arial" panose="020B0604020202020204" pitchFamily="34" charset="0"/>
              <a:buChar char="•"/>
            </a:pPr>
            <a:r>
              <a:rPr lang="en-GB" sz="1400" dirty="0"/>
              <a:t>C mean = 72.4</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male differences across all age groups</a:t>
            </a:r>
          </a:p>
          <a:p>
            <a:pPr marL="285750" indent="-285750">
              <a:buFont typeface="Arial" panose="020B0604020202020204" pitchFamily="34" charset="0"/>
              <a:buChar char="•"/>
            </a:pPr>
            <a:r>
              <a:rPr lang="en-GB" sz="1400" dirty="0"/>
              <a:t>UK mean = 70.7</a:t>
            </a:r>
          </a:p>
          <a:p>
            <a:pPr marL="285750" indent="-285750">
              <a:buFont typeface="Arial" panose="020B0604020202020204" pitchFamily="34" charset="0"/>
              <a:buChar char="•"/>
            </a:pPr>
            <a:r>
              <a:rPr lang="en-GB" sz="1400" dirty="0"/>
              <a:t>C mean = 77.4</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738664"/>
          </a:xfrm>
          <a:prstGeom prst="rect">
            <a:avLst/>
          </a:prstGeom>
        </p:spPr>
        <p:txBody>
          <a:bodyPr>
            <a:spAutoFit/>
          </a:bodyPr>
          <a:lstStyle/>
          <a:p>
            <a:r>
              <a:rPr lang="en-GB" sz="1400" dirty="0"/>
              <a:t>There are no Female differences across all age groups</a:t>
            </a:r>
          </a:p>
          <a:p>
            <a:pPr marL="285750" indent="-285750">
              <a:buFont typeface="Arial" panose="020B0604020202020204" pitchFamily="34" charset="0"/>
              <a:buChar char="•"/>
            </a:pPr>
            <a:r>
              <a:rPr lang="en-GB" sz="1400" dirty="0"/>
              <a:t>UK mean = 67.7</a:t>
            </a:r>
          </a:p>
          <a:p>
            <a:pPr marL="285750" indent="-285750">
              <a:buFont typeface="Arial" panose="020B0604020202020204" pitchFamily="34" charset="0"/>
              <a:buChar char="•"/>
            </a:pPr>
            <a:r>
              <a:rPr lang="en-GB" sz="1400" dirty="0"/>
              <a:t>C mean = 69.7</a:t>
            </a:r>
          </a:p>
        </p:txBody>
      </p:sp>
      <p:graphicFrame>
        <p:nvGraphicFramePr>
          <p:cNvPr id="13" name="Chart 12">
            <a:extLst>
              <a:ext uri="{FF2B5EF4-FFF2-40B4-BE49-F238E27FC236}">
                <a16:creationId xmlns:a16="http://schemas.microsoft.com/office/drawing/2014/main" id="{C9F1BC13-378F-4E77-9744-3007B78BD518}"/>
              </a:ext>
            </a:extLst>
          </p:cNvPr>
          <p:cNvGraphicFramePr>
            <a:graphicFrameLocks/>
          </p:cNvGraphicFramePr>
          <p:nvPr>
            <p:extLst>
              <p:ext uri="{D42A27DB-BD31-4B8C-83A1-F6EECF244321}">
                <p14:modId xmlns:p14="http://schemas.microsoft.com/office/powerpoint/2010/main" val="3157221940"/>
              </p:ext>
            </p:extLst>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E3543764-BAFC-4A71-8760-25749BEC8B5B}"/>
              </a:ext>
            </a:extLst>
          </p:cNvPr>
          <p:cNvGraphicFramePr>
            <a:graphicFrameLocks/>
          </p:cNvGraphicFramePr>
          <p:nvPr>
            <p:extLst>
              <p:ext uri="{D42A27DB-BD31-4B8C-83A1-F6EECF244321}">
                <p14:modId xmlns:p14="http://schemas.microsoft.com/office/powerpoint/2010/main" val="121981793"/>
              </p:ext>
            </p:extLst>
          </p:nvPr>
        </p:nvGraphicFramePr>
        <p:xfrm>
          <a:off x="4280452" y="0"/>
          <a:ext cx="3955942" cy="2584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454C09F4-44A8-4747-A15B-CD800BA66483}"/>
              </a:ext>
            </a:extLst>
          </p:cNvPr>
          <p:cNvGraphicFramePr>
            <a:graphicFrameLocks/>
          </p:cNvGraphicFramePr>
          <p:nvPr>
            <p:extLst>
              <p:ext uri="{D42A27DB-BD31-4B8C-83A1-F6EECF244321}">
                <p14:modId xmlns:p14="http://schemas.microsoft.com/office/powerpoint/2010/main" val="1924322970"/>
              </p:ext>
            </p:extLst>
          </p:nvPr>
        </p:nvGraphicFramePr>
        <p:xfrm>
          <a:off x="4280452" y="3429000"/>
          <a:ext cx="3955942" cy="25843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83901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Self-Confidence (continued)</a:t>
            </a:r>
          </a:p>
          <a:p>
            <a:endParaRPr lang="en-GB" dirty="0"/>
          </a:p>
          <a:p>
            <a:pPr marL="285750" indent="-285750">
              <a:buFont typeface="Arial" panose="020B0604020202020204" pitchFamily="34" charset="0"/>
              <a:buChar char="•"/>
            </a:pPr>
            <a:r>
              <a:rPr lang="en-GB" sz="1400" dirty="0"/>
              <a:t>UK mean = 69.1</a:t>
            </a:r>
          </a:p>
          <a:p>
            <a:pPr marL="285750" indent="-285750">
              <a:buFont typeface="Arial" panose="020B0604020202020204" pitchFamily="34" charset="0"/>
              <a:buChar char="•"/>
            </a:pPr>
            <a:r>
              <a:rPr lang="en-GB" sz="1400" dirty="0"/>
              <a:t>C mean = 72.4</a:t>
            </a:r>
          </a:p>
          <a:p>
            <a:endParaRPr lang="en-GB" sz="1400" dirty="0"/>
          </a:p>
          <a:p>
            <a:r>
              <a:rPr lang="en-GB" sz="1400" dirty="0"/>
              <a:t>Overall, there is a significant difference, </a:t>
            </a:r>
          </a:p>
          <a:p>
            <a:r>
              <a:rPr lang="en-GB" sz="1400" dirty="0"/>
              <a:t>across all age groups, except 16-24</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male differences across all age groups</a:t>
            </a:r>
          </a:p>
          <a:p>
            <a:pPr marL="285750" indent="-285750">
              <a:buFont typeface="Arial" panose="020B0604020202020204" pitchFamily="34" charset="0"/>
              <a:buChar char="•"/>
            </a:pPr>
            <a:r>
              <a:rPr lang="en-GB" sz="1400" dirty="0"/>
              <a:t>M mean = 70.7</a:t>
            </a:r>
          </a:p>
          <a:p>
            <a:pPr marL="285750" indent="-285750">
              <a:buFont typeface="Arial" panose="020B0604020202020204" pitchFamily="34" charset="0"/>
              <a:buChar char="•"/>
            </a:pPr>
            <a:r>
              <a:rPr lang="en-GB" sz="1400" dirty="0"/>
              <a:t>F mean = 67.7</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738664"/>
          </a:xfrm>
          <a:prstGeom prst="rect">
            <a:avLst/>
          </a:prstGeom>
        </p:spPr>
        <p:txBody>
          <a:bodyPr>
            <a:spAutoFit/>
          </a:bodyPr>
          <a:lstStyle/>
          <a:p>
            <a:r>
              <a:rPr lang="en-GB" sz="1400" dirty="0"/>
              <a:t>There are no Female differences across all age groups</a:t>
            </a:r>
          </a:p>
          <a:p>
            <a:pPr marL="285750" indent="-285750">
              <a:buFont typeface="Arial" panose="020B0604020202020204" pitchFamily="34" charset="0"/>
              <a:buChar char="•"/>
            </a:pPr>
            <a:r>
              <a:rPr lang="en-GB" sz="1400" dirty="0"/>
              <a:t>M mean = 77.4</a:t>
            </a:r>
          </a:p>
          <a:p>
            <a:pPr marL="285750" indent="-285750">
              <a:buFont typeface="Arial" panose="020B0604020202020204" pitchFamily="34" charset="0"/>
              <a:buChar char="•"/>
            </a:pPr>
            <a:r>
              <a:rPr lang="en-GB" sz="1400" dirty="0"/>
              <a:t>F mean = 69.7</a:t>
            </a:r>
          </a:p>
        </p:txBody>
      </p:sp>
      <p:graphicFrame>
        <p:nvGraphicFramePr>
          <p:cNvPr id="13" name="Chart 12">
            <a:extLst>
              <a:ext uri="{FF2B5EF4-FFF2-40B4-BE49-F238E27FC236}">
                <a16:creationId xmlns:a16="http://schemas.microsoft.com/office/drawing/2014/main" id="{C9F1BC13-378F-4E77-9744-3007B78BD518}"/>
              </a:ext>
            </a:extLst>
          </p:cNvPr>
          <p:cNvGraphicFramePr>
            <a:graphicFrameLocks/>
          </p:cNvGraphicFramePr>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74CFCE5-4A7B-483F-B9FF-FE06FD156E29}"/>
              </a:ext>
            </a:extLst>
          </p:cNvPr>
          <p:cNvGraphicFramePr>
            <a:graphicFrameLocks/>
          </p:cNvGraphicFramePr>
          <p:nvPr>
            <p:extLst>
              <p:ext uri="{D42A27DB-BD31-4B8C-83A1-F6EECF244321}">
                <p14:modId xmlns:p14="http://schemas.microsoft.com/office/powerpoint/2010/main" val="4240517527"/>
              </p:ext>
            </p:extLst>
          </p:nvPr>
        </p:nvGraphicFramePr>
        <p:xfrm>
          <a:off x="4280452" y="0"/>
          <a:ext cx="40644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48E15703-4B87-404E-9421-61FBB69E8A94}"/>
              </a:ext>
            </a:extLst>
          </p:cNvPr>
          <p:cNvGraphicFramePr>
            <a:graphicFrameLocks/>
          </p:cNvGraphicFramePr>
          <p:nvPr>
            <p:extLst>
              <p:ext uri="{D42A27DB-BD31-4B8C-83A1-F6EECF244321}">
                <p14:modId xmlns:p14="http://schemas.microsoft.com/office/powerpoint/2010/main" val="1356722359"/>
              </p:ext>
            </p:extLst>
          </p:nvPr>
        </p:nvGraphicFramePr>
        <p:xfrm>
          <a:off x="4280452" y="3428999"/>
          <a:ext cx="40644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a:extLst>
              <a:ext uri="{FF2B5EF4-FFF2-40B4-BE49-F238E27FC236}">
                <a16:creationId xmlns:a16="http://schemas.microsoft.com/office/drawing/2014/main" id="{6147BA3C-A059-45CC-85A7-A15F1784B297}"/>
              </a:ext>
            </a:extLst>
          </p:cNvPr>
          <p:cNvSpPr/>
          <p:nvPr/>
        </p:nvSpPr>
        <p:spPr>
          <a:xfrm>
            <a:off x="178404" y="5295951"/>
            <a:ext cx="3988903" cy="307777"/>
          </a:xfrm>
          <a:prstGeom prst="rect">
            <a:avLst/>
          </a:prstGeom>
          <a:ln>
            <a:solidFill>
              <a:schemeClr val="accent1"/>
            </a:solidFill>
          </a:ln>
        </p:spPr>
        <p:txBody>
          <a:bodyPr wrap="square">
            <a:spAutoFit/>
          </a:bodyPr>
          <a:lstStyle/>
          <a:p>
            <a:r>
              <a:rPr lang="en-GB" sz="1400" dirty="0"/>
              <a:t>± 8.33 would denote a significant </a:t>
            </a:r>
            <a:r>
              <a:rPr lang="en-GB" sz="1400" u="sng" dirty="0"/>
              <a:t>average</a:t>
            </a:r>
            <a:r>
              <a:rPr lang="en-GB" sz="1400" dirty="0"/>
              <a:t> difference</a:t>
            </a:r>
          </a:p>
        </p:txBody>
      </p:sp>
      <p:cxnSp>
        <p:nvCxnSpPr>
          <p:cNvPr id="5" name="Straight Arrow Connector 4">
            <a:extLst>
              <a:ext uri="{FF2B5EF4-FFF2-40B4-BE49-F238E27FC236}">
                <a16:creationId xmlns:a16="http://schemas.microsoft.com/office/drawing/2014/main" id="{D470F6F5-E9BC-4672-8392-B83CF48137F5}"/>
              </a:ext>
            </a:extLst>
          </p:cNvPr>
          <p:cNvCxnSpPr>
            <a:stCxn id="10" idx="0"/>
          </p:cNvCxnSpPr>
          <p:nvPr/>
        </p:nvCxnSpPr>
        <p:spPr>
          <a:xfrm flipV="1">
            <a:off x="2172856" y="4529470"/>
            <a:ext cx="3462400" cy="766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815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067EFE44-9524-4DDC-9583-27B56FCD8A1E}"/>
              </a:ext>
            </a:extLst>
          </p:cNvPr>
          <p:cNvSpPr/>
          <p:nvPr/>
        </p:nvSpPr>
        <p:spPr>
          <a:xfrm>
            <a:off x="548495" y="1292592"/>
            <a:ext cx="4614530" cy="4401879"/>
          </a:xfrm>
          <a:prstGeom prst="ellipse">
            <a:avLst/>
          </a:prstGeom>
          <a:noFill/>
          <a:ln w="635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53A86CD3-1E69-4399-BA10-E06DDD848EEF}"/>
              </a:ext>
            </a:extLst>
          </p:cNvPr>
          <p:cNvSpPr/>
          <p:nvPr/>
        </p:nvSpPr>
        <p:spPr>
          <a:xfrm>
            <a:off x="3348402" y="1286977"/>
            <a:ext cx="4614530" cy="4401879"/>
          </a:xfrm>
          <a:prstGeom prst="ellipse">
            <a:avLst/>
          </a:prstGeom>
          <a:noFill/>
          <a:ln w="63500">
            <a:solidFill>
              <a:srgbClr val="7030A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99C88A6-A8C1-408C-9BCA-A60E19B81ED3}"/>
              </a:ext>
            </a:extLst>
          </p:cNvPr>
          <p:cNvSpPr txBox="1"/>
          <p:nvPr/>
        </p:nvSpPr>
        <p:spPr>
          <a:xfrm>
            <a:off x="3703674" y="2194451"/>
            <a:ext cx="1196225" cy="646331"/>
          </a:xfrm>
          <a:prstGeom prst="rect">
            <a:avLst/>
          </a:prstGeom>
          <a:noFill/>
        </p:spPr>
        <p:txBody>
          <a:bodyPr wrap="none" rtlCol="0">
            <a:spAutoFit/>
          </a:bodyPr>
          <a:lstStyle/>
          <a:p>
            <a:pPr algn="ctr"/>
            <a:r>
              <a:rPr lang="en-GB" dirty="0"/>
              <a:t>Numeracy </a:t>
            </a:r>
          </a:p>
          <a:p>
            <a:pPr algn="ctr"/>
            <a:r>
              <a:rPr lang="en-GB" dirty="0"/>
              <a:t>(Skills)</a:t>
            </a:r>
          </a:p>
        </p:txBody>
      </p:sp>
      <p:sp>
        <p:nvSpPr>
          <p:cNvPr id="5" name="Rectangle 4">
            <a:extLst>
              <a:ext uri="{FF2B5EF4-FFF2-40B4-BE49-F238E27FC236}">
                <a16:creationId xmlns:a16="http://schemas.microsoft.com/office/drawing/2014/main" id="{9068272E-AC04-423A-B5FA-3A1CFD2AA3CD}"/>
              </a:ext>
            </a:extLst>
          </p:cNvPr>
          <p:cNvSpPr/>
          <p:nvPr/>
        </p:nvSpPr>
        <p:spPr>
          <a:xfrm>
            <a:off x="5366753" y="1664853"/>
            <a:ext cx="1196225" cy="646331"/>
          </a:xfrm>
          <a:prstGeom prst="rect">
            <a:avLst/>
          </a:prstGeom>
        </p:spPr>
        <p:txBody>
          <a:bodyPr wrap="none">
            <a:spAutoFit/>
          </a:bodyPr>
          <a:lstStyle/>
          <a:p>
            <a:pPr algn="ctr"/>
            <a:r>
              <a:rPr lang="en-GB" dirty="0"/>
              <a:t>Numeracy </a:t>
            </a:r>
          </a:p>
          <a:p>
            <a:pPr algn="ctr"/>
            <a:r>
              <a:rPr lang="en-GB" dirty="0"/>
              <a:t>(Attitudes)</a:t>
            </a:r>
          </a:p>
        </p:txBody>
      </p:sp>
      <p:sp>
        <p:nvSpPr>
          <p:cNvPr id="6" name="Rectangle 5">
            <a:extLst>
              <a:ext uri="{FF2B5EF4-FFF2-40B4-BE49-F238E27FC236}">
                <a16:creationId xmlns:a16="http://schemas.microsoft.com/office/drawing/2014/main" id="{412ECF66-8127-48ED-830C-56601CA9419B}"/>
              </a:ext>
            </a:extLst>
          </p:cNvPr>
          <p:cNvSpPr/>
          <p:nvPr/>
        </p:nvSpPr>
        <p:spPr>
          <a:xfrm>
            <a:off x="5352917" y="3130442"/>
            <a:ext cx="1643655" cy="369332"/>
          </a:xfrm>
          <a:prstGeom prst="rect">
            <a:avLst/>
          </a:prstGeom>
        </p:spPr>
        <p:txBody>
          <a:bodyPr wrap="none">
            <a:spAutoFit/>
          </a:bodyPr>
          <a:lstStyle/>
          <a:p>
            <a:r>
              <a:rPr lang="en-GB" dirty="0"/>
              <a:t>Self Confidence</a:t>
            </a:r>
          </a:p>
        </p:txBody>
      </p:sp>
      <p:sp>
        <p:nvSpPr>
          <p:cNvPr id="7" name="Rectangle 6">
            <a:extLst>
              <a:ext uri="{FF2B5EF4-FFF2-40B4-BE49-F238E27FC236}">
                <a16:creationId xmlns:a16="http://schemas.microsoft.com/office/drawing/2014/main" id="{FF539C1A-382D-40DF-BC48-32AA6F7B6EA8}"/>
              </a:ext>
            </a:extLst>
          </p:cNvPr>
          <p:cNvSpPr/>
          <p:nvPr/>
        </p:nvSpPr>
        <p:spPr>
          <a:xfrm>
            <a:off x="5602073" y="3901817"/>
            <a:ext cx="714811" cy="369332"/>
          </a:xfrm>
          <a:prstGeom prst="rect">
            <a:avLst/>
          </a:prstGeom>
        </p:spPr>
        <p:txBody>
          <a:bodyPr wrap="none">
            <a:spAutoFit/>
          </a:bodyPr>
          <a:lstStyle/>
          <a:p>
            <a:r>
              <a:rPr lang="en-GB" dirty="0"/>
              <a:t>Belief</a:t>
            </a:r>
          </a:p>
        </p:txBody>
      </p:sp>
      <p:sp>
        <p:nvSpPr>
          <p:cNvPr id="8" name="Rectangle 7">
            <a:extLst>
              <a:ext uri="{FF2B5EF4-FFF2-40B4-BE49-F238E27FC236}">
                <a16:creationId xmlns:a16="http://schemas.microsoft.com/office/drawing/2014/main" id="{AFE047A8-D89F-4A4E-A957-17474B699C69}"/>
              </a:ext>
            </a:extLst>
          </p:cNvPr>
          <p:cNvSpPr/>
          <p:nvPr/>
        </p:nvSpPr>
        <p:spPr>
          <a:xfrm>
            <a:off x="5612845" y="2525088"/>
            <a:ext cx="704039" cy="369332"/>
          </a:xfrm>
          <a:prstGeom prst="rect">
            <a:avLst/>
          </a:prstGeom>
        </p:spPr>
        <p:txBody>
          <a:bodyPr wrap="none">
            <a:spAutoFit/>
          </a:bodyPr>
          <a:lstStyle/>
          <a:p>
            <a:r>
              <a:rPr lang="en-GB" dirty="0"/>
              <a:t>Value</a:t>
            </a:r>
          </a:p>
        </p:txBody>
      </p:sp>
      <p:sp>
        <p:nvSpPr>
          <p:cNvPr id="9" name="Rectangle 8">
            <a:extLst>
              <a:ext uri="{FF2B5EF4-FFF2-40B4-BE49-F238E27FC236}">
                <a16:creationId xmlns:a16="http://schemas.microsoft.com/office/drawing/2014/main" id="{37A49E92-A569-4568-A91E-80834ACC4A56}"/>
              </a:ext>
            </a:extLst>
          </p:cNvPr>
          <p:cNvSpPr/>
          <p:nvPr/>
        </p:nvSpPr>
        <p:spPr>
          <a:xfrm>
            <a:off x="3587081" y="3644458"/>
            <a:ext cx="1313308" cy="646331"/>
          </a:xfrm>
          <a:prstGeom prst="rect">
            <a:avLst/>
          </a:prstGeom>
        </p:spPr>
        <p:txBody>
          <a:bodyPr wrap="none">
            <a:spAutoFit/>
          </a:bodyPr>
          <a:lstStyle/>
          <a:p>
            <a:r>
              <a:rPr lang="en-GB" dirty="0"/>
              <a:t>Confidence </a:t>
            </a:r>
          </a:p>
          <a:p>
            <a:r>
              <a:rPr lang="en-GB" dirty="0"/>
              <a:t>with Money</a:t>
            </a:r>
          </a:p>
        </p:txBody>
      </p:sp>
      <p:sp>
        <p:nvSpPr>
          <p:cNvPr id="10" name="Rectangle 9">
            <a:extLst>
              <a:ext uri="{FF2B5EF4-FFF2-40B4-BE49-F238E27FC236}">
                <a16:creationId xmlns:a16="http://schemas.microsoft.com/office/drawing/2014/main" id="{F50648BB-9D75-4174-BC05-65B69F536808}"/>
              </a:ext>
            </a:extLst>
          </p:cNvPr>
          <p:cNvSpPr/>
          <p:nvPr/>
        </p:nvSpPr>
        <p:spPr>
          <a:xfrm>
            <a:off x="1192056" y="3130442"/>
            <a:ext cx="1512786" cy="646331"/>
          </a:xfrm>
          <a:prstGeom prst="rect">
            <a:avLst/>
          </a:prstGeom>
        </p:spPr>
        <p:txBody>
          <a:bodyPr wrap="none">
            <a:spAutoFit/>
          </a:bodyPr>
          <a:lstStyle/>
          <a:p>
            <a:pPr algn="ctr"/>
            <a:r>
              <a:rPr lang="en-GB" dirty="0"/>
              <a:t>Confidence </a:t>
            </a:r>
          </a:p>
          <a:p>
            <a:pPr algn="ctr"/>
            <a:r>
              <a:rPr lang="en-GB" dirty="0"/>
              <a:t>with Numbers</a:t>
            </a:r>
          </a:p>
        </p:txBody>
      </p:sp>
      <p:sp>
        <p:nvSpPr>
          <p:cNvPr id="11" name="Rectangle 10">
            <a:extLst>
              <a:ext uri="{FF2B5EF4-FFF2-40B4-BE49-F238E27FC236}">
                <a16:creationId xmlns:a16="http://schemas.microsoft.com/office/drawing/2014/main" id="{2AF7FC6D-2779-448A-9B81-DD3D3B2A9C39}"/>
              </a:ext>
            </a:extLst>
          </p:cNvPr>
          <p:cNvSpPr/>
          <p:nvPr/>
        </p:nvSpPr>
        <p:spPr>
          <a:xfrm>
            <a:off x="3753545" y="3010933"/>
            <a:ext cx="702500" cy="369332"/>
          </a:xfrm>
          <a:prstGeom prst="rect">
            <a:avLst/>
          </a:prstGeom>
        </p:spPr>
        <p:txBody>
          <a:bodyPr wrap="none">
            <a:spAutoFit/>
          </a:bodyPr>
          <a:lstStyle/>
          <a:p>
            <a:r>
              <a:rPr lang="en-GB" dirty="0"/>
              <a:t>Effort</a:t>
            </a:r>
          </a:p>
        </p:txBody>
      </p:sp>
      <p:sp>
        <p:nvSpPr>
          <p:cNvPr id="12" name="Rectangle 11">
            <a:extLst>
              <a:ext uri="{FF2B5EF4-FFF2-40B4-BE49-F238E27FC236}">
                <a16:creationId xmlns:a16="http://schemas.microsoft.com/office/drawing/2014/main" id="{6513DADB-0842-45DF-BE89-0D04F9193BE2}"/>
              </a:ext>
            </a:extLst>
          </p:cNvPr>
          <p:cNvSpPr/>
          <p:nvPr/>
        </p:nvSpPr>
        <p:spPr>
          <a:xfrm>
            <a:off x="5248259" y="4656837"/>
            <a:ext cx="1314719" cy="646331"/>
          </a:xfrm>
          <a:prstGeom prst="rect">
            <a:avLst/>
          </a:prstGeom>
        </p:spPr>
        <p:txBody>
          <a:bodyPr wrap="none">
            <a:spAutoFit/>
          </a:bodyPr>
          <a:lstStyle/>
          <a:p>
            <a:pPr algn="ctr"/>
            <a:r>
              <a:rPr lang="en-GB" dirty="0"/>
              <a:t>Appetite </a:t>
            </a:r>
          </a:p>
          <a:p>
            <a:pPr algn="ctr"/>
            <a:r>
              <a:rPr lang="en-GB" dirty="0"/>
              <a:t>for Learning</a:t>
            </a:r>
          </a:p>
        </p:txBody>
      </p:sp>
      <p:sp>
        <p:nvSpPr>
          <p:cNvPr id="13" name="TextBox 12">
            <a:extLst>
              <a:ext uri="{FF2B5EF4-FFF2-40B4-BE49-F238E27FC236}">
                <a16:creationId xmlns:a16="http://schemas.microsoft.com/office/drawing/2014/main" id="{8031FDE0-1014-4802-8B37-1BA77FD93F9F}"/>
              </a:ext>
            </a:extLst>
          </p:cNvPr>
          <p:cNvSpPr txBox="1"/>
          <p:nvPr/>
        </p:nvSpPr>
        <p:spPr>
          <a:xfrm>
            <a:off x="2368929" y="920453"/>
            <a:ext cx="540425" cy="369332"/>
          </a:xfrm>
          <a:prstGeom prst="rect">
            <a:avLst/>
          </a:prstGeom>
          <a:noFill/>
        </p:spPr>
        <p:txBody>
          <a:bodyPr wrap="square" rtlCol="0">
            <a:spAutoFit/>
          </a:bodyPr>
          <a:lstStyle/>
          <a:p>
            <a:r>
              <a:rPr lang="en-GB" dirty="0">
                <a:solidFill>
                  <a:srgbClr val="7030A0"/>
                </a:solidFill>
              </a:rPr>
              <a:t>UK</a:t>
            </a:r>
          </a:p>
        </p:txBody>
      </p:sp>
      <p:sp>
        <p:nvSpPr>
          <p:cNvPr id="14" name="TextBox 13">
            <a:extLst>
              <a:ext uri="{FF2B5EF4-FFF2-40B4-BE49-F238E27FC236}">
                <a16:creationId xmlns:a16="http://schemas.microsoft.com/office/drawing/2014/main" id="{1A41CB46-9A3D-4FE1-8150-E4ACC464D5F2}"/>
              </a:ext>
            </a:extLst>
          </p:cNvPr>
          <p:cNvSpPr txBox="1"/>
          <p:nvPr/>
        </p:nvSpPr>
        <p:spPr>
          <a:xfrm>
            <a:off x="6174744" y="946676"/>
            <a:ext cx="1943284" cy="369332"/>
          </a:xfrm>
          <a:prstGeom prst="rect">
            <a:avLst/>
          </a:prstGeom>
          <a:noFill/>
        </p:spPr>
        <p:txBody>
          <a:bodyPr wrap="square" rtlCol="0">
            <a:spAutoFit/>
          </a:bodyPr>
          <a:lstStyle/>
          <a:p>
            <a:r>
              <a:rPr lang="en-GB" dirty="0">
                <a:solidFill>
                  <a:srgbClr val="7030A0"/>
                </a:solidFill>
              </a:rPr>
              <a:t>Challenge</a:t>
            </a:r>
          </a:p>
        </p:txBody>
      </p:sp>
      <p:sp>
        <p:nvSpPr>
          <p:cNvPr id="15" name="TextBox 14">
            <a:extLst>
              <a:ext uri="{FF2B5EF4-FFF2-40B4-BE49-F238E27FC236}">
                <a16:creationId xmlns:a16="http://schemas.microsoft.com/office/drawing/2014/main" id="{9D361E46-025C-46DA-AFFC-7B9C340FEA9B}"/>
              </a:ext>
            </a:extLst>
          </p:cNvPr>
          <p:cNvSpPr txBox="1"/>
          <p:nvPr/>
        </p:nvSpPr>
        <p:spPr>
          <a:xfrm>
            <a:off x="548495" y="551121"/>
            <a:ext cx="6851765" cy="369332"/>
          </a:xfrm>
          <a:prstGeom prst="rect">
            <a:avLst/>
          </a:prstGeom>
          <a:solidFill>
            <a:schemeClr val="accent4">
              <a:lumMod val="40000"/>
              <a:lumOff val="60000"/>
            </a:schemeClr>
          </a:solidFill>
        </p:spPr>
        <p:txBody>
          <a:bodyPr wrap="square" rtlCol="0">
            <a:spAutoFit/>
          </a:bodyPr>
          <a:lstStyle/>
          <a:p>
            <a:r>
              <a:rPr lang="en-GB" dirty="0"/>
              <a:t>Which data sets scored HIGHER ?</a:t>
            </a:r>
          </a:p>
        </p:txBody>
      </p:sp>
      <p:sp>
        <p:nvSpPr>
          <p:cNvPr id="17" name="TextBox 16">
            <a:extLst>
              <a:ext uri="{FF2B5EF4-FFF2-40B4-BE49-F238E27FC236}">
                <a16:creationId xmlns:a16="http://schemas.microsoft.com/office/drawing/2014/main" id="{6463DB8F-9A3A-4B9F-8A7A-9F6A9D2B8028}"/>
              </a:ext>
            </a:extLst>
          </p:cNvPr>
          <p:cNvSpPr txBox="1"/>
          <p:nvPr/>
        </p:nvSpPr>
        <p:spPr>
          <a:xfrm>
            <a:off x="10467" y="6064724"/>
            <a:ext cx="9133533" cy="646331"/>
          </a:xfrm>
          <a:prstGeom prst="rect">
            <a:avLst/>
          </a:prstGeom>
          <a:solidFill>
            <a:schemeClr val="accent4">
              <a:lumMod val="40000"/>
              <a:lumOff val="60000"/>
            </a:schemeClr>
          </a:solidFill>
        </p:spPr>
        <p:txBody>
          <a:bodyPr wrap="square" rtlCol="0">
            <a:spAutoFit/>
          </a:bodyPr>
          <a:lstStyle/>
          <a:p>
            <a:r>
              <a:rPr lang="en-GB" dirty="0"/>
              <a:t>Summary: Challenge users score either the same or slightly higher that the UK for all measures, </a:t>
            </a:r>
          </a:p>
          <a:p>
            <a:r>
              <a:rPr lang="en-GB" dirty="0"/>
              <a:t>except Confidence with Numbers. People with lower confidence is our target audience.</a:t>
            </a:r>
          </a:p>
        </p:txBody>
      </p:sp>
    </p:spTree>
    <p:extLst>
      <p:ext uri="{BB962C8B-B14F-4D97-AF65-F5344CB8AC3E}">
        <p14:creationId xmlns:p14="http://schemas.microsoft.com/office/powerpoint/2010/main" val="4104496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067EFE44-9524-4DDC-9583-27B56FCD8A1E}"/>
              </a:ext>
            </a:extLst>
          </p:cNvPr>
          <p:cNvSpPr/>
          <p:nvPr/>
        </p:nvSpPr>
        <p:spPr>
          <a:xfrm>
            <a:off x="616733" y="1084323"/>
            <a:ext cx="4614530" cy="4401879"/>
          </a:xfrm>
          <a:prstGeom prst="ellipse">
            <a:avLst/>
          </a:prstGeom>
          <a:noFill/>
          <a:ln w="635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53A86CD3-1E69-4399-BA10-E06DDD848EEF}"/>
              </a:ext>
            </a:extLst>
          </p:cNvPr>
          <p:cNvSpPr/>
          <p:nvPr/>
        </p:nvSpPr>
        <p:spPr>
          <a:xfrm>
            <a:off x="2267840" y="1055292"/>
            <a:ext cx="4614530" cy="4401879"/>
          </a:xfrm>
          <a:prstGeom prst="ellipse">
            <a:avLst/>
          </a:prstGeom>
          <a:noFill/>
          <a:ln w="63500">
            <a:solidFill>
              <a:srgbClr val="7030A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99C88A6-A8C1-408C-9BCA-A60E19B81ED3}"/>
              </a:ext>
            </a:extLst>
          </p:cNvPr>
          <p:cNvSpPr txBox="1"/>
          <p:nvPr/>
        </p:nvSpPr>
        <p:spPr>
          <a:xfrm>
            <a:off x="2503458" y="2677770"/>
            <a:ext cx="1196225" cy="646331"/>
          </a:xfrm>
          <a:prstGeom prst="rect">
            <a:avLst/>
          </a:prstGeom>
          <a:noFill/>
        </p:spPr>
        <p:txBody>
          <a:bodyPr wrap="none" rtlCol="0">
            <a:spAutoFit/>
          </a:bodyPr>
          <a:lstStyle/>
          <a:p>
            <a:pPr algn="ctr"/>
            <a:r>
              <a:rPr lang="en-GB" dirty="0"/>
              <a:t>Numeracy </a:t>
            </a:r>
          </a:p>
          <a:p>
            <a:pPr algn="ctr"/>
            <a:r>
              <a:rPr lang="en-GB" dirty="0"/>
              <a:t>(Skills)</a:t>
            </a:r>
          </a:p>
        </p:txBody>
      </p:sp>
      <p:sp>
        <p:nvSpPr>
          <p:cNvPr id="5" name="Rectangle 4">
            <a:extLst>
              <a:ext uri="{FF2B5EF4-FFF2-40B4-BE49-F238E27FC236}">
                <a16:creationId xmlns:a16="http://schemas.microsoft.com/office/drawing/2014/main" id="{9068272E-AC04-423A-B5FA-3A1CFD2AA3CD}"/>
              </a:ext>
            </a:extLst>
          </p:cNvPr>
          <p:cNvSpPr/>
          <p:nvPr/>
        </p:nvSpPr>
        <p:spPr>
          <a:xfrm>
            <a:off x="3101570" y="1851635"/>
            <a:ext cx="1196225" cy="646331"/>
          </a:xfrm>
          <a:prstGeom prst="rect">
            <a:avLst/>
          </a:prstGeom>
        </p:spPr>
        <p:txBody>
          <a:bodyPr wrap="none">
            <a:spAutoFit/>
          </a:bodyPr>
          <a:lstStyle/>
          <a:p>
            <a:pPr algn="ctr"/>
            <a:r>
              <a:rPr lang="en-GB" dirty="0"/>
              <a:t>Numeracy </a:t>
            </a:r>
          </a:p>
          <a:p>
            <a:pPr algn="ctr"/>
            <a:r>
              <a:rPr lang="en-GB" dirty="0"/>
              <a:t>(Attitudes)</a:t>
            </a:r>
          </a:p>
        </p:txBody>
      </p:sp>
      <p:sp>
        <p:nvSpPr>
          <p:cNvPr id="6" name="Rectangle 5">
            <a:extLst>
              <a:ext uri="{FF2B5EF4-FFF2-40B4-BE49-F238E27FC236}">
                <a16:creationId xmlns:a16="http://schemas.microsoft.com/office/drawing/2014/main" id="{412ECF66-8127-48ED-830C-56601CA9419B}"/>
              </a:ext>
            </a:extLst>
          </p:cNvPr>
          <p:cNvSpPr/>
          <p:nvPr/>
        </p:nvSpPr>
        <p:spPr>
          <a:xfrm>
            <a:off x="3774574" y="2484930"/>
            <a:ext cx="1246110" cy="646331"/>
          </a:xfrm>
          <a:prstGeom prst="rect">
            <a:avLst/>
          </a:prstGeom>
        </p:spPr>
        <p:txBody>
          <a:bodyPr wrap="none">
            <a:spAutoFit/>
          </a:bodyPr>
          <a:lstStyle/>
          <a:p>
            <a:pPr algn="ctr"/>
            <a:r>
              <a:rPr lang="en-GB" dirty="0"/>
              <a:t>Self </a:t>
            </a:r>
          </a:p>
          <a:p>
            <a:pPr algn="ctr"/>
            <a:r>
              <a:rPr lang="en-GB" dirty="0"/>
              <a:t>Confidence</a:t>
            </a:r>
          </a:p>
        </p:txBody>
      </p:sp>
      <p:sp>
        <p:nvSpPr>
          <p:cNvPr id="8" name="Rectangle 7">
            <a:extLst>
              <a:ext uri="{FF2B5EF4-FFF2-40B4-BE49-F238E27FC236}">
                <a16:creationId xmlns:a16="http://schemas.microsoft.com/office/drawing/2014/main" id="{AFE047A8-D89F-4A4E-A957-17474B699C69}"/>
              </a:ext>
            </a:extLst>
          </p:cNvPr>
          <p:cNvSpPr/>
          <p:nvPr/>
        </p:nvSpPr>
        <p:spPr>
          <a:xfrm>
            <a:off x="2877856" y="4261056"/>
            <a:ext cx="704039" cy="369332"/>
          </a:xfrm>
          <a:prstGeom prst="rect">
            <a:avLst/>
          </a:prstGeom>
        </p:spPr>
        <p:txBody>
          <a:bodyPr wrap="none">
            <a:spAutoFit/>
          </a:bodyPr>
          <a:lstStyle/>
          <a:p>
            <a:r>
              <a:rPr lang="en-GB" dirty="0"/>
              <a:t>Value</a:t>
            </a:r>
          </a:p>
        </p:txBody>
      </p:sp>
      <p:sp>
        <p:nvSpPr>
          <p:cNvPr id="10" name="Rectangle 9">
            <a:extLst>
              <a:ext uri="{FF2B5EF4-FFF2-40B4-BE49-F238E27FC236}">
                <a16:creationId xmlns:a16="http://schemas.microsoft.com/office/drawing/2014/main" id="{F50648BB-9D75-4174-BC05-65B69F536808}"/>
              </a:ext>
            </a:extLst>
          </p:cNvPr>
          <p:cNvSpPr/>
          <p:nvPr/>
        </p:nvSpPr>
        <p:spPr>
          <a:xfrm>
            <a:off x="2408801" y="3488358"/>
            <a:ext cx="1512786" cy="646331"/>
          </a:xfrm>
          <a:prstGeom prst="rect">
            <a:avLst/>
          </a:prstGeom>
        </p:spPr>
        <p:txBody>
          <a:bodyPr wrap="none">
            <a:spAutoFit/>
          </a:bodyPr>
          <a:lstStyle/>
          <a:p>
            <a:pPr algn="ctr"/>
            <a:r>
              <a:rPr lang="en-GB" dirty="0"/>
              <a:t>Confidence </a:t>
            </a:r>
          </a:p>
          <a:p>
            <a:pPr algn="ctr"/>
            <a:r>
              <a:rPr lang="en-GB" dirty="0"/>
              <a:t>with Numbers</a:t>
            </a:r>
          </a:p>
        </p:txBody>
      </p:sp>
      <p:sp>
        <p:nvSpPr>
          <p:cNvPr id="12" name="Rectangle 11">
            <a:extLst>
              <a:ext uri="{FF2B5EF4-FFF2-40B4-BE49-F238E27FC236}">
                <a16:creationId xmlns:a16="http://schemas.microsoft.com/office/drawing/2014/main" id="{6513DADB-0842-45DF-BE89-0D04F9193BE2}"/>
              </a:ext>
            </a:extLst>
          </p:cNvPr>
          <p:cNvSpPr/>
          <p:nvPr/>
        </p:nvSpPr>
        <p:spPr>
          <a:xfrm>
            <a:off x="5540438" y="1528469"/>
            <a:ext cx="1314719" cy="646331"/>
          </a:xfrm>
          <a:prstGeom prst="rect">
            <a:avLst/>
          </a:prstGeom>
        </p:spPr>
        <p:txBody>
          <a:bodyPr wrap="none">
            <a:spAutoFit/>
          </a:bodyPr>
          <a:lstStyle/>
          <a:p>
            <a:pPr algn="ctr"/>
            <a:r>
              <a:rPr lang="en-GB" dirty="0"/>
              <a:t>Appetite </a:t>
            </a:r>
          </a:p>
          <a:p>
            <a:pPr algn="ctr"/>
            <a:r>
              <a:rPr lang="en-GB" dirty="0"/>
              <a:t>for Learning</a:t>
            </a:r>
          </a:p>
        </p:txBody>
      </p:sp>
      <p:sp>
        <p:nvSpPr>
          <p:cNvPr id="13" name="TextBox 12">
            <a:extLst>
              <a:ext uri="{FF2B5EF4-FFF2-40B4-BE49-F238E27FC236}">
                <a16:creationId xmlns:a16="http://schemas.microsoft.com/office/drawing/2014/main" id="{8031FDE0-1014-4802-8B37-1BA77FD93F9F}"/>
              </a:ext>
            </a:extLst>
          </p:cNvPr>
          <p:cNvSpPr txBox="1"/>
          <p:nvPr/>
        </p:nvSpPr>
        <p:spPr>
          <a:xfrm>
            <a:off x="2337431" y="647497"/>
            <a:ext cx="540425" cy="369332"/>
          </a:xfrm>
          <a:prstGeom prst="rect">
            <a:avLst/>
          </a:prstGeom>
          <a:noFill/>
        </p:spPr>
        <p:txBody>
          <a:bodyPr wrap="square" rtlCol="0">
            <a:spAutoFit/>
          </a:bodyPr>
          <a:lstStyle/>
          <a:p>
            <a:r>
              <a:rPr lang="en-GB" dirty="0">
                <a:solidFill>
                  <a:srgbClr val="7030A0"/>
                </a:solidFill>
              </a:rPr>
              <a:t>UK</a:t>
            </a:r>
          </a:p>
        </p:txBody>
      </p:sp>
      <p:sp>
        <p:nvSpPr>
          <p:cNvPr id="14" name="TextBox 13">
            <a:extLst>
              <a:ext uri="{FF2B5EF4-FFF2-40B4-BE49-F238E27FC236}">
                <a16:creationId xmlns:a16="http://schemas.microsoft.com/office/drawing/2014/main" id="{1A41CB46-9A3D-4FE1-8150-E4ACC464D5F2}"/>
              </a:ext>
            </a:extLst>
          </p:cNvPr>
          <p:cNvSpPr txBox="1"/>
          <p:nvPr/>
        </p:nvSpPr>
        <p:spPr>
          <a:xfrm>
            <a:off x="5094182" y="714991"/>
            <a:ext cx="1943284" cy="369332"/>
          </a:xfrm>
          <a:prstGeom prst="rect">
            <a:avLst/>
          </a:prstGeom>
          <a:noFill/>
        </p:spPr>
        <p:txBody>
          <a:bodyPr wrap="square" rtlCol="0">
            <a:spAutoFit/>
          </a:bodyPr>
          <a:lstStyle/>
          <a:p>
            <a:r>
              <a:rPr lang="en-GB" dirty="0">
                <a:solidFill>
                  <a:srgbClr val="7030A0"/>
                </a:solidFill>
              </a:rPr>
              <a:t>Challenge</a:t>
            </a:r>
          </a:p>
        </p:txBody>
      </p:sp>
      <p:sp>
        <p:nvSpPr>
          <p:cNvPr id="15" name="TextBox 14">
            <a:extLst>
              <a:ext uri="{FF2B5EF4-FFF2-40B4-BE49-F238E27FC236}">
                <a16:creationId xmlns:a16="http://schemas.microsoft.com/office/drawing/2014/main" id="{9D361E46-025C-46DA-AFFC-7B9C340FEA9B}"/>
              </a:ext>
            </a:extLst>
          </p:cNvPr>
          <p:cNvSpPr txBox="1"/>
          <p:nvPr/>
        </p:nvSpPr>
        <p:spPr>
          <a:xfrm>
            <a:off x="616733" y="278165"/>
            <a:ext cx="6851765" cy="369332"/>
          </a:xfrm>
          <a:prstGeom prst="rect">
            <a:avLst/>
          </a:prstGeom>
          <a:solidFill>
            <a:schemeClr val="accent4">
              <a:lumMod val="40000"/>
              <a:lumOff val="60000"/>
            </a:schemeClr>
          </a:solidFill>
        </p:spPr>
        <p:txBody>
          <a:bodyPr wrap="square" rtlCol="0">
            <a:spAutoFit/>
          </a:bodyPr>
          <a:lstStyle/>
          <a:p>
            <a:r>
              <a:rPr lang="en-GB" dirty="0"/>
              <a:t>Are there GENDER differences (all showing M &gt; F) ?</a:t>
            </a:r>
          </a:p>
        </p:txBody>
      </p:sp>
      <p:sp>
        <p:nvSpPr>
          <p:cNvPr id="18" name="Rectangle 17">
            <a:extLst>
              <a:ext uri="{FF2B5EF4-FFF2-40B4-BE49-F238E27FC236}">
                <a16:creationId xmlns:a16="http://schemas.microsoft.com/office/drawing/2014/main" id="{C766925F-0827-4FEF-A5DD-B664CF37A881}"/>
              </a:ext>
            </a:extLst>
          </p:cNvPr>
          <p:cNvSpPr/>
          <p:nvPr/>
        </p:nvSpPr>
        <p:spPr>
          <a:xfrm>
            <a:off x="6403177" y="3077215"/>
            <a:ext cx="714811" cy="369332"/>
          </a:xfrm>
          <a:prstGeom prst="rect">
            <a:avLst/>
          </a:prstGeom>
        </p:spPr>
        <p:txBody>
          <a:bodyPr wrap="none">
            <a:spAutoFit/>
          </a:bodyPr>
          <a:lstStyle/>
          <a:p>
            <a:r>
              <a:rPr lang="en-GB" dirty="0"/>
              <a:t>Belief</a:t>
            </a:r>
          </a:p>
        </p:txBody>
      </p:sp>
      <p:sp>
        <p:nvSpPr>
          <p:cNvPr id="16" name="Rectangle 15">
            <a:extLst>
              <a:ext uri="{FF2B5EF4-FFF2-40B4-BE49-F238E27FC236}">
                <a16:creationId xmlns:a16="http://schemas.microsoft.com/office/drawing/2014/main" id="{17993DF0-1FF6-4EF3-9FCC-B4165618C242}"/>
              </a:ext>
            </a:extLst>
          </p:cNvPr>
          <p:cNvSpPr/>
          <p:nvPr/>
        </p:nvSpPr>
        <p:spPr>
          <a:xfrm>
            <a:off x="3463223" y="5559678"/>
            <a:ext cx="702500" cy="369332"/>
          </a:xfrm>
          <a:prstGeom prst="rect">
            <a:avLst/>
          </a:prstGeom>
        </p:spPr>
        <p:txBody>
          <a:bodyPr wrap="none">
            <a:spAutoFit/>
          </a:bodyPr>
          <a:lstStyle/>
          <a:p>
            <a:r>
              <a:rPr lang="en-GB" dirty="0"/>
              <a:t>Effort</a:t>
            </a:r>
          </a:p>
        </p:txBody>
      </p:sp>
      <p:sp>
        <p:nvSpPr>
          <p:cNvPr id="17" name="Rectangle 16">
            <a:extLst>
              <a:ext uri="{FF2B5EF4-FFF2-40B4-BE49-F238E27FC236}">
                <a16:creationId xmlns:a16="http://schemas.microsoft.com/office/drawing/2014/main" id="{07099D61-5736-4B6C-A97D-FE70D0C368A4}"/>
              </a:ext>
            </a:extLst>
          </p:cNvPr>
          <p:cNvSpPr/>
          <p:nvPr/>
        </p:nvSpPr>
        <p:spPr>
          <a:xfrm>
            <a:off x="5737092" y="4073988"/>
            <a:ext cx="1313308" cy="646331"/>
          </a:xfrm>
          <a:prstGeom prst="rect">
            <a:avLst/>
          </a:prstGeom>
        </p:spPr>
        <p:txBody>
          <a:bodyPr wrap="none">
            <a:spAutoFit/>
          </a:bodyPr>
          <a:lstStyle/>
          <a:p>
            <a:r>
              <a:rPr lang="en-GB" dirty="0"/>
              <a:t>Confidence </a:t>
            </a:r>
          </a:p>
          <a:p>
            <a:r>
              <a:rPr lang="en-GB" dirty="0"/>
              <a:t>with Money</a:t>
            </a:r>
          </a:p>
        </p:txBody>
      </p:sp>
      <p:cxnSp>
        <p:nvCxnSpPr>
          <p:cNvPr id="9" name="Straight Arrow Connector 8">
            <a:extLst>
              <a:ext uri="{FF2B5EF4-FFF2-40B4-BE49-F238E27FC236}">
                <a16:creationId xmlns:a16="http://schemas.microsoft.com/office/drawing/2014/main" id="{A6405B10-BF29-41AA-ADEC-2E19E8954D36}"/>
              </a:ext>
            </a:extLst>
          </p:cNvPr>
          <p:cNvCxnSpPr>
            <a:cxnSpLocks/>
          </p:cNvCxnSpPr>
          <p:nvPr/>
        </p:nvCxnSpPr>
        <p:spPr>
          <a:xfrm flipV="1">
            <a:off x="6971603" y="2242927"/>
            <a:ext cx="480900" cy="710891"/>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A124823-4D27-473F-A08E-736434D393D9}"/>
              </a:ext>
            </a:extLst>
          </p:cNvPr>
          <p:cNvSpPr txBox="1"/>
          <p:nvPr/>
        </p:nvSpPr>
        <p:spPr>
          <a:xfrm>
            <a:off x="7386639" y="899657"/>
            <a:ext cx="1341932" cy="1384995"/>
          </a:xfrm>
          <a:prstGeom prst="rect">
            <a:avLst/>
          </a:prstGeom>
          <a:noFill/>
        </p:spPr>
        <p:txBody>
          <a:bodyPr wrap="square" rtlCol="0">
            <a:spAutoFit/>
          </a:bodyPr>
          <a:lstStyle/>
          <a:p>
            <a:r>
              <a:rPr lang="en-GB" sz="1200" dirty="0"/>
              <a:t>Shown near the edge </a:t>
            </a:r>
          </a:p>
          <a:p>
            <a:r>
              <a:rPr lang="en-GB" sz="1200" dirty="0"/>
              <a:t>to denote a t-test difference </a:t>
            </a:r>
          </a:p>
          <a:p>
            <a:r>
              <a:rPr lang="en-GB" sz="1200" dirty="0"/>
              <a:t>but a small arithmetic mean difference</a:t>
            </a:r>
          </a:p>
        </p:txBody>
      </p:sp>
      <p:sp>
        <p:nvSpPr>
          <p:cNvPr id="20" name="TextBox 19">
            <a:extLst>
              <a:ext uri="{FF2B5EF4-FFF2-40B4-BE49-F238E27FC236}">
                <a16:creationId xmlns:a16="http://schemas.microsoft.com/office/drawing/2014/main" id="{C211CC41-FA73-4794-B0BF-D27783768393}"/>
              </a:ext>
            </a:extLst>
          </p:cNvPr>
          <p:cNvSpPr txBox="1"/>
          <p:nvPr/>
        </p:nvSpPr>
        <p:spPr>
          <a:xfrm>
            <a:off x="10467" y="6064724"/>
            <a:ext cx="9133533" cy="923330"/>
          </a:xfrm>
          <a:prstGeom prst="rect">
            <a:avLst/>
          </a:prstGeom>
          <a:solidFill>
            <a:schemeClr val="accent4">
              <a:lumMod val="40000"/>
              <a:lumOff val="60000"/>
            </a:schemeClr>
          </a:solidFill>
        </p:spPr>
        <p:txBody>
          <a:bodyPr wrap="square" rtlCol="0">
            <a:spAutoFit/>
          </a:bodyPr>
          <a:lstStyle/>
          <a:p>
            <a:r>
              <a:rPr lang="en-GB" dirty="0"/>
              <a:t>Summary: The majority of measures show the same gender differences. Of the 3 that show a difference, it is always in the Challenge data, and is often questionable, as the arithmetic mean is quite similar.</a:t>
            </a:r>
          </a:p>
        </p:txBody>
      </p:sp>
      <p:cxnSp>
        <p:nvCxnSpPr>
          <p:cNvPr id="21" name="Straight Arrow Connector 20">
            <a:extLst>
              <a:ext uri="{FF2B5EF4-FFF2-40B4-BE49-F238E27FC236}">
                <a16:creationId xmlns:a16="http://schemas.microsoft.com/office/drawing/2014/main" id="{A5F07B2B-5013-41D5-B871-3D6604F766BC}"/>
              </a:ext>
            </a:extLst>
          </p:cNvPr>
          <p:cNvCxnSpPr>
            <a:cxnSpLocks/>
          </p:cNvCxnSpPr>
          <p:nvPr/>
        </p:nvCxnSpPr>
        <p:spPr>
          <a:xfrm flipV="1">
            <a:off x="6787496" y="1528469"/>
            <a:ext cx="504268" cy="250508"/>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90B237-6FF4-4948-A0D0-C405573414E1}"/>
              </a:ext>
            </a:extLst>
          </p:cNvPr>
          <p:cNvCxnSpPr>
            <a:cxnSpLocks/>
          </p:cNvCxnSpPr>
          <p:nvPr/>
        </p:nvCxnSpPr>
        <p:spPr>
          <a:xfrm flipV="1">
            <a:off x="6977414" y="2386530"/>
            <a:ext cx="775108" cy="1693778"/>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121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067EFE44-9524-4DDC-9583-27B56FCD8A1E}"/>
              </a:ext>
            </a:extLst>
          </p:cNvPr>
          <p:cNvSpPr/>
          <p:nvPr/>
        </p:nvSpPr>
        <p:spPr>
          <a:xfrm>
            <a:off x="468982" y="1230102"/>
            <a:ext cx="4614530" cy="4401879"/>
          </a:xfrm>
          <a:prstGeom prst="ellipse">
            <a:avLst/>
          </a:prstGeom>
          <a:noFill/>
          <a:ln w="635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53A86CD3-1E69-4399-BA10-E06DDD848EEF}"/>
              </a:ext>
            </a:extLst>
          </p:cNvPr>
          <p:cNvSpPr/>
          <p:nvPr/>
        </p:nvSpPr>
        <p:spPr>
          <a:xfrm>
            <a:off x="2120089" y="1201071"/>
            <a:ext cx="4614530" cy="4401879"/>
          </a:xfrm>
          <a:prstGeom prst="ellipse">
            <a:avLst/>
          </a:prstGeom>
          <a:noFill/>
          <a:ln w="63500">
            <a:solidFill>
              <a:srgbClr val="7030A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99C88A6-A8C1-408C-9BCA-A60E19B81ED3}"/>
              </a:ext>
            </a:extLst>
          </p:cNvPr>
          <p:cNvSpPr txBox="1"/>
          <p:nvPr/>
        </p:nvSpPr>
        <p:spPr>
          <a:xfrm>
            <a:off x="2355707" y="2823549"/>
            <a:ext cx="1196225" cy="646331"/>
          </a:xfrm>
          <a:prstGeom prst="rect">
            <a:avLst/>
          </a:prstGeom>
          <a:noFill/>
        </p:spPr>
        <p:txBody>
          <a:bodyPr wrap="none" rtlCol="0">
            <a:spAutoFit/>
          </a:bodyPr>
          <a:lstStyle/>
          <a:p>
            <a:pPr algn="ctr"/>
            <a:r>
              <a:rPr lang="en-GB" dirty="0"/>
              <a:t>Numeracy </a:t>
            </a:r>
          </a:p>
          <a:p>
            <a:pPr algn="ctr"/>
            <a:r>
              <a:rPr lang="en-GB" dirty="0"/>
              <a:t>(Skills)</a:t>
            </a:r>
          </a:p>
        </p:txBody>
      </p:sp>
      <p:sp>
        <p:nvSpPr>
          <p:cNvPr id="5" name="Rectangle 4">
            <a:extLst>
              <a:ext uri="{FF2B5EF4-FFF2-40B4-BE49-F238E27FC236}">
                <a16:creationId xmlns:a16="http://schemas.microsoft.com/office/drawing/2014/main" id="{9068272E-AC04-423A-B5FA-3A1CFD2AA3CD}"/>
              </a:ext>
            </a:extLst>
          </p:cNvPr>
          <p:cNvSpPr/>
          <p:nvPr/>
        </p:nvSpPr>
        <p:spPr>
          <a:xfrm>
            <a:off x="2953819" y="1997414"/>
            <a:ext cx="1196225" cy="646331"/>
          </a:xfrm>
          <a:prstGeom prst="rect">
            <a:avLst/>
          </a:prstGeom>
        </p:spPr>
        <p:txBody>
          <a:bodyPr wrap="none">
            <a:spAutoFit/>
          </a:bodyPr>
          <a:lstStyle/>
          <a:p>
            <a:pPr algn="ctr"/>
            <a:r>
              <a:rPr lang="en-GB" dirty="0"/>
              <a:t>Numeracy </a:t>
            </a:r>
          </a:p>
          <a:p>
            <a:pPr algn="ctr"/>
            <a:r>
              <a:rPr lang="en-GB" dirty="0"/>
              <a:t>(Attitudes)</a:t>
            </a:r>
          </a:p>
        </p:txBody>
      </p:sp>
      <p:sp>
        <p:nvSpPr>
          <p:cNvPr id="6" name="Rectangle 5">
            <a:extLst>
              <a:ext uri="{FF2B5EF4-FFF2-40B4-BE49-F238E27FC236}">
                <a16:creationId xmlns:a16="http://schemas.microsoft.com/office/drawing/2014/main" id="{412ECF66-8127-48ED-830C-56601CA9419B}"/>
              </a:ext>
            </a:extLst>
          </p:cNvPr>
          <p:cNvSpPr/>
          <p:nvPr/>
        </p:nvSpPr>
        <p:spPr>
          <a:xfrm>
            <a:off x="3626823" y="2630709"/>
            <a:ext cx="1246110" cy="646331"/>
          </a:xfrm>
          <a:prstGeom prst="rect">
            <a:avLst/>
          </a:prstGeom>
        </p:spPr>
        <p:txBody>
          <a:bodyPr wrap="none">
            <a:spAutoFit/>
          </a:bodyPr>
          <a:lstStyle/>
          <a:p>
            <a:pPr algn="ctr"/>
            <a:r>
              <a:rPr lang="en-GB" dirty="0"/>
              <a:t>Self </a:t>
            </a:r>
          </a:p>
          <a:p>
            <a:pPr algn="ctr"/>
            <a:r>
              <a:rPr lang="en-GB" dirty="0"/>
              <a:t>Confidence</a:t>
            </a:r>
          </a:p>
        </p:txBody>
      </p:sp>
      <p:sp>
        <p:nvSpPr>
          <p:cNvPr id="7" name="Rectangle 6">
            <a:extLst>
              <a:ext uri="{FF2B5EF4-FFF2-40B4-BE49-F238E27FC236}">
                <a16:creationId xmlns:a16="http://schemas.microsoft.com/office/drawing/2014/main" id="{FF539C1A-382D-40DF-BC48-32AA6F7B6EA8}"/>
              </a:ext>
            </a:extLst>
          </p:cNvPr>
          <p:cNvSpPr/>
          <p:nvPr/>
        </p:nvSpPr>
        <p:spPr>
          <a:xfrm>
            <a:off x="7050217" y="2630709"/>
            <a:ext cx="714811" cy="369332"/>
          </a:xfrm>
          <a:prstGeom prst="rect">
            <a:avLst/>
          </a:prstGeom>
        </p:spPr>
        <p:txBody>
          <a:bodyPr wrap="none">
            <a:spAutoFit/>
          </a:bodyPr>
          <a:lstStyle/>
          <a:p>
            <a:r>
              <a:rPr lang="en-GB" dirty="0"/>
              <a:t>Belief</a:t>
            </a:r>
          </a:p>
        </p:txBody>
      </p:sp>
      <p:sp>
        <p:nvSpPr>
          <p:cNvPr id="8" name="Rectangle 7">
            <a:extLst>
              <a:ext uri="{FF2B5EF4-FFF2-40B4-BE49-F238E27FC236}">
                <a16:creationId xmlns:a16="http://schemas.microsoft.com/office/drawing/2014/main" id="{AFE047A8-D89F-4A4E-A957-17474B699C69}"/>
              </a:ext>
            </a:extLst>
          </p:cNvPr>
          <p:cNvSpPr/>
          <p:nvPr/>
        </p:nvSpPr>
        <p:spPr>
          <a:xfrm>
            <a:off x="2730105" y="4406835"/>
            <a:ext cx="704039" cy="369332"/>
          </a:xfrm>
          <a:prstGeom prst="rect">
            <a:avLst/>
          </a:prstGeom>
        </p:spPr>
        <p:txBody>
          <a:bodyPr wrap="none">
            <a:spAutoFit/>
          </a:bodyPr>
          <a:lstStyle/>
          <a:p>
            <a:r>
              <a:rPr lang="en-GB" dirty="0">
                <a:solidFill>
                  <a:schemeClr val="bg1">
                    <a:lumMod val="75000"/>
                  </a:schemeClr>
                </a:solidFill>
              </a:rPr>
              <a:t>Value</a:t>
            </a:r>
          </a:p>
        </p:txBody>
      </p:sp>
      <p:sp>
        <p:nvSpPr>
          <p:cNvPr id="9" name="Rectangle 8">
            <a:extLst>
              <a:ext uri="{FF2B5EF4-FFF2-40B4-BE49-F238E27FC236}">
                <a16:creationId xmlns:a16="http://schemas.microsoft.com/office/drawing/2014/main" id="{37A49E92-A569-4568-A91E-80834ACC4A56}"/>
              </a:ext>
            </a:extLst>
          </p:cNvPr>
          <p:cNvSpPr/>
          <p:nvPr/>
        </p:nvSpPr>
        <p:spPr>
          <a:xfrm>
            <a:off x="3666722" y="3483238"/>
            <a:ext cx="1313308" cy="646331"/>
          </a:xfrm>
          <a:prstGeom prst="rect">
            <a:avLst/>
          </a:prstGeom>
        </p:spPr>
        <p:txBody>
          <a:bodyPr wrap="none">
            <a:spAutoFit/>
          </a:bodyPr>
          <a:lstStyle/>
          <a:p>
            <a:r>
              <a:rPr lang="en-GB" dirty="0"/>
              <a:t>Confidence </a:t>
            </a:r>
          </a:p>
          <a:p>
            <a:r>
              <a:rPr lang="en-GB" dirty="0"/>
              <a:t>with Money</a:t>
            </a:r>
          </a:p>
        </p:txBody>
      </p:sp>
      <p:sp>
        <p:nvSpPr>
          <p:cNvPr id="10" name="Rectangle 9">
            <a:extLst>
              <a:ext uri="{FF2B5EF4-FFF2-40B4-BE49-F238E27FC236}">
                <a16:creationId xmlns:a16="http://schemas.microsoft.com/office/drawing/2014/main" id="{F50648BB-9D75-4174-BC05-65B69F536808}"/>
              </a:ext>
            </a:extLst>
          </p:cNvPr>
          <p:cNvSpPr/>
          <p:nvPr/>
        </p:nvSpPr>
        <p:spPr>
          <a:xfrm>
            <a:off x="2261050" y="3634137"/>
            <a:ext cx="1512786" cy="646331"/>
          </a:xfrm>
          <a:prstGeom prst="rect">
            <a:avLst/>
          </a:prstGeom>
        </p:spPr>
        <p:txBody>
          <a:bodyPr wrap="none">
            <a:spAutoFit/>
          </a:bodyPr>
          <a:lstStyle/>
          <a:p>
            <a:pPr algn="ctr"/>
            <a:r>
              <a:rPr lang="en-GB" dirty="0"/>
              <a:t>Confidence </a:t>
            </a:r>
          </a:p>
          <a:p>
            <a:pPr algn="ctr"/>
            <a:r>
              <a:rPr lang="en-GB" dirty="0"/>
              <a:t>with Numbers</a:t>
            </a:r>
          </a:p>
        </p:txBody>
      </p:sp>
      <p:sp>
        <p:nvSpPr>
          <p:cNvPr id="11" name="Rectangle 10">
            <a:extLst>
              <a:ext uri="{FF2B5EF4-FFF2-40B4-BE49-F238E27FC236}">
                <a16:creationId xmlns:a16="http://schemas.microsoft.com/office/drawing/2014/main" id="{2AF7FC6D-2779-448A-9B81-DD3D3B2A9C39}"/>
              </a:ext>
            </a:extLst>
          </p:cNvPr>
          <p:cNvSpPr/>
          <p:nvPr/>
        </p:nvSpPr>
        <p:spPr>
          <a:xfrm>
            <a:off x="3524806" y="4572377"/>
            <a:ext cx="702500" cy="369332"/>
          </a:xfrm>
          <a:prstGeom prst="rect">
            <a:avLst/>
          </a:prstGeom>
        </p:spPr>
        <p:txBody>
          <a:bodyPr wrap="none">
            <a:spAutoFit/>
          </a:bodyPr>
          <a:lstStyle/>
          <a:p>
            <a:r>
              <a:rPr lang="en-GB" dirty="0"/>
              <a:t>Effort</a:t>
            </a:r>
          </a:p>
        </p:txBody>
      </p:sp>
      <p:sp>
        <p:nvSpPr>
          <p:cNvPr id="12" name="Rectangle 11">
            <a:extLst>
              <a:ext uri="{FF2B5EF4-FFF2-40B4-BE49-F238E27FC236}">
                <a16:creationId xmlns:a16="http://schemas.microsoft.com/office/drawing/2014/main" id="{6513DADB-0842-45DF-BE89-0D04F9193BE2}"/>
              </a:ext>
            </a:extLst>
          </p:cNvPr>
          <p:cNvSpPr/>
          <p:nvPr/>
        </p:nvSpPr>
        <p:spPr>
          <a:xfrm>
            <a:off x="5075431" y="2546389"/>
            <a:ext cx="1314719" cy="646331"/>
          </a:xfrm>
          <a:prstGeom prst="rect">
            <a:avLst/>
          </a:prstGeom>
        </p:spPr>
        <p:txBody>
          <a:bodyPr wrap="none">
            <a:spAutoFit/>
          </a:bodyPr>
          <a:lstStyle/>
          <a:p>
            <a:pPr algn="ctr"/>
            <a:r>
              <a:rPr lang="en-GB" dirty="0">
                <a:solidFill>
                  <a:schemeClr val="bg1">
                    <a:lumMod val="75000"/>
                  </a:schemeClr>
                </a:solidFill>
              </a:rPr>
              <a:t>Appetite </a:t>
            </a:r>
          </a:p>
          <a:p>
            <a:pPr algn="ctr"/>
            <a:r>
              <a:rPr lang="en-GB" dirty="0">
                <a:solidFill>
                  <a:schemeClr val="bg1">
                    <a:lumMod val="75000"/>
                  </a:schemeClr>
                </a:solidFill>
              </a:rPr>
              <a:t>for Learning</a:t>
            </a:r>
          </a:p>
        </p:txBody>
      </p:sp>
      <p:sp>
        <p:nvSpPr>
          <p:cNvPr id="13" name="TextBox 12">
            <a:extLst>
              <a:ext uri="{FF2B5EF4-FFF2-40B4-BE49-F238E27FC236}">
                <a16:creationId xmlns:a16="http://schemas.microsoft.com/office/drawing/2014/main" id="{8031FDE0-1014-4802-8B37-1BA77FD93F9F}"/>
              </a:ext>
            </a:extLst>
          </p:cNvPr>
          <p:cNvSpPr txBox="1"/>
          <p:nvPr/>
        </p:nvSpPr>
        <p:spPr>
          <a:xfrm>
            <a:off x="2189680" y="793276"/>
            <a:ext cx="540425" cy="369332"/>
          </a:xfrm>
          <a:prstGeom prst="rect">
            <a:avLst/>
          </a:prstGeom>
          <a:noFill/>
        </p:spPr>
        <p:txBody>
          <a:bodyPr wrap="square" rtlCol="0">
            <a:spAutoFit/>
          </a:bodyPr>
          <a:lstStyle/>
          <a:p>
            <a:r>
              <a:rPr lang="en-GB" dirty="0">
                <a:solidFill>
                  <a:srgbClr val="7030A0"/>
                </a:solidFill>
              </a:rPr>
              <a:t>UK</a:t>
            </a:r>
          </a:p>
        </p:txBody>
      </p:sp>
      <p:sp>
        <p:nvSpPr>
          <p:cNvPr id="14" name="TextBox 13">
            <a:extLst>
              <a:ext uri="{FF2B5EF4-FFF2-40B4-BE49-F238E27FC236}">
                <a16:creationId xmlns:a16="http://schemas.microsoft.com/office/drawing/2014/main" id="{1A41CB46-9A3D-4FE1-8150-E4ACC464D5F2}"/>
              </a:ext>
            </a:extLst>
          </p:cNvPr>
          <p:cNvSpPr txBox="1"/>
          <p:nvPr/>
        </p:nvSpPr>
        <p:spPr>
          <a:xfrm>
            <a:off x="4946431" y="860770"/>
            <a:ext cx="1943284" cy="369332"/>
          </a:xfrm>
          <a:prstGeom prst="rect">
            <a:avLst/>
          </a:prstGeom>
          <a:noFill/>
        </p:spPr>
        <p:txBody>
          <a:bodyPr wrap="square" rtlCol="0">
            <a:spAutoFit/>
          </a:bodyPr>
          <a:lstStyle/>
          <a:p>
            <a:r>
              <a:rPr lang="en-GB" dirty="0">
                <a:solidFill>
                  <a:srgbClr val="7030A0"/>
                </a:solidFill>
              </a:rPr>
              <a:t>Challenge</a:t>
            </a:r>
          </a:p>
        </p:txBody>
      </p:sp>
      <p:sp>
        <p:nvSpPr>
          <p:cNvPr id="15" name="TextBox 14">
            <a:extLst>
              <a:ext uri="{FF2B5EF4-FFF2-40B4-BE49-F238E27FC236}">
                <a16:creationId xmlns:a16="http://schemas.microsoft.com/office/drawing/2014/main" id="{9D361E46-025C-46DA-AFFC-7B9C340FEA9B}"/>
              </a:ext>
            </a:extLst>
          </p:cNvPr>
          <p:cNvSpPr txBox="1"/>
          <p:nvPr/>
        </p:nvSpPr>
        <p:spPr>
          <a:xfrm>
            <a:off x="468982" y="146945"/>
            <a:ext cx="6851765" cy="646331"/>
          </a:xfrm>
          <a:prstGeom prst="rect">
            <a:avLst/>
          </a:prstGeom>
          <a:solidFill>
            <a:schemeClr val="accent4">
              <a:lumMod val="40000"/>
              <a:lumOff val="60000"/>
            </a:schemeClr>
          </a:solidFill>
        </p:spPr>
        <p:txBody>
          <a:bodyPr wrap="square" rtlCol="0">
            <a:spAutoFit/>
          </a:bodyPr>
          <a:lstStyle/>
          <a:p>
            <a:r>
              <a:rPr lang="en-GB" dirty="0"/>
              <a:t>Are there generally positive AGE correlations ?</a:t>
            </a:r>
          </a:p>
          <a:p>
            <a:r>
              <a:rPr lang="en-GB" dirty="0"/>
              <a:t>(i.e. do average scores increase as age group increases)</a:t>
            </a:r>
          </a:p>
        </p:txBody>
      </p:sp>
      <p:sp>
        <p:nvSpPr>
          <p:cNvPr id="16" name="Rectangle 15">
            <a:extLst>
              <a:ext uri="{FF2B5EF4-FFF2-40B4-BE49-F238E27FC236}">
                <a16:creationId xmlns:a16="http://schemas.microsoft.com/office/drawing/2014/main" id="{69F95CA6-FBA9-4904-9A37-96C8D6A3E69E}"/>
              </a:ext>
            </a:extLst>
          </p:cNvPr>
          <p:cNvSpPr/>
          <p:nvPr/>
        </p:nvSpPr>
        <p:spPr>
          <a:xfrm>
            <a:off x="3394985" y="6109633"/>
            <a:ext cx="702500" cy="369332"/>
          </a:xfrm>
          <a:prstGeom prst="rect">
            <a:avLst/>
          </a:prstGeom>
        </p:spPr>
        <p:txBody>
          <a:bodyPr wrap="none">
            <a:spAutoFit/>
          </a:bodyPr>
          <a:lstStyle/>
          <a:p>
            <a:r>
              <a:rPr lang="en-GB" dirty="0">
                <a:solidFill>
                  <a:schemeClr val="bg1">
                    <a:lumMod val="75000"/>
                  </a:schemeClr>
                </a:solidFill>
              </a:rPr>
              <a:t>Effort</a:t>
            </a:r>
          </a:p>
        </p:txBody>
      </p:sp>
      <p:sp>
        <p:nvSpPr>
          <p:cNvPr id="17" name="Rectangle 16">
            <a:extLst>
              <a:ext uri="{FF2B5EF4-FFF2-40B4-BE49-F238E27FC236}">
                <a16:creationId xmlns:a16="http://schemas.microsoft.com/office/drawing/2014/main" id="{DD9ECAAA-A2D8-4A6F-B264-14074E633A28}"/>
              </a:ext>
            </a:extLst>
          </p:cNvPr>
          <p:cNvSpPr/>
          <p:nvPr/>
        </p:nvSpPr>
        <p:spPr>
          <a:xfrm>
            <a:off x="4975369" y="4177267"/>
            <a:ext cx="1313308" cy="646331"/>
          </a:xfrm>
          <a:prstGeom prst="rect">
            <a:avLst/>
          </a:prstGeom>
        </p:spPr>
        <p:txBody>
          <a:bodyPr wrap="none">
            <a:spAutoFit/>
          </a:bodyPr>
          <a:lstStyle/>
          <a:p>
            <a:r>
              <a:rPr lang="en-GB" dirty="0">
                <a:solidFill>
                  <a:schemeClr val="bg1">
                    <a:lumMod val="75000"/>
                  </a:schemeClr>
                </a:solidFill>
              </a:rPr>
              <a:t>Confidence </a:t>
            </a:r>
          </a:p>
          <a:p>
            <a:r>
              <a:rPr lang="en-GB" dirty="0">
                <a:solidFill>
                  <a:schemeClr val="bg1">
                    <a:lumMod val="75000"/>
                  </a:schemeClr>
                </a:solidFill>
              </a:rPr>
              <a:t>with Money</a:t>
            </a:r>
          </a:p>
        </p:txBody>
      </p:sp>
      <p:sp>
        <p:nvSpPr>
          <p:cNvPr id="18" name="Rectangle 17">
            <a:extLst>
              <a:ext uri="{FF2B5EF4-FFF2-40B4-BE49-F238E27FC236}">
                <a16:creationId xmlns:a16="http://schemas.microsoft.com/office/drawing/2014/main" id="{C766925F-0827-4FEF-A5DD-B664CF37A881}"/>
              </a:ext>
            </a:extLst>
          </p:cNvPr>
          <p:cNvSpPr/>
          <p:nvPr/>
        </p:nvSpPr>
        <p:spPr>
          <a:xfrm>
            <a:off x="6255426" y="3222994"/>
            <a:ext cx="714811" cy="369332"/>
          </a:xfrm>
          <a:prstGeom prst="rect">
            <a:avLst/>
          </a:prstGeom>
        </p:spPr>
        <p:txBody>
          <a:bodyPr wrap="none">
            <a:spAutoFit/>
          </a:bodyPr>
          <a:lstStyle/>
          <a:p>
            <a:r>
              <a:rPr lang="en-GB" dirty="0">
                <a:solidFill>
                  <a:schemeClr val="bg1">
                    <a:lumMod val="75000"/>
                  </a:schemeClr>
                </a:solidFill>
              </a:rPr>
              <a:t>Belief</a:t>
            </a:r>
          </a:p>
        </p:txBody>
      </p:sp>
      <p:cxnSp>
        <p:nvCxnSpPr>
          <p:cNvPr id="21" name="Straight Arrow Connector 20">
            <a:extLst>
              <a:ext uri="{FF2B5EF4-FFF2-40B4-BE49-F238E27FC236}">
                <a16:creationId xmlns:a16="http://schemas.microsoft.com/office/drawing/2014/main" id="{F0D91535-D43D-471F-93E3-A1B46ED8E651}"/>
              </a:ext>
            </a:extLst>
          </p:cNvPr>
          <p:cNvCxnSpPr>
            <a:cxnSpLocks/>
            <a:stCxn id="18" idx="0"/>
          </p:cNvCxnSpPr>
          <p:nvPr/>
        </p:nvCxnSpPr>
        <p:spPr>
          <a:xfrm flipV="1">
            <a:off x="6612832" y="3000042"/>
            <a:ext cx="437385" cy="222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80FBE1C-2F4C-4687-A015-2B0714FD825E}"/>
              </a:ext>
            </a:extLst>
          </p:cNvPr>
          <p:cNvCxnSpPr>
            <a:cxnSpLocks/>
            <a:stCxn id="17" idx="1"/>
            <a:endCxn id="9" idx="2"/>
          </p:cNvCxnSpPr>
          <p:nvPr/>
        </p:nvCxnSpPr>
        <p:spPr>
          <a:xfrm flipH="1" flipV="1">
            <a:off x="4323376" y="4129569"/>
            <a:ext cx="651993" cy="370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AA40A1C-9F7A-4700-B800-641E82A6590D}"/>
              </a:ext>
            </a:extLst>
          </p:cNvPr>
          <p:cNvCxnSpPr>
            <a:cxnSpLocks/>
          </p:cNvCxnSpPr>
          <p:nvPr/>
        </p:nvCxnSpPr>
        <p:spPr>
          <a:xfrm flipV="1">
            <a:off x="3666722" y="4941709"/>
            <a:ext cx="107114" cy="763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89989ACE-3511-4627-81E6-26496F9AA328}"/>
              </a:ext>
            </a:extLst>
          </p:cNvPr>
          <p:cNvSpPr/>
          <p:nvPr/>
        </p:nvSpPr>
        <p:spPr>
          <a:xfrm>
            <a:off x="6372681" y="1387173"/>
            <a:ext cx="1314719" cy="646331"/>
          </a:xfrm>
          <a:prstGeom prst="rect">
            <a:avLst/>
          </a:prstGeom>
        </p:spPr>
        <p:txBody>
          <a:bodyPr wrap="none">
            <a:spAutoFit/>
          </a:bodyPr>
          <a:lstStyle/>
          <a:p>
            <a:pPr algn="ctr"/>
            <a:r>
              <a:rPr lang="en-GB" dirty="0"/>
              <a:t>Appetite </a:t>
            </a:r>
          </a:p>
          <a:p>
            <a:pPr algn="ctr"/>
            <a:r>
              <a:rPr lang="en-GB" dirty="0"/>
              <a:t>for Learning</a:t>
            </a:r>
          </a:p>
        </p:txBody>
      </p:sp>
      <p:cxnSp>
        <p:nvCxnSpPr>
          <p:cNvPr id="26" name="Straight Arrow Connector 25">
            <a:extLst>
              <a:ext uri="{FF2B5EF4-FFF2-40B4-BE49-F238E27FC236}">
                <a16:creationId xmlns:a16="http://schemas.microsoft.com/office/drawing/2014/main" id="{D995B486-86DC-4FDD-9D41-ADFD572BAD7B}"/>
              </a:ext>
            </a:extLst>
          </p:cNvPr>
          <p:cNvCxnSpPr>
            <a:cxnSpLocks/>
          </p:cNvCxnSpPr>
          <p:nvPr/>
        </p:nvCxnSpPr>
        <p:spPr>
          <a:xfrm flipV="1">
            <a:off x="6236341" y="2086310"/>
            <a:ext cx="437385" cy="421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01604453-72AF-4933-8548-51CC3440D343}"/>
              </a:ext>
            </a:extLst>
          </p:cNvPr>
          <p:cNvSpPr/>
          <p:nvPr/>
        </p:nvSpPr>
        <p:spPr>
          <a:xfrm>
            <a:off x="81439" y="5540945"/>
            <a:ext cx="704039" cy="369332"/>
          </a:xfrm>
          <a:prstGeom prst="rect">
            <a:avLst/>
          </a:prstGeom>
        </p:spPr>
        <p:txBody>
          <a:bodyPr wrap="none">
            <a:spAutoFit/>
          </a:bodyPr>
          <a:lstStyle/>
          <a:p>
            <a:r>
              <a:rPr lang="en-GB" dirty="0"/>
              <a:t>Value</a:t>
            </a:r>
          </a:p>
        </p:txBody>
      </p:sp>
      <p:cxnSp>
        <p:nvCxnSpPr>
          <p:cNvPr id="31" name="Straight Arrow Connector 30">
            <a:extLst>
              <a:ext uri="{FF2B5EF4-FFF2-40B4-BE49-F238E27FC236}">
                <a16:creationId xmlns:a16="http://schemas.microsoft.com/office/drawing/2014/main" id="{A4DD81E3-B9D3-4AB9-86C7-AD342690FDF2}"/>
              </a:ext>
            </a:extLst>
          </p:cNvPr>
          <p:cNvCxnSpPr>
            <a:cxnSpLocks/>
          </p:cNvCxnSpPr>
          <p:nvPr/>
        </p:nvCxnSpPr>
        <p:spPr>
          <a:xfrm flipH="1">
            <a:off x="785478" y="4714928"/>
            <a:ext cx="2036970" cy="826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AB98E19-A907-494C-A56D-4ED3155CE1D5}"/>
              </a:ext>
            </a:extLst>
          </p:cNvPr>
          <p:cNvSpPr txBox="1"/>
          <p:nvPr/>
        </p:nvSpPr>
        <p:spPr>
          <a:xfrm>
            <a:off x="10467" y="6064724"/>
            <a:ext cx="9133533" cy="369332"/>
          </a:xfrm>
          <a:prstGeom prst="rect">
            <a:avLst/>
          </a:prstGeom>
          <a:solidFill>
            <a:schemeClr val="accent4">
              <a:lumMod val="40000"/>
              <a:lumOff val="60000"/>
            </a:schemeClr>
          </a:solidFill>
        </p:spPr>
        <p:txBody>
          <a:bodyPr wrap="square" rtlCol="0">
            <a:spAutoFit/>
          </a:bodyPr>
          <a:lstStyle/>
          <a:p>
            <a:r>
              <a:rPr lang="en-GB" dirty="0"/>
              <a:t>Summary: All age correlations match up.</a:t>
            </a:r>
          </a:p>
        </p:txBody>
      </p:sp>
    </p:spTree>
    <p:extLst>
      <p:ext uri="{BB962C8B-B14F-4D97-AF65-F5344CB8AC3E}">
        <p14:creationId xmlns:p14="http://schemas.microsoft.com/office/powerpoint/2010/main" val="1623175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82E6B0F-039F-4D29-9F17-7AB7B697A0D1}"/>
              </a:ext>
            </a:extLst>
          </p:cNvPr>
          <p:cNvPicPr>
            <a:picLocks noChangeAspect="1"/>
          </p:cNvPicPr>
          <p:nvPr/>
        </p:nvPicPr>
        <p:blipFill>
          <a:blip r:embed="rId2"/>
          <a:stretch>
            <a:fillRect/>
          </a:stretch>
        </p:blipFill>
        <p:spPr>
          <a:xfrm>
            <a:off x="0" y="1458230"/>
            <a:ext cx="9144000" cy="3941540"/>
          </a:xfrm>
          <a:prstGeom prst="rect">
            <a:avLst/>
          </a:prstGeom>
        </p:spPr>
      </p:pic>
      <p:sp>
        <p:nvSpPr>
          <p:cNvPr id="3" name="TextBox 2">
            <a:extLst>
              <a:ext uri="{FF2B5EF4-FFF2-40B4-BE49-F238E27FC236}">
                <a16:creationId xmlns:a16="http://schemas.microsoft.com/office/drawing/2014/main" id="{CA885FF9-8CB6-4AD6-A1B4-0CE9424A28B4}"/>
              </a:ext>
            </a:extLst>
          </p:cNvPr>
          <p:cNvSpPr txBox="1"/>
          <p:nvPr/>
        </p:nvSpPr>
        <p:spPr>
          <a:xfrm>
            <a:off x="609600" y="477078"/>
            <a:ext cx="4027000" cy="369332"/>
          </a:xfrm>
          <a:prstGeom prst="rect">
            <a:avLst/>
          </a:prstGeom>
          <a:noFill/>
        </p:spPr>
        <p:txBody>
          <a:bodyPr wrap="none" rtlCol="0">
            <a:spAutoFit/>
          </a:bodyPr>
          <a:lstStyle/>
          <a:p>
            <a:r>
              <a:rPr lang="en-GB" b="1" u="sng" dirty="0"/>
              <a:t>Appendix 1 – Tables of Results of T-Tests</a:t>
            </a:r>
          </a:p>
        </p:txBody>
      </p:sp>
    </p:spTree>
    <p:extLst>
      <p:ext uri="{BB962C8B-B14F-4D97-AF65-F5344CB8AC3E}">
        <p14:creationId xmlns:p14="http://schemas.microsoft.com/office/powerpoint/2010/main" val="1991300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519EDBC-99E3-41BB-A1C6-B2172BBEFD62}"/>
              </a:ext>
            </a:extLst>
          </p:cNvPr>
          <p:cNvPicPr>
            <a:picLocks noChangeAspect="1"/>
          </p:cNvPicPr>
          <p:nvPr/>
        </p:nvPicPr>
        <p:blipFill>
          <a:blip r:embed="rId2"/>
          <a:stretch>
            <a:fillRect/>
          </a:stretch>
        </p:blipFill>
        <p:spPr>
          <a:xfrm>
            <a:off x="0" y="1968759"/>
            <a:ext cx="9144000" cy="2920482"/>
          </a:xfrm>
          <a:prstGeom prst="rect">
            <a:avLst/>
          </a:prstGeom>
        </p:spPr>
      </p:pic>
      <p:sp>
        <p:nvSpPr>
          <p:cNvPr id="3" name="TextBox 2">
            <a:extLst>
              <a:ext uri="{FF2B5EF4-FFF2-40B4-BE49-F238E27FC236}">
                <a16:creationId xmlns:a16="http://schemas.microsoft.com/office/drawing/2014/main" id="{FD81A75D-4EA4-4DCE-8638-9CB0F8F12C15}"/>
              </a:ext>
            </a:extLst>
          </p:cNvPr>
          <p:cNvSpPr txBox="1"/>
          <p:nvPr/>
        </p:nvSpPr>
        <p:spPr>
          <a:xfrm>
            <a:off x="609600" y="477078"/>
            <a:ext cx="5185907" cy="369332"/>
          </a:xfrm>
          <a:prstGeom prst="rect">
            <a:avLst/>
          </a:prstGeom>
          <a:noFill/>
        </p:spPr>
        <p:txBody>
          <a:bodyPr wrap="none" rtlCol="0">
            <a:spAutoFit/>
          </a:bodyPr>
          <a:lstStyle/>
          <a:p>
            <a:r>
              <a:rPr lang="en-GB" b="1" u="sng" dirty="0"/>
              <a:t>Appendix 1 (continued) – Tables of Results of T-Tests</a:t>
            </a:r>
          </a:p>
        </p:txBody>
      </p:sp>
    </p:spTree>
    <p:extLst>
      <p:ext uri="{BB962C8B-B14F-4D97-AF65-F5344CB8AC3E}">
        <p14:creationId xmlns:p14="http://schemas.microsoft.com/office/powerpoint/2010/main" val="426157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6E87-DE93-4A1C-A4E6-D31A63FF22CC}"/>
              </a:ext>
            </a:extLst>
          </p:cNvPr>
          <p:cNvSpPr txBox="1"/>
          <p:nvPr/>
        </p:nvSpPr>
        <p:spPr>
          <a:xfrm>
            <a:off x="0" y="0"/>
            <a:ext cx="9144000" cy="1815882"/>
          </a:xfrm>
          <a:prstGeom prst="rect">
            <a:avLst/>
          </a:prstGeom>
          <a:noFill/>
        </p:spPr>
        <p:txBody>
          <a:bodyPr wrap="square" rtlCol="0">
            <a:spAutoFit/>
          </a:bodyPr>
          <a:lstStyle/>
          <a:p>
            <a:r>
              <a:rPr lang="en-GB" sz="1600" b="1" u="sng" dirty="0"/>
              <a:t>The testing approach</a:t>
            </a:r>
          </a:p>
          <a:p>
            <a:endParaRPr lang="en-GB" sz="1600" dirty="0"/>
          </a:p>
          <a:p>
            <a:r>
              <a:rPr lang="en-GB" sz="1600" dirty="0"/>
              <a:t>Having removed the 65+ age group, the same approach was followed for each of the 8 outcome measures. A 2-tailed, two-sample unequal variance (heteroscedastic) t-test was used to compare various cuts of the two populations. UK = YouGov data. C = NN Challenge data, essentially testing the significance of the gaps between the pairs of lines shown </a:t>
            </a:r>
            <a:r>
              <a:rPr lang="en-GB" sz="1600" b="1" dirty="0"/>
              <a:t>on</a:t>
            </a:r>
            <a:r>
              <a:rPr lang="en-GB" sz="1600" dirty="0"/>
              <a:t> the </a:t>
            </a:r>
            <a:r>
              <a:rPr lang="en-GB" sz="1600" b="1" dirty="0"/>
              <a:t>illustrative </a:t>
            </a:r>
            <a:r>
              <a:rPr lang="en-GB" sz="1600" dirty="0"/>
              <a:t>graphs below. Each line has a set of confidence intervals (95%) for each data point.</a:t>
            </a:r>
          </a:p>
        </p:txBody>
      </p:sp>
      <p:sp>
        <p:nvSpPr>
          <p:cNvPr id="7" name="Rectangle 6">
            <a:extLst>
              <a:ext uri="{FF2B5EF4-FFF2-40B4-BE49-F238E27FC236}">
                <a16:creationId xmlns:a16="http://schemas.microsoft.com/office/drawing/2014/main" id="{D12DE7ED-E696-4F27-80C4-62C0B2425128}"/>
              </a:ext>
            </a:extLst>
          </p:cNvPr>
          <p:cNvSpPr/>
          <p:nvPr/>
        </p:nvSpPr>
        <p:spPr>
          <a:xfrm>
            <a:off x="384316" y="2122285"/>
            <a:ext cx="2610677" cy="369332"/>
          </a:xfrm>
          <a:prstGeom prst="rect">
            <a:avLst/>
          </a:prstGeom>
        </p:spPr>
        <p:txBody>
          <a:bodyPr wrap="square">
            <a:spAutoFit/>
          </a:bodyPr>
          <a:lstStyle/>
          <a:p>
            <a:pPr algn="ctr"/>
            <a:r>
              <a:rPr lang="en-GB" b="1" u="sng" dirty="0"/>
              <a:t>To compare UK v C</a:t>
            </a:r>
          </a:p>
        </p:txBody>
      </p:sp>
      <p:sp>
        <p:nvSpPr>
          <p:cNvPr id="9" name="Rectangle 8">
            <a:extLst>
              <a:ext uri="{FF2B5EF4-FFF2-40B4-BE49-F238E27FC236}">
                <a16:creationId xmlns:a16="http://schemas.microsoft.com/office/drawing/2014/main" id="{0FF5688F-E9AE-47D1-B2C6-1575FDBF1C06}"/>
              </a:ext>
            </a:extLst>
          </p:cNvPr>
          <p:cNvSpPr/>
          <p:nvPr/>
        </p:nvSpPr>
        <p:spPr>
          <a:xfrm>
            <a:off x="3372682" y="1983786"/>
            <a:ext cx="2610676" cy="646331"/>
          </a:xfrm>
          <a:prstGeom prst="rect">
            <a:avLst/>
          </a:prstGeom>
        </p:spPr>
        <p:txBody>
          <a:bodyPr wrap="square">
            <a:spAutoFit/>
          </a:bodyPr>
          <a:lstStyle/>
          <a:p>
            <a:pPr algn="ctr"/>
            <a:r>
              <a:rPr lang="en-GB" b="1" u="sng" dirty="0"/>
              <a:t>To compare UK v C for Males</a:t>
            </a:r>
          </a:p>
        </p:txBody>
      </p:sp>
      <p:sp>
        <p:nvSpPr>
          <p:cNvPr id="10" name="Rectangle 9">
            <a:extLst>
              <a:ext uri="{FF2B5EF4-FFF2-40B4-BE49-F238E27FC236}">
                <a16:creationId xmlns:a16="http://schemas.microsoft.com/office/drawing/2014/main" id="{98D482B6-15B0-4E7E-862F-D1EF1A0EC33C}"/>
              </a:ext>
            </a:extLst>
          </p:cNvPr>
          <p:cNvSpPr/>
          <p:nvPr/>
        </p:nvSpPr>
        <p:spPr>
          <a:xfrm>
            <a:off x="6321291" y="1967657"/>
            <a:ext cx="2610678" cy="646331"/>
          </a:xfrm>
          <a:prstGeom prst="rect">
            <a:avLst/>
          </a:prstGeom>
        </p:spPr>
        <p:txBody>
          <a:bodyPr wrap="square">
            <a:spAutoFit/>
          </a:bodyPr>
          <a:lstStyle/>
          <a:p>
            <a:pPr algn="ctr"/>
            <a:r>
              <a:rPr lang="en-GB" b="1" u="sng" dirty="0"/>
              <a:t>To compare UK v C for Females</a:t>
            </a:r>
          </a:p>
        </p:txBody>
      </p:sp>
      <p:graphicFrame>
        <p:nvGraphicFramePr>
          <p:cNvPr id="15" name="Chart 14">
            <a:extLst>
              <a:ext uri="{FF2B5EF4-FFF2-40B4-BE49-F238E27FC236}">
                <a16:creationId xmlns:a16="http://schemas.microsoft.com/office/drawing/2014/main" id="{04E6AC30-7474-478A-8D59-5AFE1426FBAE}"/>
              </a:ext>
            </a:extLst>
          </p:cNvPr>
          <p:cNvGraphicFramePr>
            <a:graphicFrameLocks/>
          </p:cNvGraphicFramePr>
          <p:nvPr>
            <p:extLst>
              <p:ext uri="{D42A27DB-BD31-4B8C-83A1-F6EECF244321}">
                <p14:modId xmlns:p14="http://schemas.microsoft.com/office/powerpoint/2010/main" val="1688267098"/>
              </p:ext>
            </p:extLst>
          </p:nvPr>
        </p:nvGraphicFramePr>
        <p:xfrm>
          <a:off x="2978023" y="2510234"/>
          <a:ext cx="3005336" cy="2529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a:extLst>
              <a:ext uri="{FF2B5EF4-FFF2-40B4-BE49-F238E27FC236}">
                <a16:creationId xmlns:a16="http://schemas.microsoft.com/office/drawing/2014/main" id="{B717B7D7-0EB3-4C49-8962-59B4C82E1C3A}"/>
              </a:ext>
            </a:extLst>
          </p:cNvPr>
          <p:cNvGraphicFramePr>
            <a:graphicFrameLocks/>
          </p:cNvGraphicFramePr>
          <p:nvPr>
            <p:extLst>
              <p:ext uri="{D42A27DB-BD31-4B8C-83A1-F6EECF244321}">
                <p14:modId xmlns:p14="http://schemas.microsoft.com/office/powerpoint/2010/main" val="2132137476"/>
              </p:ext>
            </p:extLst>
          </p:nvPr>
        </p:nvGraphicFramePr>
        <p:xfrm>
          <a:off x="5983357" y="2613988"/>
          <a:ext cx="3160643" cy="24072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7E15DC39-1089-4480-861B-149FE2934E65}"/>
              </a:ext>
            </a:extLst>
          </p:cNvPr>
          <p:cNvGraphicFramePr>
            <a:graphicFrameLocks/>
          </p:cNvGraphicFramePr>
          <p:nvPr>
            <p:extLst>
              <p:ext uri="{D42A27DB-BD31-4B8C-83A1-F6EECF244321}">
                <p14:modId xmlns:p14="http://schemas.microsoft.com/office/powerpoint/2010/main" val="3311578233"/>
              </p:ext>
            </p:extLst>
          </p:nvPr>
        </p:nvGraphicFramePr>
        <p:xfrm>
          <a:off x="0" y="2510233"/>
          <a:ext cx="2978022" cy="25109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6766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6E87-DE93-4A1C-A4E6-D31A63FF22CC}"/>
              </a:ext>
            </a:extLst>
          </p:cNvPr>
          <p:cNvSpPr txBox="1"/>
          <p:nvPr/>
        </p:nvSpPr>
        <p:spPr>
          <a:xfrm>
            <a:off x="0" y="0"/>
            <a:ext cx="9144000" cy="338554"/>
          </a:xfrm>
          <a:prstGeom prst="rect">
            <a:avLst/>
          </a:prstGeom>
          <a:noFill/>
        </p:spPr>
        <p:txBody>
          <a:bodyPr wrap="square" rtlCol="0">
            <a:spAutoFit/>
          </a:bodyPr>
          <a:lstStyle/>
          <a:p>
            <a:r>
              <a:rPr lang="en-GB" sz="1600" b="1" u="sng" dirty="0"/>
              <a:t>The testing approach (continued)</a:t>
            </a:r>
          </a:p>
        </p:txBody>
      </p:sp>
      <p:sp>
        <p:nvSpPr>
          <p:cNvPr id="17" name="TextBox 16">
            <a:extLst>
              <a:ext uri="{FF2B5EF4-FFF2-40B4-BE49-F238E27FC236}">
                <a16:creationId xmlns:a16="http://schemas.microsoft.com/office/drawing/2014/main" id="{FA43F652-C16B-463C-8FE7-3799B36D699A}"/>
              </a:ext>
            </a:extLst>
          </p:cNvPr>
          <p:cNvSpPr txBox="1"/>
          <p:nvPr/>
        </p:nvSpPr>
        <p:spPr>
          <a:xfrm>
            <a:off x="0" y="2063709"/>
            <a:ext cx="9144000" cy="3046988"/>
          </a:xfrm>
          <a:prstGeom prst="rect">
            <a:avLst/>
          </a:prstGeom>
          <a:noFill/>
        </p:spPr>
        <p:txBody>
          <a:bodyPr wrap="square" rtlCol="0">
            <a:spAutoFit/>
          </a:bodyPr>
          <a:lstStyle/>
          <a:p>
            <a:r>
              <a:rPr lang="en-GB" sz="1600" b="1" dirty="0">
                <a:solidFill>
                  <a:srgbClr val="7030A0"/>
                </a:solidFill>
              </a:rPr>
              <a:t>Attitudinal Questions : Value, Confidence With Money, Effort. </a:t>
            </a:r>
          </a:p>
          <a:p>
            <a:r>
              <a:rPr lang="en-GB" sz="1600" b="1" dirty="0">
                <a:solidFill>
                  <a:srgbClr val="FF0000"/>
                </a:solidFill>
              </a:rPr>
              <a:t>4</a:t>
            </a:r>
            <a:r>
              <a:rPr lang="en-GB" sz="1600" dirty="0"/>
              <a:t> items on a 5 point Likert scale (Strongly Agree, Agree, Neutral, Disagree, Strongly Disagree)</a:t>
            </a:r>
            <a:r>
              <a:rPr lang="en-GB" sz="1600" b="1" dirty="0"/>
              <a:t>.</a:t>
            </a:r>
            <a:r>
              <a:rPr lang="en-GB" sz="1600" dirty="0"/>
              <a:t> Each item is worth 0 – 4 points</a:t>
            </a:r>
            <a:r>
              <a:rPr lang="en-GB" sz="1600" b="1" dirty="0"/>
              <a:t>.</a:t>
            </a:r>
            <a:r>
              <a:rPr lang="en-GB" sz="1600" dirty="0"/>
              <a:t> The maximum possible score is  therefore </a:t>
            </a:r>
            <a:r>
              <a:rPr lang="en-GB" sz="1600" b="1" dirty="0">
                <a:solidFill>
                  <a:srgbClr val="FF0000"/>
                </a:solidFill>
              </a:rPr>
              <a:t>16</a:t>
            </a:r>
            <a:r>
              <a:rPr lang="en-GB" sz="1600" dirty="0"/>
              <a:t>. This score is scaled to be out of 100. A 1 point improvement in the raw score is equivalent to </a:t>
            </a:r>
            <a:r>
              <a:rPr lang="en-GB" sz="1600" b="1" dirty="0">
                <a:solidFill>
                  <a:srgbClr val="7030A0"/>
                </a:solidFill>
              </a:rPr>
              <a:t>6.25</a:t>
            </a:r>
            <a:r>
              <a:rPr lang="en-GB" sz="1600" dirty="0"/>
              <a:t> (100/16) in the scaled score. (i.e. one item being answered 1 step more positively).</a:t>
            </a:r>
          </a:p>
          <a:p>
            <a:endParaRPr lang="en-GB" sz="1600" dirty="0"/>
          </a:p>
          <a:p>
            <a:r>
              <a:rPr lang="en-GB" sz="1600" b="1" dirty="0">
                <a:solidFill>
                  <a:srgbClr val="7030A0"/>
                </a:solidFill>
              </a:rPr>
              <a:t>Attitudinal Questions : Belief, Confidence with Numbers, Self Confidence, Appetite for Learning. </a:t>
            </a:r>
          </a:p>
          <a:p>
            <a:r>
              <a:rPr lang="en-GB" sz="1600" b="1" dirty="0">
                <a:solidFill>
                  <a:srgbClr val="FF0000"/>
                </a:solidFill>
              </a:rPr>
              <a:t>3</a:t>
            </a:r>
            <a:r>
              <a:rPr lang="en-GB" sz="1600" dirty="0"/>
              <a:t> items on a 5 point Likert scale (Strongly Agree, Agree, Neutral, Disagree, Strongly Disagree)</a:t>
            </a:r>
            <a:r>
              <a:rPr lang="en-GB" sz="1600" b="1" dirty="0"/>
              <a:t>.</a:t>
            </a:r>
            <a:r>
              <a:rPr lang="en-GB" sz="1600" dirty="0"/>
              <a:t> Each item is worth 0 – 4 points</a:t>
            </a:r>
            <a:r>
              <a:rPr lang="en-GB" sz="1600" b="1" dirty="0"/>
              <a:t>.</a:t>
            </a:r>
            <a:r>
              <a:rPr lang="en-GB" sz="1600" dirty="0"/>
              <a:t> The maximum possible score is  therefore </a:t>
            </a:r>
            <a:r>
              <a:rPr lang="en-GB" sz="1600" b="1" dirty="0">
                <a:solidFill>
                  <a:srgbClr val="FF0000"/>
                </a:solidFill>
              </a:rPr>
              <a:t>12</a:t>
            </a:r>
            <a:r>
              <a:rPr lang="en-GB" sz="1600" dirty="0"/>
              <a:t>. This score is scaled to be out of 100. A 1 point improvement in the raw score is equivalent to </a:t>
            </a:r>
            <a:r>
              <a:rPr lang="en-GB" sz="1600" b="1" dirty="0">
                <a:solidFill>
                  <a:srgbClr val="7030A0"/>
                </a:solidFill>
              </a:rPr>
              <a:t>8.33</a:t>
            </a:r>
            <a:r>
              <a:rPr lang="en-GB" sz="1600" dirty="0"/>
              <a:t> (100/12) in the scaled score. (i.e. one item being answered 1 step more positively).</a:t>
            </a:r>
          </a:p>
          <a:p>
            <a:endParaRPr lang="en-GB" sz="1600" dirty="0"/>
          </a:p>
        </p:txBody>
      </p:sp>
      <p:sp>
        <p:nvSpPr>
          <p:cNvPr id="18" name="TextBox 17">
            <a:extLst>
              <a:ext uri="{FF2B5EF4-FFF2-40B4-BE49-F238E27FC236}">
                <a16:creationId xmlns:a16="http://schemas.microsoft.com/office/drawing/2014/main" id="{E089B674-626F-406A-A2C3-DD1DC6BC67F7}"/>
              </a:ext>
            </a:extLst>
          </p:cNvPr>
          <p:cNvSpPr txBox="1"/>
          <p:nvPr/>
        </p:nvSpPr>
        <p:spPr>
          <a:xfrm>
            <a:off x="0" y="799790"/>
            <a:ext cx="9017603" cy="1077218"/>
          </a:xfrm>
          <a:prstGeom prst="rect">
            <a:avLst/>
          </a:prstGeom>
          <a:noFill/>
        </p:spPr>
        <p:txBody>
          <a:bodyPr wrap="square" rtlCol="0">
            <a:spAutoFit/>
          </a:bodyPr>
          <a:lstStyle/>
          <a:p>
            <a:r>
              <a:rPr lang="en-GB" sz="1600" dirty="0"/>
              <a:t>Mean differences were calculated to help quantify any differences, and how they might be meaningful to an individual. These differences vary across the measures, as explained below.</a:t>
            </a:r>
          </a:p>
          <a:p>
            <a:endParaRPr lang="en-GB" sz="1600" dirty="0"/>
          </a:p>
          <a:p>
            <a:r>
              <a:rPr lang="en-GB" sz="1600" b="1" dirty="0">
                <a:solidFill>
                  <a:srgbClr val="7030A0"/>
                </a:solidFill>
              </a:rPr>
              <a:t>Numeracy (skills) </a:t>
            </a:r>
            <a:r>
              <a:rPr lang="en-GB" sz="1600" dirty="0"/>
              <a:t>– a score out of 100, a </a:t>
            </a:r>
            <a:r>
              <a:rPr lang="en-GB" sz="1600" b="1" dirty="0">
                <a:solidFill>
                  <a:srgbClr val="7030A0"/>
                </a:solidFill>
              </a:rPr>
              <a:t>5 point </a:t>
            </a:r>
            <a:r>
              <a:rPr lang="en-GB" sz="1600" dirty="0"/>
              <a:t>change would signify a quarter of a level difference.</a:t>
            </a:r>
          </a:p>
        </p:txBody>
      </p:sp>
    </p:spTree>
    <p:extLst>
      <p:ext uri="{BB962C8B-B14F-4D97-AF65-F5344CB8AC3E}">
        <p14:creationId xmlns:p14="http://schemas.microsoft.com/office/powerpoint/2010/main" val="113977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6E87-DE93-4A1C-A4E6-D31A63FF22CC}"/>
              </a:ext>
            </a:extLst>
          </p:cNvPr>
          <p:cNvSpPr txBox="1"/>
          <p:nvPr/>
        </p:nvSpPr>
        <p:spPr>
          <a:xfrm>
            <a:off x="0" y="0"/>
            <a:ext cx="9144000" cy="338554"/>
          </a:xfrm>
          <a:prstGeom prst="rect">
            <a:avLst/>
          </a:prstGeom>
          <a:noFill/>
        </p:spPr>
        <p:txBody>
          <a:bodyPr wrap="square" rtlCol="0">
            <a:spAutoFit/>
          </a:bodyPr>
          <a:lstStyle/>
          <a:p>
            <a:r>
              <a:rPr lang="en-GB" sz="1600" b="1" u="sng" dirty="0"/>
              <a:t>Summary of Results</a:t>
            </a:r>
          </a:p>
        </p:txBody>
      </p:sp>
      <p:sp>
        <p:nvSpPr>
          <p:cNvPr id="17" name="TextBox 16">
            <a:extLst>
              <a:ext uri="{FF2B5EF4-FFF2-40B4-BE49-F238E27FC236}">
                <a16:creationId xmlns:a16="http://schemas.microsoft.com/office/drawing/2014/main" id="{FA43F652-C16B-463C-8FE7-3799B36D699A}"/>
              </a:ext>
            </a:extLst>
          </p:cNvPr>
          <p:cNvSpPr txBox="1"/>
          <p:nvPr/>
        </p:nvSpPr>
        <p:spPr>
          <a:xfrm>
            <a:off x="0" y="338554"/>
            <a:ext cx="9144000" cy="6494085"/>
          </a:xfrm>
          <a:prstGeom prst="rect">
            <a:avLst/>
          </a:prstGeom>
          <a:noFill/>
        </p:spPr>
        <p:txBody>
          <a:bodyPr wrap="square" rtlCol="0">
            <a:spAutoFit/>
          </a:bodyPr>
          <a:lstStyle/>
          <a:p>
            <a:endParaRPr lang="en-GB" sz="1600" b="1" u="sng" dirty="0">
              <a:solidFill>
                <a:srgbClr val="7030A0"/>
              </a:solidFill>
            </a:endParaRPr>
          </a:p>
          <a:p>
            <a:r>
              <a:rPr lang="en-GB" sz="1600" b="1" u="sng" dirty="0">
                <a:solidFill>
                  <a:srgbClr val="7030A0"/>
                </a:solidFill>
              </a:rPr>
              <a:t>LITTLE OR NO DIFFERENCES AT ALL</a:t>
            </a:r>
          </a:p>
          <a:p>
            <a:r>
              <a:rPr lang="en-GB" sz="1600" b="1" dirty="0">
                <a:solidFill>
                  <a:srgbClr val="7030A0"/>
                </a:solidFill>
              </a:rPr>
              <a:t>(a maximum of 1 p value &lt;0.01 for both the overall and gender comparisons)</a:t>
            </a:r>
          </a:p>
          <a:p>
            <a:endParaRPr lang="en-GB" sz="1600" b="1" dirty="0">
              <a:solidFill>
                <a:srgbClr val="7030A0"/>
              </a:solidFill>
            </a:endParaRPr>
          </a:p>
          <a:p>
            <a:r>
              <a:rPr lang="en-GB" sz="1600" b="1" dirty="0">
                <a:solidFill>
                  <a:srgbClr val="7030A0"/>
                </a:solidFill>
              </a:rPr>
              <a:t>Confidence With Money</a:t>
            </a:r>
          </a:p>
          <a:p>
            <a:r>
              <a:rPr lang="en-GB" sz="1600" dirty="0"/>
              <a:t>Very little difference, either at the overall level, or when comparing same gender data sets.</a:t>
            </a:r>
          </a:p>
          <a:p>
            <a:endParaRPr lang="en-GB" sz="1600" b="1" dirty="0">
              <a:solidFill>
                <a:srgbClr val="7030A0"/>
              </a:solidFill>
            </a:endParaRPr>
          </a:p>
          <a:p>
            <a:r>
              <a:rPr lang="en-GB" sz="1600" b="1" dirty="0">
                <a:solidFill>
                  <a:srgbClr val="7030A0"/>
                </a:solidFill>
              </a:rPr>
              <a:t>Effort</a:t>
            </a:r>
          </a:p>
          <a:p>
            <a:r>
              <a:rPr lang="en-GB" sz="1600" dirty="0"/>
              <a:t>No difference, either at the overall level, or when comparing same gender data sets.</a:t>
            </a:r>
          </a:p>
          <a:p>
            <a:endParaRPr lang="en-GB" sz="1600" b="1" dirty="0">
              <a:solidFill>
                <a:srgbClr val="7030A0"/>
              </a:solidFill>
            </a:endParaRPr>
          </a:p>
          <a:p>
            <a:r>
              <a:rPr lang="en-GB" sz="1600" b="1" u="sng" dirty="0">
                <a:solidFill>
                  <a:srgbClr val="7030A0"/>
                </a:solidFill>
              </a:rPr>
              <a:t>OVERALL DIFFERENCES but SIMILAR GENDER GAPS</a:t>
            </a:r>
          </a:p>
          <a:p>
            <a:r>
              <a:rPr lang="en-GB" sz="1600" b="1" dirty="0">
                <a:solidFill>
                  <a:srgbClr val="7030A0"/>
                </a:solidFill>
              </a:rPr>
              <a:t>(3-5 p values &lt;0.01, a similar pattern comparing gender, gender gaps for UK &amp; C are of a similar magnitude)</a:t>
            </a:r>
          </a:p>
          <a:p>
            <a:endParaRPr lang="en-GB" sz="1600" b="1" dirty="0">
              <a:solidFill>
                <a:srgbClr val="7030A0"/>
              </a:solidFill>
            </a:endParaRPr>
          </a:p>
          <a:p>
            <a:r>
              <a:rPr lang="en-GB" sz="1600" b="1" dirty="0">
                <a:solidFill>
                  <a:srgbClr val="7030A0"/>
                </a:solidFill>
              </a:rPr>
              <a:t>Value</a:t>
            </a:r>
          </a:p>
          <a:p>
            <a:r>
              <a:rPr lang="en-GB" sz="1600" dirty="0"/>
              <a:t>The UK and C data sets are different, but the gender splits are very similar. Both analyses report similar mean differences (mostly of borderline significance to an individual)</a:t>
            </a:r>
          </a:p>
          <a:p>
            <a:endParaRPr lang="en-GB" sz="1600" dirty="0"/>
          </a:p>
          <a:p>
            <a:r>
              <a:rPr lang="en-GB" sz="1600" b="1" dirty="0">
                <a:solidFill>
                  <a:srgbClr val="7030A0"/>
                </a:solidFill>
              </a:rPr>
              <a:t>Belief</a:t>
            </a:r>
          </a:p>
          <a:p>
            <a:r>
              <a:rPr lang="en-GB" sz="1600" dirty="0"/>
              <a:t>The UK and C data sets are different, but the gender splits are very similar. Both analyses report similar mean differences (mostly of very little significance to an individual)</a:t>
            </a:r>
          </a:p>
          <a:p>
            <a:endParaRPr lang="en-GB" sz="1600" b="1" dirty="0">
              <a:solidFill>
                <a:srgbClr val="7030A0"/>
              </a:solidFill>
            </a:endParaRPr>
          </a:p>
          <a:p>
            <a:r>
              <a:rPr lang="en-GB" sz="1600" b="1" dirty="0">
                <a:solidFill>
                  <a:srgbClr val="7030A0"/>
                </a:solidFill>
              </a:rPr>
              <a:t>Appetite for Learning</a:t>
            </a:r>
          </a:p>
          <a:p>
            <a:r>
              <a:rPr lang="en-GB" sz="1600" dirty="0"/>
              <a:t>The UK and C data sets are different, but the gender splits are very similar. Both analyses report similar mean differences (mostly of very little significance to an individual)</a:t>
            </a:r>
          </a:p>
          <a:p>
            <a:endParaRPr lang="en-GB" sz="1600" b="1" dirty="0">
              <a:solidFill>
                <a:srgbClr val="7030A0"/>
              </a:solidFill>
            </a:endParaRPr>
          </a:p>
        </p:txBody>
      </p:sp>
    </p:spTree>
    <p:extLst>
      <p:ext uri="{BB962C8B-B14F-4D97-AF65-F5344CB8AC3E}">
        <p14:creationId xmlns:p14="http://schemas.microsoft.com/office/powerpoint/2010/main" val="97107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4BF6E87-DE93-4A1C-A4E6-D31A63FF22CC}"/>
              </a:ext>
            </a:extLst>
          </p:cNvPr>
          <p:cNvSpPr txBox="1"/>
          <p:nvPr/>
        </p:nvSpPr>
        <p:spPr>
          <a:xfrm>
            <a:off x="0" y="0"/>
            <a:ext cx="9144000" cy="338554"/>
          </a:xfrm>
          <a:prstGeom prst="rect">
            <a:avLst/>
          </a:prstGeom>
          <a:noFill/>
        </p:spPr>
        <p:txBody>
          <a:bodyPr wrap="square" rtlCol="0">
            <a:spAutoFit/>
          </a:bodyPr>
          <a:lstStyle/>
          <a:p>
            <a:r>
              <a:rPr lang="en-GB" sz="1600" b="1" u="sng" dirty="0"/>
              <a:t>Summary of Results (continued)</a:t>
            </a:r>
          </a:p>
        </p:txBody>
      </p:sp>
      <p:sp>
        <p:nvSpPr>
          <p:cNvPr id="17" name="TextBox 16">
            <a:extLst>
              <a:ext uri="{FF2B5EF4-FFF2-40B4-BE49-F238E27FC236}">
                <a16:creationId xmlns:a16="http://schemas.microsoft.com/office/drawing/2014/main" id="{FA43F652-C16B-463C-8FE7-3799B36D699A}"/>
              </a:ext>
            </a:extLst>
          </p:cNvPr>
          <p:cNvSpPr txBox="1"/>
          <p:nvPr/>
        </p:nvSpPr>
        <p:spPr>
          <a:xfrm>
            <a:off x="0" y="338554"/>
            <a:ext cx="9144000" cy="6247864"/>
          </a:xfrm>
          <a:prstGeom prst="rect">
            <a:avLst/>
          </a:prstGeom>
          <a:noFill/>
        </p:spPr>
        <p:txBody>
          <a:bodyPr wrap="square" rtlCol="0">
            <a:spAutoFit/>
          </a:bodyPr>
          <a:lstStyle/>
          <a:p>
            <a:endParaRPr lang="en-GB" sz="1600" b="1" u="sng" dirty="0">
              <a:solidFill>
                <a:srgbClr val="7030A0"/>
              </a:solidFill>
            </a:endParaRPr>
          </a:p>
          <a:p>
            <a:r>
              <a:rPr lang="en-GB" sz="1600" b="1" u="sng" dirty="0">
                <a:solidFill>
                  <a:srgbClr val="7030A0"/>
                </a:solidFill>
              </a:rPr>
              <a:t>OVERALL LITTLE DIFFERENCE but GENDER DIFFERENCES</a:t>
            </a:r>
          </a:p>
          <a:p>
            <a:r>
              <a:rPr lang="en-GB" sz="1600" b="1" dirty="0">
                <a:solidFill>
                  <a:srgbClr val="7030A0"/>
                </a:solidFill>
              </a:rPr>
              <a:t>(a maximum of 1 p value &lt;0.01 for the overall comparisons, but 3-5 p values &lt;0.01 for the gender comparisons)</a:t>
            </a:r>
          </a:p>
          <a:p>
            <a:endParaRPr lang="en-GB" sz="1600" b="1" dirty="0">
              <a:solidFill>
                <a:srgbClr val="7030A0"/>
              </a:solidFill>
            </a:endParaRPr>
          </a:p>
          <a:p>
            <a:endParaRPr lang="en-GB" sz="1600" b="1" u="sng" dirty="0">
              <a:solidFill>
                <a:srgbClr val="7030A0"/>
              </a:solidFill>
            </a:endParaRPr>
          </a:p>
          <a:p>
            <a:r>
              <a:rPr lang="en-GB" sz="1600" b="1" dirty="0">
                <a:solidFill>
                  <a:srgbClr val="7030A0"/>
                </a:solidFill>
              </a:rPr>
              <a:t>Numeracy (skills)</a:t>
            </a:r>
          </a:p>
          <a:p>
            <a:r>
              <a:rPr lang="en-GB" sz="1600" dirty="0"/>
              <a:t>Overall, very little difference. Females (UK vs C) are the same. Males are different. The C data has Males with higher numeracy (skills) scores.</a:t>
            </a:r>
          </a:p>
          <a:p>
            <a:endParaRPr lang="en-GB" sz="1600" b="1" u="sng" dirty="0">
              <a:solidFill>
                <a:srgbClr val="7030A0"/>
              </a:solidFill>
            </a:endParaRPr>
          </a:p>
          <a:p>
            <a:endParaRPr lang="en-GB" sz="1600" b="1" u="sng" dirty="0">
              <a:solidFill>
                <a:srgbClr val="7030A0"/>
              </a:solidFill>
            </a:endParaRPr>
          </a:p>
          <a:p>
            <a:endParaRPr lang="en-GB" sz="1600" b="1" u="sng" dirty="0">
              <a:solidFill>
                <a:srgbClr val="7030A0"/>
              </a:solidFill>
            </a:endParaRPr>
          </a:p>
          <a:p>
            <a:r>
              <a:rPr lang="en-GB" sz="1600" b="1" u="sng" dirty="0">
                <a:solidFill>
                  <a:srgbClr val="7030A0"/>
                </a:solidFill>
              </a:rPr>
              <a:t>OVERALL DIFFERENCES and GENDER DIFFERENCES</a:t>
            </a:r>
          </a:p>
          <a:p>
            <a:r>
              <a:rPr lang="en-GB" sz="1600" b="1" dirty="0">
                <a:solidFill>
                  <a:srgbClr val="7030A0"/>
                </a:solidFill>
              </a:rPr>
              <a:t>(3-5 p values &lt;0.01 for the overall comparisons, 3-5 p values &lt;0.01 for the gender comparisons, gender gaps for UK &amp; C are of a similar magnitude)</a:t>
            </a:r>
          </a:p>
          <a:p>
            <a:endParaRPr lang="en-GB" sz="1600" b="1" dirty="0">
              <a:solidFill>
                <a:srgbClr val="7030A0"/>
              </a:solidFill>
            </a:endParaRPr>
          </a:p>
          <a:p>
            <a:r>
              <a:rPr lang="en-GB" sz="1600" b="1" dirty="0">
                <a:solidFill>
                  <a:srgbClr val="7030A0"/>
                </a:solidFill>
              </a:rPr>
              <a:t>Confidence with Numbers</a:t>
            </a:r>
          </a:p>
          <a:p>
            <a:r>
              <a:rPr lang="en-GB" sz="1600" dirty="0"/>
              <a:t>The UK and C data sets are different. UK Females are more confident that C Females. UK Males are less confident than C Males. The gender splits are very similar. Both analyses report large mean differences (almost all of great significance to an individual)</a:t>
            </a:r>
          </a:p>
          <a:p>
            <a:endParaRPr lang="en-GB" sz="1600" b="1" dirty="0">
              <a:solidFill>
                <a:srgbClr val="7030A0"/>
              </a:solidFill>
            </a:endParaRPr>
          </a:p>
          <a:p>
            <a:r>
              <a:rPr lang="en-GB" sz="1600" b="1" dirty="0">
                <a:solidFill>
                  <a:srgbClr val="7030A0"/>
                </a:solidFill>
              </a:rPr>
              <a:t>Self Confidence</a:t>
            </a:r>
          </a:p>
          <a:p>
            <a:r>
              <a:rPr lang="en-GB" sz="1600" dirty="0"/>
              <a:t>The UK and C data sets are different. UK Males are more self confident that C Males. There is no difference between UK and C Females. The gender splits are quite similar. Both analyses report similar mean differences (mostly of borderline significance to an individual)</a:t>
            </a:r>
          </a:p>
        </p:txBody>
      </p:sp>
    </p:spTree>
    <p:extLst>
      <p:ext uri="{BB962C8B-B14F-4D97-AF65-F5344CB8AC3E}">
        <p14:creationId xmlns:p14="http://schemas.microsoft.com/office/powerpoint/2010/main" val="15113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A43F652-C16B-463C-8FE7-3799B36D699A}"/>
              </a:ext>
            </a:extLst>
          </p:cNvPr>
          <p:cNvSpPr txBox="1"/>
          <p:nvPr/>
        </p:nvSpPr>
        <p:spPr>
          <a:xfrm>
            <a:off x="0" y="2782669"/>
            <a:ext cx="9144000" cy="892552"/>
          </a:xfrm>
          <a:prstGeom prst="rect">
            <a:avLst/>
          </a:prstGeom>
          <a:noFill/>
        </p:spPr>
        <p:txBody>
          <a:bodyPr wrap="square" rtlCol="0">
            <a:spAutoFit/>
          </a:bodyPr>
          <a:lstStyle/>
          <a:p>
            <a:pPr algn="ctr"/>
            <a:r>
              <a:rPr lang="en-GB" sz="3600" b="1" u="sng" dirty="0">
                <a:solidFill>
                  <a:srgbClr val="7030A0"/>
                </a:solidFill>
              </a:rPr>
              <a:t>LITTLE OR NO DIFFERENCES AT ALL</a:t>
            </a:r>
          </a:p>
          <a:p>
            <a:pPr algn="ctr"/>
            <a:r>
              <a:rPr lang="en-GB" sz="1600" b="1" dirty="0">
                <a:solidFill>
                  <a:srgbClr val="7030A0"/>
                </a:solidFill>
              </a:rPr>
              <a:t>(all p values &gt;0.1 for both the overall and gender comparisons)</a:t>
            </a:r>
          </a:p>
        </p:txBody>
      </p:sp>
    </p:spTree>
    <p:extLst>
      <p:ext uri="{BB962C8B-B14F-4D97-AF65-F5344CB8AC3E}">
        <p14:creationId xmlns:p14="http://schemas.microsoft.com/office/powerpoint/2010/main" val="396515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108287" cy="1723549"/>
          </a:xfrm>
          <a:prstGeom prst="rect">
            <a:avLst/>
          </a:prstGeom>
          <a:noFill/>
        </p:spPr>
        <p:txBody>
          <a:bodyPr wrap="none" rtlCol="0">
            <a:spAutoFit/>
          </a:bodyPr>
          <a:lstStyle/>
          <a:p>
            <a:r>
              <a:rPr lang="en-GB" b="1" u="sng" dirty="0"/>
              <a:t>Confidence with Money</a:t>
            </a:r>
          </a:p>
          <a:p>
            <a:endParaRPr lang="en-GB" dirty="0"/>
          </a:p>
          <a:p>
            <a:pPr marL="285750" indent="-285750">
              <a:buFont typeface="Arial" panose="020B0604020202020204" pitchFamily="34" charset="0"/>
              <a:buChar char="•"/>
            </a:pPr>
            <a:r>
              <a:rPr lang="en-GB" sz="1400" dirty="0"/>
              <a:t>UK mean = 68.2</a:t>
            </a:r>
          </a:p>
          <a:p>
            <a:pPr marL="285750" indent="-285750">
              <a:buFont typeface="Arial" panose="020B0604020202020204" pitchFamily="34" charset="0"/>
              <a:buChar char="•"/>
            </a:pPr>
            <a:r>
              <a:rPr lang="en-GB" sz="1400" dirty="0"/>
              <a:t>C mean = 67.2</a:t>
            </a:r>
          </a:p>
          <a:p>
            <a:endParaRPr lang="en-GB" sz="1400" dirty="0"/>
          </a:p>
          <a:p>
            <a:r>
              <a:rPr lang="en-GB" sz="1400" dirty="0"/>
              <a:t>Overall, there is a significant difference, </a:t>
            </a:r>
          </a:p>
          <a:p>
            <a:r>
              <a:rPr lang="en-GB" sz="1400" dirty="0"/>
              <a:t>but only for 16-24 year olds</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738664"/>
          </a:xfrm>
          <a:prstGeom prst="rect">
            <a:avLst/>
          </a:prstGeom>
        </p:spPr>
        <p:txBody>
          <a:bodyPr>
            <a:spAutoFit/>
          </a:bodyPr>
          <a:lstStyle/>
          <a:p>
            <a:r>
              <a:rPr lang="en-GB" sz="1400" dirty="0"/>
              <a:t>There are no Male differences for any age group</a:t>
            </a:r>
          </a:p>
          <a:p>
            <a:pPr marL="285750" indent="-285750">
              <a:buFont typeface="Arial" panose="020B0604020202020204" pitchFamily="34" charset="0"/>
              <a:buChar char="•"/>
            </a:pPr>
            <a:r>
              <a:rPr lang="en-GB" sz="1400" dirty="0"/>
              <a:t>UK mean = 68.4</a:t>
            </a:r>
          </a:p>
          <a:p>
            <a:pPr marL="285750" indent="-285750">
              <a:buFont typeface="Arial" panose="020B0604020202020204" pitchFamily="34" charset="0"/>
              <a:buChar char="•"/>
            </a:pPr>
            <a:r>
              <a:rPr lang="en-GB" sz="1400" dirty="0"/>
              <a:t>C mean = 68.9</a:t>
            </a:r>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738664"/>
          </a:xfrm>
          <a:prstGeom prst="rect">
            <a:avLst/>
          </a:prstGeom>
        </p:spPr>
        <p:txBody>
          <a:bodyPr>
            <a:spAutoFit/>
          </a:bodyPr>
          <a:lstStyle/>
          <a:p>
            <a:r>
              <a:rPr lang="en-GB" sz="1400" dirty="0"/>
              <a:t>There are slight Female differences (16-24 and 45-54)</a:t>
            </a:r>
          </a:p>
          <a:p>
            <a:pPr marL="285750" indent="-285750">
              <a:buFont typeface="Arial" panose="020B0604020202020204" pitchFamily="34" charset="0"/>
              <a:buChar char="•"/>
            </a:pPr>
            <a:r>
              <a:rPr lang="en-GB" sz="1400" dirty="0"/>
              <a:t>UK mean = 68.1</a:t>
            </a:r>
          </a:p>
          <a:p>
            <a:pPr marL="285750" indent="-285750">
              <a:buFont typeface="Arial" panose="020B0604020202020204" pitchFamily="34" charset="0"/>
              <a:buChar char="•"/>
            </a:pPr>
            <a:r>
              <a:rPr lang="en-GB" sz="1400" dirty="0"/>
              <a:t>C mean = 66.3</a:t>
            </a:r>
          </a:p>
        </p:txBody>
      </p:sp>
      <p:graphicFrame>
        <p:nvGraphicFramePr>
          <p:cNvPr id="10" name="Chart 9">
            <a:extLst>
              <a:ext uri="{FF2B5EF4-FFF2-40B4-BE49-F238E27FC236}">
                <a16:creationId xmlns:a16="http://schemas.microsoft.com/office/drawing/2014/main" id="{B966BDAF-3CCE-4787-83AD-35D05225C878}"/>
              </a:ext>
            </a:extLst>
          </p:cNvPr>
          <p:cNvGraphicFramePr>
            <a:graphicFrameLocks/>
          </p:cNvGraphicFramePr>
          <p:nvPr>
            <p:extLst>
              <p:ext uri="{D42A27DB-BD31-4B8C-83A1-F6EECF244321}">
                <p14:modId xmlns:p14="http://schemas.microsoft.com/office/powerpoint/2010/main" val="2305763959"/>
              </p:ext>
            </p:extLst>
          </p:nvPr>
        </p:nvGraphicFramePr>
        <p:xfrm>
          <a:off x="0" y="2132037"/>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C2D3A91B-CF72-44ED-808F-BCF555246D89}"/>
              </a:ext>
            </a:extLst>
          </p:cNvPr>
          <p:cNvGraphicFramePr>
            <a:graphicFrameLocks/>
          </p:cNvGraphicFramePr>
          <p:nvPr>
            <p:extLst>
              <p:ext uri="{D42A27DB-BD31-4B8C-83A1-F6EECF244321}">
                <p14:modId xmlns:p14="http://schemas.microsoft.com/office/powerpoint/2010/main" val="1018321822"/>
              </p:ext>
            </p:extLst>
          </p:nvPr>
        </p:nvGraphicFramePr>
        <p:xfrm>
          <a:off x="4572000" y="0"/>
          <a:ext cx="4083602"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A7C909CE-B1CF-41E2-A9B2-3C5BEFFD69A2}"/>
              </a:ext>
            </a:extLst>
          </p:cNvPr>
          <p:cNvGraphicFramePr>
            <a:graphicFrameLocks/>
          </p:cNvGraphicFramePr>
          <p:nvPr>
            <p:extLst>
              <p:ext uri="{D42A27DB-BD31-4B8C-83A1-F6EECF244321}">
                <p14:modId xmlns:p14="http://schemas.microsoft.com/office/powerpoint/2010/main" val="203613315"/>
              </p:ext>
            </p:extLst>
          </p:nvPr>
        </p:nvGraphicFramePr>
        <p:xfrm>
          <a:off x="4572000" y="3429000"/>
          <a:ext cx="4083602" cy="25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1773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F7679E-0BF5-4783-9E5F-38E335486C10}"/>
              </a:ext>
            </a:extLst>
          </p:cNvPr>
          <p:cNvSpPr txBox="1"/>
          <p:nvPr/>
        </p:nvSpPr>
        <p:spPr>
          <a:xfrm>
            <a:off x="0" y="201254"/>
            <a:ext cx="3946850" cy="1723549"/>
          </a:xfrm>
          <a:prstGeom prst="rect">
            <a:avLst/>
          </a:prstGeom>
          <a:noFill/>
        </p:spPr>
        <p:txBody>
          <a:bodyPr wrap="none" rtlCol="0">
            <a:spAutoFit/>
          </a:bodyPr>
          <a:lstStyle/>
          <a:p>
            <a:r>
              <a:rPr lang="en-GB" b="1" u="sng" dirty="0"/>
              <a:t>Effort</a:t>
            </a:r>
          </a:p>
          <a:p>
            <a:endParaRPr lang="en-GB" dirty="0"/>
          </a:p>
          <a:p>
            <a:pPr marL="285750" indent="-285750">
              <a:buFont typeface="Arial" panose="020B0604020202020204" pitchFamily="34" charset="0"/>
              <a:buChar char="•"/>
            </a:pPr>
            <a:r>
              <a:rPr lang="en-GB" sz="1400" dirty="0"/>
              <a:t>UK mean = 63.2</a:t>
            </a:r>
          </a:p>
          <a:p>
            <a:pPr marL="285750" indent="-285750">
              <a:buFont typeface="Arial" panose="020B0604020202020204" pitchFamily="34" charset="0"/>
              <a:buChar char="•"/>
            </a:pPr>
            <a:r>
              <a:rPr lang="en-GB" sz="1400" dirty="0"/>
              <a:t>C mean = 62.9</a:t>
            </a:r>
          </a:p>
          <a:p>
            <a:endParaRPr lang="en-GB" sz="1400" dirty="0"/>
          </a:p>
          <a:p>
            <a:r>
              <a:rPr lang="en-GB" sz="1400" dirty="0"/>
              <a:t>Overall, no significant difference, and no difference </a:t>
            </a:r>
          </a:p>
          <a:p>
            <a:r>
              <a:rPr lang="en-GB" sz="1400" dirty="0"/>
              <a:t>at any age group</a:t>
            </a:r>
          </a:p>
        </p:txBody>
      </p:sp>
      <p:sp>
        <p:nvSpPr>
          <p:cNvPr id="2" name="Rectangle 1">
            <a:extLst>
              <a:ext uri="{FF2B5EF4-FFF2-40B4-BE49-F238E27FC236}">
                <a16:creationId xmlns:a16="http://schemas.microsoft.com/office/drawing/2014/main" id="{997DB058-7BFF-45EB-BB75-E094854FFBF5}"/>
              </a:ext>
            </a:extLst>
          </p:cNvPr>
          <p:cNvSpPr/>
          <p:nvPr/>
        </p:nvSpPr>
        <p:spPr>
          <a:xfrm>
            <a:off x="4280452" y="2538086"/>
            <a:ext cx="4572000" cy="954107"/>
          </a:xfrm>
          <a:prstGeom prst="rect">
            <a:avLst/>
          </a:prstGeom>
        </p:spPr>
        <p:txBody>
          <a:bodyPr>
            <a:spAutoFit/>
          </a:bodyPr>
          <a:lstStyle/>
          <a:p>
            <a:r>
              <a:rPr lang="en-GB" sz="1400" dirty="0"/>
              <a:t>There are no differences between the two Male populations</a:t>
            </a:r>
          </a:p>
          <a:p>
            <a:pPr marL="285750" indent="-285750">
              <a:buFont typeface="Arial" panose="020B0604020202020204" pitchFamily="34" charset="0"/>
              <a:buChar char="•"/>
            </a:pPr>
            <a:r>
              <a:rPr lang="en-GB" sz="1400" dirty="0"/>
              <a:t>UK mean = 62.8</a:t>
            </a:r>
          </a:p>
          <a:p>
            <a:pPr marL="285750" indent="-285750">
              <a:buFont typeface="Arial" panose="020B0604020202020204" pitchFamily="34" charset="0"/>
              <a:buChar char="•"/>
            </a:pPr>
            <a:r>
              <a:rPr lang="en-GB" sz="1400" dirty="0"/>
              <a:t>C mean = 62.9</a:t>
            </a:r>
          </a:p>
          <a:p>
            <a:endParaRPr lang="en-GB" sz="1400" dirty="0"/>
          </a:p>
        </p:txBody>
      </p:sp>
      <p:sp>
        <p:nvSpPr>
          <p:cNvPr id="3" name="Rectangle 2">
            <a:extLst>
              <a:ext uri="{FF2B5EF4-FFF2-40B4-BE49-F238E27FC236}">
                <a16:creationId xmlns:a16="http://schemas.microsoft.com/office/drawing/2014/main" id="{3C861A83-4AFA-4D21-8228-DE6E9347A3F1}"/>
              </a:ext>
            </a:extLst>
          </p:cNvPr>
          <p:cNvSpPr/>
          <p:nvPr/>
        </p:nvSpPr>
        <p:spPr>
          <a:xfrm>
            <a:off x="4280452" y="5949000"/>
            <a:ext cx="4572000" cy="954107"/>
          </a:xfrm>
          <a:prstGeom prst="rect">
            <a:avLst/>
          </a:prstGeom>
        </p:spPr>
        <p:txBody>
          <a:bodyPr>
            <a:spAutoFit/>
          </a:bodyPr>
          <a:lstStyle/>
          <a:p>
            <a:r>
              <a:rPr lang="en-GB" sz="1400" dirty="0"/>
              <a:t>There are no differences between the two Female populations</a:t>
            </a:r>
          </a:p>
          <a:p>
            <a:pPr marL="285750" indent="-285750">
              <a:buFont typeface="Arial" panose="020B0604020202020204" pitchFamily="34" charset="0"/>
              <a:buChar char="•"/>
            </a:pPr>
            <a:r>
              <a:rPr lang="en-GB" sz="1400" dirty="0"/>
              <a:t>UK mean = 63.7</a:t>
            </a:r>
          </a:p>
          <a:p>
            <a:pPr marL="285750" indent="-285750">
              <a:buFont typeface="Arial" panose="020B0604020202020204" pitchFamily="34" charset="0"/>
              <a:buChar char="•"/>
            </a:pPr>
            <a:r>
              <a:rPr lang="en-GB" sz="1400" dirty="0"/>
              <a:t>C mean = 62.9</a:t>
            </a:r>
          </a:p>
        </p:txBody>
      </p:sp>
      <p:graphicFrame>
        <p:nvGraphicFramePr>
          <p:cNvPr id="11" name="Chart 10">
            <a:extLst>
              <a:ext uri="{FF2B5EF4-FFF2-40B4-BE49-F238E27FC236}">
                <a16:creationId xmlns:a16="http://schemas.microsoft.com/office/drawing/2014/main" id="{D074D755-96FB-4A6E-9992-7B5DE15C4CC0}"/>
              </a:ext>
            </a:extLst>
          </p:cNvPr>
          <p:cNvGraphicFramePr>
            <a:graphicFrameLocks/>
          </p:cNvGraphicFramePr>
          <p:nvPr>
            <p:extLst>
              <p:ext uri="{D42A27DB-BD31-4B8C-83A1-F6EECF244321}">
                <p14:modId xmlns:p14="http://schemas.microsoft.com/office/powerpoint/2010/main" val="2897765756"/>
              </p:ext>
            </p:extLst>
          </p:nvPr>
        </p:nvGraphicFramePr>
        <p:xfrm>
          <a:off x="0" y="2195230"/>
          <a:ext cx="4054164" cy="2593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1ACA8629-35E4-49C1-91F3-EDADA0F21688}"/>
              </a:ext>
            </a:extLst>
          </p:cNvPr>
          <p:cNvGraphicFramePr>
            <a:graphicFrameLocks/>
          </p:cNvGraphicFramePr>
          <p:nvPr>
            <p:extLst>
              <p:ext uri="{D42A27DB-BD31-4B8C-83A1-F6EECF244321}">
                <p14:modId xmlns:p14="http://schemas.microsoft.com/office/powerpoint/2010/main" val="2943585820"/>
              </p:ext>
            </p:extLst>
          </p:nvPr>
        </p:nvGraphicFramePr>
        <p:xfrm>
          <a:off x="4280451" y="17520"/>
          <a:ext cx="4074724" cy="2584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27151642-AD06-4FF0-95CA-7EEF7F28095D}"/>
              </a:ext>
            </a:extLst>
          </p:cNvPr>
          <p:cNvGraphicFramePr>
            <a:graphicFrameLocks/>
          </p:cNvGraphicFramePr>
          <p:nvPr>
            <p:extLst>
              <p:ext uri="{D42A27DB-BD31-4B8C-83A1-F6EECF244321}">
                <p14:modId xmlns:p14="http://schemas.microsoft.com/office/powerpoint/2010/main" val="3219860261"/>
              </p:ext>
            </p:extLst>
          </p:nvPr>
        </p:nvGraphicFramePr>
        <p:xfrm>
          <a:off x="4280451" y="3428434"/>
          <a:ext cx="4074724" cy="25843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91920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28845EFFC7A644A7A01D60E620AE15" ma:contentTypeVersion="8" ma:contentTypeDescription="Create a new document." ma:contentTypeScope="" ma:versionID="02915ed3df61e10f62ec4cee606276a4">
  <xsd:schema xmlns:xsd="http://www.w3.org/2001/XMLSchema" xmlns:xs="http://www.w3.org/2001/XMLSchema" xmlns:p="http://schemas.microsoft.com/office/2006/metadata/properties" xmlns:ns3="1c0cace5-c3d9-4cb9-8cba-fca805719423" targetNamespace="http://schemas.microsoft.com/office/2006/metadata/properties" ma:root="true" ma:fieldsID="1cd2bf63da9cbfd9af548315672bd423" ns3:_="">
    <xsd:import namespace="1c0cace5-c3d9-4cb9-8cba-fca80571942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0cace5-c3d9-4cb9-8cba-fca805719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DCA81F-6566-41A9-89F4-915D52F3EB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0cace5-c3d9-4cb9-8cba-fca8057194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8E1D56-FEE5-43D4-B798-BD6FC14E32E1}">
  <ds:schemaRefs>
    <ds:schemaRef ds:uri="http://schemas.microsoft.com/sharepoint/v3/contenttype/forms"/>
  </ds:schemaRefs>
</ds:datastoreItem>
</file>

<file path=customXml/itemProps3.xml><?xml version="1.0" encoding="utf-8"?>
<ds:datastoreItem xmlns:ds="http://schemas.openxmlformats.org/officeDocument/2006/customXml" ds:itemID="{B924C1CD-7005-4F34-A19E-B18949E04BA1}">
  <ds:schemaRefs>
    <ds:schemaRef ds:uri="http://schemas.microsoft.com/office/2006/metadata/properties"/>
    <ds:schemaRef ds:uri="http://purl.org/dc/dcmitype/"/>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infopath/2007/PartnerControls"/>
    <ds:schemaRef ds:uri="1c0cace5-c3d9-4cb9-8cba-fca805719423"/>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1465</TotalTime>
  <Words>2417</Words>
  <Application>Microsoft Office PowerPoint</Application>
  <PresentationFormat>On-screen Show (4:3)</PresentationFormat>
  <Paragraphs>364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Foss</dc:creator>
  <cp:lastModifiedBy>Lizzie Green</cp:lastModifiedBy>
  <cp:revision>123</cp:revision>
  <dcterms:created xsi:type="dcterms:W3CDTF">2019-09-16T11:14:07Z</dcterms:created>
  <dcterms:modified xsi:type="dcterms:W3CDTF">2019-11-11T16:30:48Z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0x0101003D28845EFFC7A644A7A01D60E620AE15</vt:lpwstr>
  </property>
</Properties>
</file>