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7"/>
  </p:notesMasterIdLst>
  <p:sldIdLst>
    <p:sldId id="269" r:id="rId5"/>
    <p:sldId id="257" r:id="rId6"/>
    <p:sldId id="265" r:id="rId7"/>
    <p:sldId id="259" r:id="rId8"/>
    <p:sldId id="260" r:id="rId9"/>
    <p:sldId id="261" r:id="rId10"/>
    <p:sldId id="262" r:id="rId11"/>
    <p:sldId id="263" r:id="rId12"/>
    <p:sldId id="264" r:id="rId13"/>
    <p:sldId id="270" r:id="rId14"/>
    <p:sldId id="266" r:id="rId15"/>
    <p:sldId id="267" r:id="rId16"/>
  </p:sldIdLst>
  <p:sldSz cx="9753600" cy="7315200"/>
  <p:notesSz cx="6858000" cy="9144000"/>
  <p:embeddedFontLst>
    <p:embeddedFont>
      <p:font typeface="Avenir Next LT Pro" panose="020B0504020202020204" pitchFamily="34" charset="0"/>
      <p:regular r:id="rId18"/>
      <p:bold r:id="rId19"/>
      <p:italic r:id="rId20"/>
    </p:embeddedFont>
    <p:embeddedFont>
      <p:font typeface="Avenir Next LT Pro Demi" panose="020B0704020202020204" pitchFamily="34" charset="0"/>
      <p:bold r:id="rId21"/>
    </p:embeddedFont>
    <p:embeddedFont>
      <p:font typeface="Avenir Next LT Pro Light" panose="020B0304020202020204" pitchFamily="34" charset="0"/>
      <p:regular r:id="rId22"/>
      <p:italic r:id="rId23"/>
    </p:embeddedFont>
    <p:embeddedFont>
      <p:font typeface="Lato" panose="020F0502020204030203" pitchFamily="34" charset="0"/>
      <p:regular r:id="rId24"/>
      <p:bold r:id="rId25"/>
      <p:italic r:id="rId26"/>
      <p:boldItalic r:id="rId27"/>
    </p:embeddedFont>
    <p:embeddedFont>
      <p:font typeface="Rubik" pitchFamily="2" charset="-79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C80"/>
    <a:srgbClr val="951B81"/>
    <a:srgbClr val="0ABAEE"/>
    <a:srgbClr val="039D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3355" autoAdjust="0"/>
  </p:normalViewPr>
  <p:slideViewPr>
    <p:cSldViewPr>
      <p:cViewPr varScale="1">
        <p:scale>
          <a:sx n="49" d="100"/>
          <a:sy n="49" d="100"/>
        </p:scale>
        <p:origin x="168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ly Weatherall" userId="c286b171-2da1-4634-b260-22e8b77b7027" providerId="ADAL" clId="{4830FD2A-BE8F-49D7-84D7-F420946CDFA1}"/>
    <pc:docChg chg="undo custSel addSld modSld">
      <pc:chgData name="Sally Weatherall" userId="c286b171-2da1-4634-b260-22e8b77b7027" providerId="ADAL" clId="{4830FD2A-BE8F-49D7-84D7-F420946CDFA1}" dt="2026-08-20T09:45:52.052" v="566" actId="20577"/>
      <pc:docMkLst>
        <pc:docMk/>
      </pc:docMkLst>
      <pc:sldChg chg="modSp mod">
        <pc:chgData name="Sally Weatherall" userId="c286b171-2da1-4634-b260-22e8b77b7027" providerId="ADAL" clId="{4830FD2A-BE8F-49D7-84D7-F420946CDFA1}" dt="2026-08-19T09:21:00.514" v="5" actId="20577"/>
        <pc:sldMkLst>
          <pc:docMk/>
          <pc:sldMk cId="0" sldId="259"/>
        </pc:sldMkLst>
        <pc:spChg chg="mod">
          <ac:chgData name="Sally Weatherall" userId="c286b171-2da1-4634-b260-22e8b77b7027" providerId="ADAL" clId="{4830FD2A-BE8F-49D7-84D7-F420946CDFA1}" dt="2026-08-19T09:21:00.514" v="5" actId="20577"/>
          <ac:spMkLst>
            <pc:docMk/>
            <pc:sldMk cId="0" sldId="259"/>
            <ac:spMk id="14" creationId="{00000000-0000-0000-0000-000000000000}"/>
          </ac:spMkLst>
        </pc:spChg>
      </pc:sldChg>
      <pc:sldChg chg="modSp mod">
        <pc:chgData name="Sally Weatherall" userId="c286b171-2da1-4634-b260-22e8b77b7027" providerId="ADAL" clId="{4830FD2A-BE8F-49D7-84D7-F420946CDFA1}" dt="2026-08-19T09:22:32.491" v="56" actId="20577"/>
        <pc:sldMkLst>
          <pc:docMk/>
          <pc:sldMk cId="0" sldId="261"/>
        </pc:sldMkLst>
        <pc:spChg chg="mod">
          <ac:chgData name="Sally Weatherall" userId="c286b171-2da1-4634-b260-22e8b77b7027" providerId="ADAL" clId="{4830FD2A-BE8F-49D7-84D7-F420946CDFA1}" dt="2026-08-19T09:22:32.491" v="56" actId="20577"/>
          <ac:spMkLst>
            <pc:docMk/>
            <pc:sldMk cId="0" sldId="261"/>
            <ac:spMk id="12" creationId="{00000000-0000-0000-0000-000000000000}"/>
          </ac:spMkLst>
        </pc:spChg>
      </pc:sldChg>
      <pc:sldChg chg="delSp modSp mod">
        <pc:chgData name="Sally Weatherall" userId="c286b171-2da1-4634-b260-22e8b77b7027" providerId="ADAL" clId="{4830FD2A-BE8F-49D7-84D7-F420946CDFA1}" dt="2026-08-20T09:45:52.052" v="566" actId="20577"/>
        <pc:sldMkLst>
          <pc:docMk/>
          <pc:sldMk cId="0" sldId="266"/>
        </pc:sldMkLst>
        <pc:spChg chg="mod">
          <ac:chgData name="Sally Weatherall" userId="c286b171-2da1-4634-b260-22e8b77b7027" providerId="ADAL" clId="{4830FD2A-BE8F-49D7-84D7-F420946CDFA1}" dt="2026-08-20T09:45:52.052" v="566" actId="20577"/>
          <ac:spMkLst>
            <pc:docMk/>
            <pc:sldMk cId="0" sldId="266"/>
            <ac:spMk id="8" creationId="{00000000-0000-0000-0000-000000000000}"/>
          </ac:spMkLst>
        </pc:spChg>
        <pc:picChg chg="del">
          <ac:chgData name="Sally Weatherall" userId="c286b171-2da1-4634-b260-22e8b77b7027" providerId="ADAL" clId="{4830FD2A-BE8F-49D7-84D7-F420946CDFA1}" dt="2026-08-19T09:30:08.847" v="453" actId="478"/>
          <ac:picMkLst>
            <pc:docMk/>
            <pc:sldMk cId="0" sldId="266"/>
            <ac:picMk id="4" creationId="{00000000-0000-0000-0000-000000000000}"/>
          </ac:picMkLst>
        </pc:picChg>
      </pc:sldChg>
      <pc:sldChg chg="addSp delSp modSp add mod">
        <pc:chgData name="Sally Weatherall" userId="c286b171-2da1-4634-b260-22e8b77b7027" providerId="ADAL" clId="{4830FD2A-BE8F-49D7-84D7-F420946CDFA1}" dt="2026-08-19T09:27:53.404" v="393" actId="255"/>
        <pc:sldMkLst>
          <pc:docMk/>
          <pc:sldMk cId="3422827920" sldId="270"/>
        </pc:sldMkLst>
        <pc:spChg chg="mod">
          <ac:chgData name="Sally Weatherall" userId="c286b171-2da1-4634-b260-22e8b77b7027" providerId="ADAL" clId="{4830FD2A-BE8F-49D7-84D7-F420946CDFA1}" dt="2026-08-19T09:24:20.046" v="126" actId="20577"/>
          <ac:spMkLst>
            <pc:docMk/>
            <pc:sldMk cId="3422827920" sldId="270"/>
            <ac:spMk id="9" creationId="{EEA9E534-37D2-8A5E-91AC-57360AF54754}"/>
          </ac:spMkLst>
        </pc:spChg>
        <pc:spChg chg="mod">
          <ac:chgData name="Sally Weatherall" userId="c286b171-2da1-4634-b260-22e8b77b7027" providerId="ADAL" clId="{4830FD2A-BE8F-49D7-84D7-F420946CDFA1}" dt="2026-08-19T09:26:33.487" v="316" actId="20577"/>
          <ac:spMkLst>
            <pc:docMk/>
            <pc:sldMk cId="3422827920" sldId="270"/>
            <ac:spMk id="10" creationId="{A0F77AFD-B9AF-E68C-EF70-C51E1E45CD78}"/>
          </ac:spMkLst>
        </pc:spChg>
        <pc:spChg chg="mod">
          <ac:chgData name="Sally Weatherall" userId="c286b171-2da1-4634-b260-22e8b77b7027" providerId="ADAL" clId="{4830FD2A-BE8F-49D7-84D7-F420946CDFA1}" dt="2026-08-19T09:25:25.964" v="224" actId="20577"/>
          <ac:spMkLst>
            <pc:docMk/>
            <pc:sldMk cId="3422827920" sldId="270"/>
            <ac:spMk id="11" creationId="{C9543AFC-957E-BD1B-D435-BDE871B042BE}"/>
          </ac:spMkLst>
        </pc:spChg>
        <pc:spChg chg="mod">
          <ac:chgData name="Sally Weatherall" userId="c286b171-2da1-4634-b260-22e8b77b7027" providerId="ADAL" clId="{4830FD2A-BE8F-49D7-84D7-F420946CDFA1}" dt="2026-08-19T09:26:29.238" v="315" actId="20577"/>
          <ac:spMkLst>
            <pc:docMk/>
            <pc:sldMk cId="3422827920" sldId="270"/>
            <ac:spMk id="12" creationId="{4521EB9C-35A0-DD31-A631-71A7204FE220}"/>
          </ac:spMkLst>
        </pc:spChg>
        <pc:spChg chg="add mod">
          <ac:chgData name="Sally Weatherall" userId="c286b171-2da1-4634-b260-22e8b77b7027" providerId="ADAL" clId="{4830FD2A-BE8F-49D7-84D7-F420946CDFA1}" dt="2026-08-19T09:24:11.153" v="115" actId="692"/>
          <ac:spMkLst>
            <pc:docMk/>
            <pc:sldMk cId="3422827920" sldId="270"/>
            <ac:spMk id="15" creationId="{6BBC242B-5FCC-B823-159B-4F4A36E4DFCC}"/>
          </ac:spMkLst>
        </pc:spChg>
        <pc:spChg chg="add mod">
          <ac:chgData name="Sally Weatherall" userId="c286b171-2da1-4634-b260-22e8b77b7027" providerId="ADAL" clId="{4830FD2A-BE8F-49D7-84D7-F420946CDFA1}" dt="2026-08-19T09:27:53.404" v="393" actId="255"/>
          <ac:spMkLst>
            <pc:docMk/>
            <pc:sldMk cId="3422827920" sldId="270"/>
            <ac:spMk id="16" creationId="{8A93D98C-331A-35D2-BEF5-26C1B5AC73E0}"/>
          </ac:spMkLst>
        </pc:spChg>
        <pc:picChg chg="del">
          <ac:chgData name="Sally Weatherall" userId="c286b171-2da1-4634-b260-22e8b77b7027" providerId="ADAL" clId="{4830FD2A-BE8F-49D7-84D7-F420946CDFA1}" dt="2026-08-19T09:23:38.980" v="101" actId="478"/>
          <ac:picMkLst>
            <pc:docMk/>
            <pc:sldMk cId="3422827920" sldId="270"/>
            <ac:picMk id="4" creationId="{F9267FF0-FA79-F584-C3B9-3C79B64EB4E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 rot="295366" flipH="1">
            <a:off x="-2926269" y="4918987"/>
            <a:ext cx="12854980" cy="3699378"/>
          </a:xfrm>
          <a:custGeom>
            <a:avLst/>
            <a:gdLst/>
            <a:ahLst/>
            <a:cxnLst/>
            <a:rect l="l" t="t" r="r" b="b"/>
            <a:pathLst>
              <a:path w="12854980" h="3699378">
                <a:moveTo>
                  <a:pt x="12854980" y="0"/>
                </a:moveTo>
                <a:lnTo>
                  <a:pt x="0" y="0"/>
                </a:lnTo>
                <a:lnTo>
                  <a:pt x="0" y="3699378"/>
                </a:lnTo>
                <a:lnTo>
                  <a:pt x="12854980" y="3699378"/>
                </a:lnTo>
                <a:lnTo>
                  <a:pt x="1285498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 rot="703310">
            <a:off x="-998840" y="-1194129"/>
            <a:ext cx="5399103" cy="3502668"/>
          </a:xfrm>
          <a:custGeom>
            <a:avLst/>
            <a:gdLst/>
            <a:ahLst/>
            <a:cxnLst/>
            <a:rect l="l" t="t" r="r" b="b"/>
            <a:pathLst>
              <a:path w="5399103" h="3502668">
                <a:moveTo>
                  <a:pt x="0" y="0"/>
                </a:moveTo>
                <a:lnTo>
                  <a:pt x="5399102" y="0"/>
                </a:lnTo>
                <a:lnTo>
                  <a:pt x="5399102" y="3502668"/>
                </a:lnTo>
                <a:lnTo>
                  <a:pt x="0" y="35026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445086" y="251874"/>
            <a:ext cx="3250145" cy="1330980"/>
          </a:xfrm>
          <a:custGeom>
            <a:avLst/>
            <a:gdLst/>
            <a:ahLst/>
            <a:cxnLst/>
            <a:rect l="l" t="t" r="r" b="b"/>
            <a:pathLst>
              <a:path w="3250145" h="1330980">
                <a:moveTo>
                  <a:pt x="0" y="0"/>
                </a:moveTo>
                <a:lnTo>
                  <a:pt x="3250145" y="0"/>
                </a:lnTo>
                <a:lnTo>
                  <a:pt x="3250145" y="1330979"/>
                </a:lnTo>
                <a:lnTo>
                  <a:pt x="0" y="13309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43951" y="6657138"/>
            <a:ext cx="3538186" cy="213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7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nationalnumeracy.org.uk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43950" y="5435709"/>
            <a:ext cx="5914541" cy="1768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6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1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Maths in the Real World</a:t>
            </a:r>
          </a:p>
          <a:p>
            <a:pPr marL="0" marR="0" lvl="0" indent="0" algn="l" defTabSz="914400" rtl="0" eaLnBrk="1" fontAlgn="auto" latinLnBrk="0" hangingPunct="1">
              <a:lnSpc>
                <a:spcPts val="46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(Session </a:t>
            </a:r>
            <a:r>
              <a:rPr lang="en-US" sz="2400" dirty="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to be led by the </a:t>
            </a:r>
            <a:r>
              <a:rPr lang="en-US" sz="24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class teacher)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defTabSz="914400" rtl="0" eaLnBrk="1" fontAlgn="auto" latinLnBrk="0" hangingPunct="1">
              <a:lnSpc>
                <a:spcPts val="46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1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43951" y="5206373"/>
            <a:ext cx="6144604" cy="267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2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Numeracy Volunteers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88"/>
          <a:stretch>
            <a:fillRect/>
          </a:stretch>
        </p:blipFill>
        <p:spPr>
          <a:xfrm>
            <a:off x="0" y="6502"/>
            <a:ext cx="9753600" cy="7308698"/>
          </a:xfrm>
          <a:prstGeom prst="rect">
            <a:avLst/>
          </a:prstGeom>
        </p:spPr>
      </p:pic>
      <p:sp>
        <p:nvSpPr>
          <p:cNvPr id="3" name="AutoShape 3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9363">
            <a:off x="524918" y="6619037"/>
            <a:ext cx="8703766" cy="0"/>
          </a:xfrm>
          <a:prstGeom prst="line">
            <a:avLst/>
          </a:prstGeom>
          <a:ln w="19050" cap="rnd">
            <a:solidFill>
              <a:srgbClr val="951B8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5283387" y="3749681"/>
            <a:ext cx="4182375" cy="3110809"/>
            <a:chOff x="0" y="0"/>
            <a:chExt cx="5576500" cy="4147746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25045" t="21346" r="23085" b="10066"/>
            <a:stretch>
              <a:fillRect/>
            </a:stretch>
          </p:blipFill>
          <p:spPr>
            <a:xfrm>
              <a:off x="0" y="0"/>
              <a:ext cx="5576500" cy="4147746"/>
            </a:xfrm>
            <a:prstGeom prst="rect">
              <a:avLst/>
            </a:prstGeom>
          </p:spPr>
        </p:pic>
        <p:grpSp>
          <p:nvGrpSpPr>
            <p:cNvPr id="6" name="Group 6"/>
            <p:cNvGrpSpPr/>
            <p:nvPr/>
          </p:nvGrpSpPr>
          <p:grpSpPr>
            <a:xfrm rot="-1029758">
              <a:off x="4894616" y="659702"/>
              <a:ext cx="130764" cy="70199"/>
              <a:chOff x="0" y="0"/>
              <a:chExt cx="36323" cy="195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6323" cy="19500"/>
              </a:xfrm>
              <a:custGeom>
                <a:avLst/>
                <a:gdLst/>
                <a:ahLst/>
                <a:cxnLst/>
                <a:rect l="l" t="t" r="r" b="b"/>
                <a:pathLst>
                  <a:path w="36323" h="19500">
                    <a:moveTo>
                      <a:pt x="0" y="0"/>
                    </a:moveTo>
                    <a:lnTo>
                      <a:pt x="36323" y="0"/>
                    </a:lnTo>
                    <a:lnTo>
                      <a:pt x="36323" y="19500"/>
                    </a:lnTo>
                    <a:lnTo>
                      <a:pt x="0" y="19500"/>
                    </a:lnTo>
                    <a:close/>
                  </a:path>
                </a:pathLst>
              </a:custGeom>
              <a:solidFill>
                <a:srgbClr val="0ABAE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9525"/>
                <a:ext cx="812800" cy="8223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36"/>
                  </a:lnSpc>
                </a:pPr>
                <a:endParaRPr/>
              </a:p>
            </p:txBody>
          </p:sp>
        </p:grpSp>
      </p:grpSp>
      <p:sp>
        <p:nvSpPr>
          <p:cNvPr id="9" name="TextBox 9"/>
          <p:cNvSpPr txBox="1"/>
          <p:nvPr/>
        </p:nvSpPr>
        <p:spPr>
          <a:xfrm>
            <a:off x="524908" y="1953067"/>
            <a:ext cx="7764483" cy="1551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0108" lvl="1" indent="-342900" algn="l">
              <a:lnSpc>
                <a:spcPts val="3109"/>
              </a:lnSpc>
              <a:buFont typeface="Arial" panose="020B0604020202020204" pitchFamily="34" charset="0"/>
              <a:buChar char="•"/>
            </a:pPr>
            <a:r>
              <a:rPr lang="en-US" sz="1919" dirty="0">
                <a:solidFill>
                  <a:srgbClr val="941C80"/>
                </a:solidFill>
                <a:latin typeface="Avenir Next LT Pro" panose="020B0504020202020204" pitchFamily="34" charset="0"/>
              </a:rPr>
              <a:t>Meet some new people (some in real life and some pretend) and explore how they use </a:t>
            </a:r>
            <a:r>
              <a:rPr lang="en-US" sz="1919" dirty="0" err="1">
                <a:solidFill>
                  <a:srgbClr val="941C80"/>
                </a:solidFill>
                <a:latin typeface="Avenir Next LT Pro" panose="020B0504020202020204" pitchFamily="34" charset="0"/>
              </a:rPr>
              <a:t>maths</a:t>
            </a:r>
            <a:r>
              <a:rPr lang="en-US" sz="1919" dirty="0">
                <a:solidFill>
                  <a:srgbClr val="941C80"/>
                </a:solidFill>
                <a:latin typeface="Avenir Next LT Pro" panose="020B0504020202020204" pitchFamily="34" charset="0"/>
              </a:rPr>
              <a:t> in their jobs and hobbies.</a:t>
            </a:r>
          </a:p>
          <a:p>
            <a:pPr marL="550108" lvl="1" indent="-342900" algn="l">
              <a:lnSpc>
                <a:spcPts val="3109"/>
              </a:lnSpc>
              <a:buFont typeface="Arial" panose="020B0604020202020204" pitchFamily="34" charset="0"/>
              <a:buChar char="•"/>
            </a:pPr>
            <a:r>
              <a:rPr lang="en-US" sz="1919" dirty="0">
                <a:solidFill>
                  <a:srgbClr val="941C80"/>
                </a:solidFill>
                <a:latin typeface="Avenir Next LT Pro" panose="020B0504020202020204" pitchFamily="34" charset="0"/>
              </a:rPr>
              <a:t>Find out how using maths makes their lives easier and more fun.</a:t>
            </a:r>
          </a:p>
          <a:p>
            <a:pPr marL="550108" lvl="1" indent="-342900" algn="l">
              <a:lnSpc>
                <a:spcPts val="3109"/>
              </a:lnSpc>
              <a:buFont typeface="Arial" panose="020B0604020202020204" pitchFamily="34" charset="0"/>
              <a:buChar char="•"/>
            </a:pPr>
            <a:r>
              <a:rPr lang="en-GB" sz="1919" dirty="0">
                <a:solidFill>
                  <a:srgbClr val="941C80"/>
                </a:solidFill>
                <a:latin typeface="Avenir Next LT Pro" panose="020B0504020202020204" pitchFamily="34" charset="0"/>
              </a:rPr>
              <a:t>Think about how we all use maths in everyday life outside school.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1E29533-392D-79AA-4BA7-DEF0F4EDB5BC}"/>
              </a:ext>
            </a:extLst>
          </p:cNvPr>
          <p:cNvSpPr/>
          <p:nvPr/>
        </p:nvSpPr>
        <p:spPr>
          <a:xfrm>
            <a:off x="609600" y="1407363"/>
            <a:ext cx="2735363" cy="348234"/>
          </a:xfrm>
          <a:prstGeom prst="rect">
            <a:avLst/>
          </a:prstGeom>
          <a:solidFill>
            <a:srgbClr val="941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308501" y="1455335"/>
            <a:ext cx="3337559" cy="2767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59"/>
              </a:lnSpc>
            </a:pPr>
            <a:r>
              <a:rPr lang="en-US" sz="1906" dirty="0">
                <a:solidFill>
                  <a:srgbClr val="FFFFFF"/>
                </a:solidFill>
                <a:latin typeface="Avenir Next LT Pro Demi" panose="020B0704020202020204" pitchFamily="34" charset="0"/>
              </a:rPr>
              <a:t>Today we are going to:</a:t>
            </a:r>
          </a:p>
        </p:txBody>
      </p:sp>
      <p:sp>
        <p:nvSpPr>
          <p:cNvPr id="11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4801" y="6748952"/>
            <a:ext cx="3538186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5"/>
              </a:lnSpc>
            </a:pPr>
            <a:r>
              <a:rPr lang="en-US" sz="1279" dirty="0">
                <a:solidFill>
                  <a:srgbClr val="951B81"/>
                </a:solidFill>
                <a:latin typeface="Avenir Next LT Pro" panose="020B0504020202020204" pitchFamily="34" charset="0"/>
              </a:rPr>
              <a:t>nationalnumeracy.org.uk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6C7A42A-AEA3-C4D0-BF38-49B350B22D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663" y="4401598"/>
            <a:ext cx="4776538" cy="155170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06A712B-9B45-B870-00B4-92A723749B37}"/>
              </a:ext>
            </a:extLst>
          </p:cNvPr>
          <p:cNvSpPr txBox="1"/>
          <p:nvPr/>
        </p:nvSpPr>
        <p:spPr>
          <a:xfrm>
            <a:off x="761999" y="4495800"/>
            <a:ext cx="45213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Let’s meet our real-life visitors and find out a bit about their jobs and hobbies – do you have any questions for them?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88"/>
          <a:stretch>
            <a:fillRect/>
          </a:stretch>
        </p:blipFill>
        <p:spPr>
          <a:xfrm>
            <a:off x="0" y="6502"/>
            <a:ext cx="9753600" cy="730869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3BA4AFD-3E4D-3AA3-85B1-88152F9F101D}"/>
              </a:ext>
            </a:extLst>
          </p:cNvPr>
          <p:cNvSpPr/>
          <p:nvPr/>
        </p:nvSpPr>
        <p:spPr>
          <a:xfrm>
            <a:off x="678930" y="1295400"/>
            <a:ext cx="5036070" cy="438591"/>
          </a:xfrm>
          <a:prstGeom prst="rect">
            <a:avLst/>
          </a:prstGeom>
          <a:solidFill>
            <a:srgbClr val="941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4801" y="6748952"/>
            <a:ext cx="3538186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5"/>
              </a:lnSpc>
            </a:pPr>
            <a:r>
              <a:rPr lang="en-US" sz="1279" dirty="0">
                <a:solidFill>
                  <a:srgbClr val="951B81"/>
                </a:solidFill>
                <a:latin typeface="Avenir Next LT Pro" panose="020B0504020202020204" pitchFamily="34" charset="0"/>
              </a:rPr>
              <a:t>nationalnumeracy.org.uk</a:t>
            </a:r>
          </a:p>
        </p:txBody>
      </p:sp>
      <p:sp>
        <p:nvSpPr>
          <p:cNvPr id="4" name="AutoShape 4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9363">
            <a:off x="524918" y="6619037"/>
            <a:ext cx="8703766" cy="0"/>
          </a:xfrm>
          <a:prstGeom prst="line">
            <a:avLst/>
          </a:prstGeom>
          <a:ln w="19050" cap="rnd">
            <a:solidFill>
              <a:srgbClr val="951B8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731520" y="1366290"/>
            <a:ext cx="8497147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7"/>
              </a:lnSpc>
            </a:pPr>
            <a:r>
              <a:rPr lang="en-US" sz="2006" dirty="0">
                <a:solidFill>
                  <a:srgbClr val="FFFFFF"/>
                </a:solidFill>
                <a:latin typeface="Avenir Next LT Pro Demi" panose="020B0704020202020204" pitchFamily="34" charset="0"/>
              </a:rPr>
              <a:t>Group activity – Let’s meet our characters!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1520" y="4507137"/>
            <a:ext cx="7879080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36"/>
              </a:lnSpc>
            </a:pPr>
            <a:r>
              <a:rPr lang="en-US" sz="1793" dirty="0">
                <a:solidFill>
                  <a:srgbClr val="951B81"/>
                </a:solidFill>
                <a:latin typeface="Avenir Next LT Pro" panose="020B0504020202020204" pitchFamily="34" charset="0"/>
              </a:rPr>
              <a:t>At the end or between characters your teacher will read out all the ideas written on each character’s sheet, or they will ask each group for ideas.</a:t>
            </a:r>
          </a:p>
          <a:p>
            <a:pPr algn="l">
              <a:lnSpc>
                <a:spcPts val="1936"/>
              </a:lnSpc>
            </a:pPr>
            <a:endParaRPr lang="en-US" sz="1793" dirty="0">
              <a:solidFill>
                <a:srgbClr val="951B8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95754" y="2133600"/>
            <a:ext cx="7733845" cy="1961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08305" lvl="1" indent="-203835" algn="l">
              <a:lnSpc>
                <a:spcPts val="2650"/>
              </a:lnSpc>
              <a:buFont typeface="Arial"/>
              <a:buChar char="•"/>
            </a:pPr>
            <a:r>
              <a:rPr lang="en-US" sz="1890" dirty="0">
                <a:solidFill>
                  <a:srgbClr val="951B81"/>
                </a:solidFill>
                <a:latin typeface="Avenir Next LT Pro" panose="020B0504020202020204" pitchFamily="34" charset="0"/>
              </a:rPr>
              <a:t>We’re going to meet some characters and think about how each person uses maths in their job and hobby.</a:t>
            </a:r>
            <a:endParaRPr lang="en-US" sz="1890" dirty="0"/>
          </a:p>
          <a:p>
            <a:pPr marL="408305" lvl="1" indent="-203835" algn="l">
              <a:lnSpc>
                <a:spcPts val="4733"/>
              </a:lnSpc>
              <a:buFont typeface="Arial"/>
              <a:buChar char="•"/>
            </a:pPr>
            <a:r>
              <a:rPr lang="en-US" sz="1890" dirty="0">
                <a:solidFill>
                  <a:srgbClr val="951B81"/>
                </a:solidFill>
                <a:latin typeface="Avenir Next LT Pro"/>
              </a:rPr>
              <a:t>In your groups write your ideas on the big sheet.</a:t>
            </a:r>
          </a:p>
          <a:p>
            <a:pPr marL="408305" lvl="1" indent="-203835" algn="l">
              <a:lnSpc>
                <a:spcPts val="2650"/>
              </a:lnSpc>
              <a:buFont typeface="Arial"/>
              <a:buChar char="•"/>
            </a:pPr>
            <a:r>
              <a:rPr lang="en-US" sz="1890" dirty="0">
                <a:solidFill>
                  <a:srgbClr val="951B81"/>
                </a:solidFill>
                <a:latin typeface="Avenir Next LT Pro" panose="020B0504020202020204" pitchFamily="34" charset="0"/>
              </a:rPr>
              <a:t>When your teacher tells you to, move on to the next character.</a:t>
            </a:r>
          </a:p>
          <a:p>
            <a:pPr marL="204470" lvl="1" algn="l">
              <a:lnSpc>
                <a:spcPts val="2650"/>
              </a:lnSpc>
            </a:pPr>
            <a:endParaRPr lang="en-US" sz="1890" dirty="0">
              <a:solidFill>
                <a:srgbClr val="951B81"/>
              </a:solidFill>
              <a:latin typeface="Avenir Next LT Pro" panose="020B05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88"/>
          <a:stretch>
            <a:fillRect/>
          </a:stretch>
        </p:blipFill>
        <p:spPr>
          <a:xfrm>
            <a:off x="0" y="44602"/>
            <a:ext cx="9753600" cy="730869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F19B6E5-67BE-75FC-30FC-2692DEEE5007}"/>
              </a:ext>
            </a:extLst>
          </p:cNvPr>
          <p:cNvSpPr/>
          <p:nvPr/>
        </p:nvSpPr>
        <p:spPr>
          <a:xfrm>
            <a:off x="5061043" y="1838428"/>
            <a:ext cx="2406557" cy="348234"/>
          </a:xfrm>
          <a:prstGeom prst="rect">
            <a:avLst/>
          </a:prstGeom>
          <a:solidFill>
            <a:srgbClr val="0A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E92D4B-9FF7-1293-DF6F-3789214C03F5}"/>
              </a:ext>
            </a:extLst>
          </p:cNvPr>
          <p:cNvSpPr/>
          <p:nvPr/>
        </p:nvSpPr>
        <p:spPr>
          <a:xfrm>
            <a:off x="731520" y="533400"/>
            <a:ext cx="3341467" cy="348234"/>
          </a:xfrm>
          <a:prstGeom prst="rect">
            <a:avLst/>
          </a:prstGeom>
          <a:solidFill>
            <a:srgbClr val="941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AutoShape 3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9363">
            <a:off x="524918" y="6619037"/>
            <a:ext cx="8703766" cy="0"/>
          </a:xfrm>
          <a:prstGeom prst="line">
            <a:avLst/>
          </a:prstGeom>
          <a:ln w="19050" cap="rnd">
            <a:solidFill>
              <a:srgbClr val="951B8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2620" t="17220" b="16170"/>
          <a:stretch>
            <a:fillRect/>
          </a:stretch>
        </p:blipFill>
        <p:spPr>
          <a:xfrm>
            <a:off x="834839" y="1789067"/>
            <a:ext cx="3838670" cy="3939388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4980093" y="5501614"/>
            <a:ext cx="4156446" cy="882307"/>
            <a:chOff x="0" y="0"/>
            <a:chExt cx="1456331" cy="3091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56331" cy="309142"/>
            </a:xfrm>
            <a:custGeom>
              <a:avLst/>
              <a:gdLst/>
              <a:ahLst/>
              <a:cxnLst/>
              <a:rect l="l" t="t" r="r" b="b"/>
              <a:pathLst>
                <a:path w="1456331" h="309142">
                  <a:moveTo>
                    <a:pt x="9313" y="0"/>
                  </a:moveTo>
                  <a:lnTo>
                    <a:pt x="1447018" y="0"/>
                  </a:lnTo>
                  <a:cubicBezTo>
                    <a:pt x="1449488" y="0"/>
                    <a:pt x="1451857" y="981"/>
                    <a:pt x="1453603" y="2728"/>
                  </a:cubicBezTo>
                  <a:cubicBezTo>
                    <a:pt x="1455350" y="4474"/>
                    <a:pt x="1456331" y="6843"/>
                    <a:pt x="1456331" y="9313"/>
                  </a:cubicBezTo>
                  <a:lnTo>
                    <a:pt x="1456331" y="299829"/>
                  </a:lnTo>
                  <a:cubicBezTo>
                    <a:pt x="1456331" y="302299"/>
                    <a:pt x="1455350" y="304668"/>
                    <a:pt x="1453603" y="306414"/>
                  </a:cubicBezTo>
                  <a:cubicBezTo>
                    <a:pt x="1451857" y="308161"/>
                    <a:pt x="1449488" y="309142"/>
                    <a:pt x="1447018" y="309142"/>
                  </a:cubicBezTo>
                  <a:lnTo>
                    <a:pt x="9313" y="309142"/>
                  </a:lnTo>
                  <a:cubicBezTo>
                    <a:pt x="6843" y="309142"/>
                    <a:pt x="4474" y="308161"/>
                    <a:pt x="2728" y="306414"/>
                  </a:cubicBezTo>
                  <a:cubicBezTo>
                    <a:pt x="981" y="304668"/>
                    <a:pt x="0" y="302299"/>
                    <a:pt x="0" y="299829"/>
                  </a:cubicBezTo>
                  <a:lnTo>
                    <a:pt x="0" y="9313"/>
                  </a:lnTo>
                  <a:cubicBezTo>
                    <a:pt x="0" y="6843"/>
                    <a:pt x="981" y="4474"/>
                    <a:pt x="2728" y="2728"/>
                  </a:cubicBezTo>
                  <a:cubicBezTo>
                    <a:pt x="4474" y="981"/>
                    <a:pt x="6843" y="0"/>
                    <a:pt x="931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>
              <a:solidFill>
                <a:srgbClr val="0ABAEE"/>
              </a:solidFill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6"/>
                </a:lnSpc>
              </a:pPr>
              <a:endParaRPr/>
            </a:p>
          </p:txBody>
        </p:sp>
      </p:grpSp>
      <p:sp>
        <p:nvSpPr>
          <p:cNvPr id="8" name="TextBox 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4801" y="6748952"/>
            <a:ext cx="3538186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5"/>
              </a:lnSpc>
            </a:pPr>
            <a:r>
              <a:rPr lang="en-US" sz="1279" dirty="0">
                <a:solidFill>
                  <a:srgbClr val="951B81"/>
                </a:solidFill>
                <a:latin typeface="Avenir Next LT Pro" panose="020B0504020202020204" pitchFamily="34" charset="0"/>
              </a:rPr>
              <a:t>nationalnumeracy.org.uk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1520" y="1038774"/>
            <a:ext cx="8497147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0"/>
              </a:lnSpc>
            </a:pPr>
            <a:r>
              <a:rPr lang="en-US" sz="1593" i="1" dirty="0">
                <a:solidFill>
                  <a:srgbClr val="951B81"/>
                </a:solidFill>
                <a:latin typeface="Avenir Next LT Pro" panose="020B0504020202020204" pitchFamily="34" charset="0"/>
              </a:rPr>
              <a:t>Think about how they use </a:t>
            </a:r>
            <a:r>
              <a:rPr lang="en-US" sz="1593" i="1" dirty="0" err="1">
                <a:solidFill>
                  <a:srgbClr val="951B81"/>
                </a:solidFill>
                <a:latin typeface="Avenir Next LT Pro" panose="020B0504020202020204" pitchFamily="34" charset="0"/>
              </a:rPr>
              <a:t>maths</a:t>
            </a:r>
            <a:r>
              <a:rPr lang="en-US" sz="1593" i="1" dirty="0">
                <a:solidFill>
                  <a:srgbClr val="951B81"/>
                </a:solidFill>
                <a:latin typeface="Avenir Next LT Pro" panose="020B0504020202020204" pitchFamily="34" charset="0"/>
              </a:rPr>
              <a:t> in their jobs and hobbies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34839" y="555307"/>
            <a:ext cx="3143607" cy="293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5"/>
              </a:lnSpc>
              <a:spcBef>
                <a:spcPct val="0"/>
              </a:spcBef>
            </a:pPr>
            <a:r>
              <a:rPr lang="en-US" sz="1979" dirty="0">
                <a:solidFill>
                  <a:srgbClr val="FFFFFF"/>
                </a:solidFill>
                <a:latin typeface="Avenir Next LT Pro Demi" panose="020B0704020202020204" pitchFamily="34" charset="0"/>
              </a:rPr>
              <a:t>Let’s meet our characters!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8D61309-ECAC-F214-4E78-02C1E2CE5EFF}"/>
              </a:ext>
            </a:extLst>
          </p:cNvPr>
          <p:cNvSpPr/>
          <p:nvPr/>
        </p:nvSpPr>
        <p:spPr>
          <a:xfrm>
            <a:off x="2185880" y="5513127"/>
            <a:ext cx="1136588" cy="438591"/>
          </a:xfrm>
          <a:prstGeom prst="rect">
            <a:avLst/>
          </a:prstGeom>
          <a:solidFill>
            <a:srgbClr val="0A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1"/>
          <p:cNvSpPr txBox="1"/>
          <p:nvPr/>
        </p:nvSpPr>
        <p:spPr>
          <a:xfrm>
            <a:off x="2289711" y="5523668"/>
            <a:ext cx="928926" cy="379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5"/>
              </a:lnSpc>
              <a:spcBef>
                <a:spcPct val="0"/>
              </a:spcBef>
            </a:pPr>
            <a:r>
              <a:rPr lang="en-US" sz="2579" dirty="0">
                <a:solidFill>
                  <a:srgbClr val="FFFFFF"/>
                </a:solidFill>
                <a:latin typeface="Avenir Next LT Pro Demi" panose="020B0704020202020204" pitchFamily="34" charset="0"/>
              </a:rPr>
              <a:t>Jamie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00600" y="2362200"/>
            <a:ext cx="4041987" cy="2833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2247" lvl="1" indent="-246124">
              <a:lnSpc>
                <a:spcPts val="3191"/>
              </a:lnSpc>
              <a:buFont typeface="Arial"/>
              <a:buChar char="•"/>
            </a:pPr>
            <a:r>
              <a:rPr lang="en-US" sz="2000" dirty="0">
                <a:solidFill>
                  <a:srgbClr val="951B81"/>
                </a:solidFill>
                <a:latin typeface="Avenir Next LT Pro" panose="020B0504020202020204" pitchFamily="34" charset="0"/>
              </a:rPr>
              <a:t>Cares for people suffering from illnesses and injuries</a:t>
            </a:r>
          </a:p>
          <a:p>
            <a:pPr marL="492247" lvl="1" indent="-246124">
              <a:lnSpc>
                <a:spcPts val="3191"/>
              </a:lnSpc>
              <a:buFont typeface="Arial"/>
              <a:buChar char="•"/>
            </a:pPr>
            <a:r>
              <a:rPr lang="en-US" sz="2000" dirty="0">
                <a:solidFill>
                  <a:srgbClr val="951B81"/>
                </a:solidFill>
                <a:latin typeface="Avenir Next LT Pro" panose="020B0504020202020204" pitchFamily="34" charset="0"/>
              </a:rPr>
              <a:t>Checks </a:t>
            </a:r>
            <a:r>
              <a:rPr lang="en-US" sz="2000">
                <a:solidFill>
                  <a:srgbClr val="951B81"/>
                </a:solidFill>
                <a:latin typeface="Avenir Next LT Pro" panose="020B0504020202020204" pitchFamily="34" charset="0"/>
              </a:rPr>
              <a:t>and gives </a:t>
            </a:r>
            <a:r>
              <a:rPr lang="en-US" sz="2000" dirty="0">
                <a:solidFill>
                  <a:srgbClr val="951B81"/>
                </a:solidFill>
                <a:latin typeface="Avenir Next LT Pro" panose="020B0504020202020204" pitchFamily="34" charset="0"/>
              </a:rPr>
              <a:t>medicines</a:t>
            </a:r>
          </a:p>
          <a:p>
            <a:pPr marL="492247" lvl="1" indent="-246124">
              <a:lnSpc>
                <a:spcPts val="3191"/>
              </a:lnSpc>
              <a:buFont typeface="Arial"/>
              <a:buChar char="•"/>
            </a:pPr>
            <a:r>
              <a:rPr lang="en-US" sz="2000" dirty="0">
                <a:solidFill>
                  <a:srgbClr val="951B81"/>
                </a:solidFill>
                <a:latin typeface="Avenir Next LT Pro" panose="020B0504020202020204" pitchFamily="34" charset="0"/>
              </a:rPr>
              <a:t>Helps with x-rays and blood tests</a:t>
            </a:r>
          </a:p>
          <a:p>
            <a:pPr marL="492247" lvl="1" indent="-246124">
              <a:lnSpc>
                <a:spcPts val="3191"/>
              </a:lnSpc>
              <a:buFont typeface="Arial"/>
              <a:buChar char="•"/>
            </a:pPr>
            <a:r>
              <a:rPr lang="en-US" sz="2000" dirty="0">
                <a:solidFill>
                  <a:srgbClr val="951B81"/>
                </a:solidFill>
                <a:latin typeface="Avenir Next LT Pro" panose="020B0504020202020204" pitchFamily="34" charset="0"/>
              </a:rPr>
              <a:t>Watches and writes down patients’ progress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89986" y="1836616"/>
            <a:ext cx="3063413" cy="3543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55"/>
              </a:lnSpc>
              <a:spcBef>
                <a:spcPct val="0"/>
              </a:spcBef>
            </a:pPr>
            <a:r>
              <a:rPr lang="en-US" sz="2379" dirty="0">
                <a:solidFill>
                  <a:srgbClr val="FFFFFF"/>
                </a:solidFill>
                <a:latin typeface="Avenir Next LT Pro Demi" panose="020B0704020202020204" pitchFamily="34" charset="0"/>
              </a:rPr>
              <a:t>Jamie is a Nurse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164009" y="5631189"/>
            <a:ext cx="3769563" cy="595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4"/>
              </a:lnSpc>
              <a:spcBef>
                <a:spcPct val="0"/>
              </a:spcBef>
            </a:pPr>
            <a:r>
              <a:rPr lang="en-US" dirty="0">
                <a:solidFill>
                  <a:srgbClr val="951B81"/>
                </a:solidFill>
                <a:latin typeface="Avenir Next LT Pro" panose="020B0504020202020204" pitchFamily="34" charset="0"/>
              </a:rPr>
              <a:t>He also loves to bake cakes and biscuits for his friends!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88"/>
          <a:stretch>
            <a:fillRect/>
          </a:stretch>
        </p:blipFill>
        <p:spPr>
          <a:xfrm>
            <a:off x="0" y="44602"/>
            <a:ext cx="9753600" cy="730869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620551C-31D7-D8AE-0371-B290B410AABB}"/>
              </a:ext>
            </a:extLst>
          </p:cNvPr>
          <p:cNvSpPr/>
          <p:nvPr/>
        </p:nvSpPr>
        <p:spPr>
          <a:xfrm>
            <a:off x="4992891" y="1744946"/>
            <a:ext cx="3670284" cy="438591"/>
          </a:xfrm>
          <a:prstGeom prst="rect">
            <a:avLst/>
          </a:prstGeom>
          <a:solidFill>
            <a:srgbClr val="0A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AutoShape 3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9363">
            <a:off x="524918" y="6619037"/>
            <a:ext cx="8703766" cy="0"/>
          </a:xfrm>
          <a:prstGeom prst="line">
            <a:avLst/>
          </a:prstGeom>
          <a:ln w="19050" cap="rnd">
            <a:solidFill>
              <a:srgbClr val="951B8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4980093" y="5444464"/>
            <a:ext cx="4156446" cy="1017611"/>
            <a:chOff x="0" y="0"/>
            <a:chExt cx="1456331" cy="35654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56331" cy="356550"/>
            </a:xfrm>
            <a:custGeom>
              <a:avLst/>
              <a:gdLst/>
              <a:ahLst/>
              <a:cxnLst/>
              <a:rect l="l" t="t" r="r" b="b"/>
              <a:pathLst>
                <a:path w="1456331" h="356550">
                  <a:moveTo>
                    <a:pt x="9313" y="0"/>
                  </a:moveTo>
                  <a:lnTo>
                    <a:pt x="1447018" y="0"/>
                  </a:lnTo>
                  <a:cubicBezTo>
                    <a:pt x="1449488" y="0"/>
                    <a:pt x="1451857" y="981"/>
                    <a:pt x="1453603" y="2728"/>
                  </a:cubicBezTo>
                  <a:cubicBezTo>
                    <a:pt x="1455350" y="4474"/>
                    <a:pt x="1456331" y="6843"/>
                    <a:pt x="1456331" y="9313"/>
                  </a:cubicBezTo>
                  <a:lnTo>
                    <a:pt x="1456331" y="347236"/>
                  </a:lnTo>
                  <a:cubicBezTo>
                    <a:pt x="1456331" y="349706"/>
                    <a:pt x="1455350" y="352075"/>
                    <a:pt x="1453603" y="353822"/>
                  </a:cubicBezTo>
                  <a:cubicBezTo>
                    <a:pt x="1451857" y="355568"/>
                    <a:pt x="1449488" y="356550"/>
                    <a:pt x="1447018" y="356550"/>
                  </a:cubicBezTo>
                  <a:lnTo>
                    <a:pt x="9313" y="356550"/>
                  </a:lnTo>
                  <a:cubicBezTo>
                    <a:pt x="6843" y="356550"/>
                    <a:pt x="4474" y="355568"/>
                    <a:pt x="2728" y="353822"/>
                  </a:cubicBezTo>
                  <a:cubicBezTo>
                    <a:pt x="981" y="352075"/>
                    <a:pt x="0" y="349706"/>
                    <a:pt x="0" y="347236"/>
                  </a:cubicBezTo>
                  <a:lnTo>
                    <a:pt x="0" y="9313"/>
                  </a:lnTo>
                  <a:cubicBezTo>
                    <a:pt x="0" y="6843"/>
                    <a:pt x="981" y="4474"/>
                    <a:pt x="2728" y="2728"/>
                  </a:cubicBezTo>
                  <a:cubicBezTo>
                    <a:pt x="4474" y="981"/>
                    <a:pt x="6843" y="0"/>
                    <a:pt x="931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>
              <a:solidFill>
                <a:srgbClr val="0ABAEE"/>
              </a:solidFill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6"/>
                </a:lnSpc>
              </a:pPr>
              <a:endParaRPr/>
            </a:p>
          </p:txBody>
        </p:sp>
      </p:grpSp>
      <p:sp>
        <p:nvSpPr>
          <p:cNvPr id="7" name="TextBox 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4801" y="6748952"/>
            <a:ext cx="3538186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5"/>
              </a:lnSpc>
            </a:pPr>
            <a:r>
              <a:rPr lang="en-US" sz="1279" dirty="0">
                <a:solidFill>
                  <a:srgbClr val="951B81"/>
                </a:solidFill>
                <a:latin typeface="Avenir Next LT Pro" panose="020B0504020202020204" pitchFamily="34" charset="0"/>
              </a:rPr>
              <a:t>nationalnumeracy.org.uk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85411" y="4039276"/>
            <a:ext cx="1083704" cy="379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95"/>
              </a:lnSpc>
              <a:spcBef>
                <a:spcPct val="0"/>
              </a:spcBef>
            </a:pPr>
            <a:r>
              <a:rPr lang="en-US" sz="2579" dirty="0">
                <a:solidFill>
                  <a:srgbClr val="FFFFFF"/>
                </a:solidFill>
                <a:latin typeface="Avenir Next LT Pro Demi" panose="020B0704020202020204" pitchFamily="34" charset="0"/>
              </a:rPr>
              <a:t>Jessie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00600" y="2354046"/>
            <a:ext cx="4041987" cy="2454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941C80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Researches current fashion trends</a:t>
            </a: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941C80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Develops ideas and designs for new products</a:t>
            </a: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941C80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Selects fabrics, patterns, colours and textures</a:t>
            </a: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941C80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Creates original clothing, accessories and footwear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kern="0" dirty="0">
                <a:solidFill>
                  <a:srgbClr val="941C80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Sells to suppliers</a:t>
            </a:r>
            <a:endParaRPr lang="en-US" sz="2079" dirty="0">
              <a:solidFill>
                <a:srgbClr val="941C80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100009" y="1799620"/>
            <a:ext cx="3443169" cy="354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5"/>
              </a:lnSpc>
              <a:spcBef>
                <a:spcPct val="0"/>
              </a:spcBef>
            </a:pPr>
            <a:r>
              <a:rPr lang="en-US" sz="2350" dirty="0">
                <a:solidFill>
                  <a:srgbClr val="FFFFFF"/>
                </a:solidFill>
                <a:latin typeface="Avenir Next LT Pro Demi"/>
              </a:rPr>
              <a:t>Sid is a Fashion Designer</a:t>
            </a:r>
            <a:endParaRPr lang="en-US" sz="2379" dirty="0">
              <a:solidFill>
                <a:srgbClr val="FFFFFF"/>
              </a:solidFill>
              <a:latin typeface="Avenir Next LT Pro Demi" panose="020B0704020202020204" pitchFamily="34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173534" y="5523668"/>
            <a:ext cx="3769563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4"/>
              </a:lnSpc>
              <a:spcBef>
                <a:spcPct val="0"/>
              </a:spcBef>
            </a:pPr>
            <a:r>
              <a:rPr lang="en-US" sz="1787" dirty="0">
                <a:solidFill>
                  <a:srgbClr val="951B81"/>
                </a:solidFill>
                <a:latin typeface="Avenir Next LT Pro" panose="020B0504020202020204" pitchFamily="34" charset="0"/>
              </a:rPr>
              <a:t>He’s also busy decorating his flat – he needs to wallpaper his bedroom and build some shelves!</a:t>
            </a:r>
          </a:p>
        </p:txBody>
      </p:sp>
      <p:pic>
        <p:nvPicPr>
          <p:cNvPr id="16" name="Picture 15" descr="Free Man in White Dress Shirt Sitting in front of a Sewing Machine Stock Photo">
            <a:extLst>
              <a:ext uri="{FF2B5EF4-FFF2-40B4-BE49-F238E27FC236}">
                <a16:creationId xmlns:a16="http://schemas.microsoft.com/office/drawing/2014/main" id="{47AC6BA6-E791-05DB-CB7C-6CCC98071D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34" y="1794909"/>
            <a:ext cx="3943023" cy="262434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6963B43-A038-30E9-0C7D-1A6724A3244C}"/>
              </a:ext>
            </a:extLst>
          </p:cNvPr>
          <p:cNvSpPr/>
          <p:nvPr/>
        </p:nvSpPr>
        <p:spPr>
          <a:xfrm>
            <a:off x="2117663" y="4199956"/>
            <a:ext cx="1083704" cy="438591"/>
          </a:xfrm>
          <a:prstGeom prst="rect">
            <a:avLst/>
          </a:prstGeom>
          <a:solidFill>
            <a:srgbClr val="0A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580" dirty="0">
                <a:solidFill>
                  <a:schemeClr val="bg1"/>
                </a:solidFill>
                <a:latin typeface="Avenir Next LT Pro" panose="020B0504020202020204" pitchFamily="34" charset="0"/>
              </a:rPr>
              <a:t>Sid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88"/>
          <a:stretch>
            <a:fillRect/>
          </a:stretch>
        </p:blipFill>
        <p:spPr>
          <a:xfrm>
            <a:off x="0" y="44602"/>
            <a:ext cx="9753600" cy="730869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C326A75-F2CC-E566-B5E9-1D8DB19EEDC6}"/>
              </a:ext>
            </a:extLst>
          </p:cNvPr>
          <p:cNvSpPr/>
          <p:nvPr/>
        </p:nvSpPr>
        <p:spPr>
          <a:xfrm>
            <a:off x="5003392" y="1815453"/>
            <a:ext cx="4597808" cy="438591"/>
          </a:xfrm>
          <a:prstGeom prst="rect">
            <a:avLst/>
          </a:prstGeom>
          <a:solidFill>
            <a:srgbClr val="0A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AutoShape 3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9363">
            <a:off x="524918" y="6619037"/>
            <a:ext cx="8703766" cy="0"/>
          </a:xfrm>
          <a:prstGeom prst="line">
            <a:avLst/>
          </a:prstGeom>
          <a:ln w="19050" cap="rnd">
            <a:solidFill>
              <a:srgbClr val="951B8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4980093" y="5173368"/>
            <a:ext cx="4156446" cy="1210553"/>
            <a:chOff x="0" y="0"/>
            <a:chExt cx="1456331" cy="42415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56331" cy="424152"/>
            </a:xfrm>
            <a:custGeom>
              <a:avLst/>
              <a:gdLst/>
              <a:ahLst/>
              <a:cxnLst/>
              <a:rect l="l" t="t" r="r" b="b"/>
              <a:pathLst>
                <a:path w="1456331" h="424152">
                  <a:moveTo>
                    <a:pt x="9313" y="0"/>
                  </a:moveTo>
                  <a:lnTo>
                    <a:pt x="1447018" y="0"/>
                  </a:lnTo>
                  <a:cubicBezTo>
                    <a:pt x="1449488" y="0"/>
                    <a:pt x="1451857" y="981"/>
                    <a:pt x="1453603" y="2728"/>
                  </a:cubicBezTo>
                  <a:cubicBezTo>
                    <a:pt x="1455350" y="4474"/>
                    <a:pt x="1456331" y="6843"/>
                    <a:pt x="1456331" y="9313"/>
                  </a:cubicBezTo>
                  <a:lnTo>
                    <a:pt x="1456331" y="414839"/>
                  </a:lnTo>
                  <a:cubicBezTo>
                    <a:pt x="1456331" y="417309"/>
                    <a:pt x="1455350" y="419678"/>
                    <a:pt x="1453603" y="421425"/>
                  </a:cubicBezTo>
                  <a:cubicBezTo>
                    <a:pt x="1451857" y="423171"/>
                    <a:pt x="1449488" y="424152"/>
                    <a:pt x="1447018" y="424152"/>
                  </a:cubicBezTo>
                  <a:lnTo>
                    <a:pt x="9313" y="424152"/>
                  </a:lnTo>
                  <a:cubicBezTo>
                    <a:pt x="6843" y="424152"/>
                    <a:pt x="4474" y="423171"/>
                    <a:pt x="2728" y="421425"/>
                  </a:cubicBezTo>
                  <a:cubicBezTo>
                    <a:pt x="981" y="419678"/>
                    <a:pt x="0" y="417309"/>
                    <a:pt x="0" y="414839"/>
                  </a:cubicBezTo>
                  <a:lnTo>
                    <a:pt x="0" y="9313"/>
                  </a:lnTo>
                  <a:cubicBezTo>
                    <a:pt x="0" y="6843"/>
                    <a:pt x="981" y="4474"/>
                    <a:pt x="2728" y="2728"/>
                  </a:cubicBezTo>
                  <a:cubicBezTo>
                    <a:pt x="4474" y="981"/>
                    <a:pt x="6843" y="0"/>
                    <a:pt x="931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>
              <a:solidFill>
                <a:srgbClr val="0ABAEE"/>
              </a:solidFill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6"/>
                </a:lnSpc>
              </a:pPr>
              <a:endParaRPr/>
            </a:p>
          </p:txBody>
        </p:sp>
      </p:grpSp>
      <p:sp>
        <p:nvSpPr>
          <p:cNvPr id="8" name="TextBox 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4801" y="6748952"/>
            <a:ext cx="3538186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5"/>
              </a:lnSpc>
            </a:pPr>
            <a:r>
              <a:rPr lang="en-US" sz="1279" dirty="0">
                <a:solidFill>
                  <a:srgbClr val="951B81"/>
                </a:solidFill>
                <a:latin typeface="Avenir Next LT Pro" panose="020B0504020202020204" pitchFamily="34" charset="0"/>
              </a:rPr>
              <a:t>nationalnumeracy.org.uk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80252" y="4843624"/>
            <a:ext cx="1456611" cy="379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5"/>
              </a:lnSpc>
              <a:spcBef>
                <a:spcPct val="0"/>
              </a:spcBef>
            </a:pPr>
            <a:r>
              <a:rPr lang="en-US" sz="2579" dirty="0">
                <a:solidFill>
                  <a:srgbClr val="FFFFFF"/>
                </a:solidFill>
                <a:latin typeface="Avenir Next LT Pro Demi" panose="020B0704020202020204" pitchFamily="34" charset="0"/>
              </a:rPr>
              <a:t>Maryam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046767" y="1844776"/>
            <a:ext cx="4554433" cy="3543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55"/>
              </a:lnSpc>
              <a:spcBef>
                <a:spcPct val="0"/>
              </a:spcBef>
            </a:pPr>
            <a:r>
              <a:rPr lang="en-US" sz="2379" dirty="0">
                <a:solidFill>
                  <a:srgbClr val="FFFFFF"/>
                </a:solidFill>
                <a:latin typeface="Avenir Next LT Pro Demi" panose="020B0704020202020204" pitchFamily="34" charset="0"/>
              </a:rPr>
              <a:t>Maryam is a Weather Forecaster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173534" y="5316039"/>
            <a:ext cx="3769563" cy="909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4"/>
              </a:lnSpc>
              <a:spcBef>
                <a:spcPct val="0"/>
              </a:spcBef>
            </a:pPr>
            <a:r>
              <a:rPr lang="en-US" sz="1987" dirty="0">
                <a:solidFill>
                  <a:srgbClr val="951B81"/>
                </a:solidFill>
                <a:latin typeface="Avenir Next LT Pro" panose="020B0504020202020204" pitchFamily="34" charset="0"/>
              </a:rPr>
              <a:t>She also loves to paint portraits of people using a variety of paint </a:t>
            </a:r>
            <a:r>
              <a:rPr lang="en-US" sz="1987" dirty="0" err="1">
                <a:solidFill>
                  <a:srgbClr val="951B81"/>
                </a:solidFill>
                <a:latin typeface="Avenir Next LT Pro" panose="020B0504020202020204" pitchFamily="34" charset="0"/>
              </a:rPr>
              <a:t>colours</a:t>
            </a:r>
            <a:r>
              <a:rPr lang="en-US" sz="1987" dirty="0">
                <a:solidFill>
                  <a:srgbClr val="951B81"/>
                </a:solidFill>
                <a:latin typeface="Avenir Next LT Pro" panose="020B0504020202020204" pitchFamily="34" charset="0"/>
              </a:rPr>
              <a:t>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ED109A5-F496-06DC-7921-18500579C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633" y="1777255"/>
            <a:ext cx="4259967" cy="284310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F1D7E54-B2FC-9D49-B23C-7BBE78D920EE}"/>
              </a:ext>
            </a:extLst>
          </p:cNvPr>
          <p:cNvSpPr/>
          <p:nvPr/>
        </p:nvSpPr>
        <p:spPr>
          <a:xfrm>
            <a:off x="1802709" y="4542974"/>
            <a:ext cx="1737490" cy="438591"/>
          </a:xfrm>
          <a:prstGeom prst="rect">
            <a:avLst/>
          </a:prstGeom>
          <a:solidFill>
            <a:srgbClr val="0A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580" dirty="0">
                <a:latin typeface="Avenir Next LT Pro" panose="020B0504020202020204" pitchFamily="34" charset="0"/>
              </a:rPr>
              <a:t>Maryam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F8AA06-76B2-398A-3B45-8770D8756F31}"/>
              </a:ext>
            </a:extLst>
          </p:cNvPr>
          <p:cNvSpPr txBox="1"/>
          <p:nvPr/>
        </p:nvSpPr>
        <p:spPr>
          <a:xfrm>
            <a:off x="5046767" y="2486192"/>
            <a:ext cx="447823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941C80"/>
                </a:solidFill>
                <a:effectLst/>
                <a:latin typeface="Avenir Next LT Pro" panose="020B0504020202020204" pitchFamily="34" charset="0"/>
              </a:rPr>
              <a:t>Studies the weather and climate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941C80"/>
              </a:solidFill>
              <a:latin typeface="Avenir Next LT Pro" panose="020B05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941C80"/>
                </a:solidFill>
                <a:effectLst/>
                <a:latin typeface="Avenir Next LT Pro" panose="020B0504020202020204" pitchFamily="34" charset="0"/>
              </a:rPr>
              <a:t>Collects data from the land, sea and atmosphere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941C80"/>
              </a:solidFill>
              <a:latin typeface="Avenir Next LT Pro" panose="020B05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941C80"/>
                </a:solidFill>
                <a:effectLst/>
                <a:latin typeface="Avenir Next LT Pro" panose="020B0504020202020204" pitchFamily="34" charset="0"/>
              </a:rPr>
              <a:t>Forecasts the weather</a:t>
            </a:r>
            <a:endParaRPr lang="en-GB" sz="2000" dirty="0">
              <a:solidFill>
                <a:srgbClr val="941C80"/>
              </a:solidFill>
              <a:latin typeface="Avenir Next LT Pro" panose="020B05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88"/>
          <a:stretch>
            <a:fillRect/>
          </a:stretch>
        </p:blipFill>
        <p:spPr>
          <a:xfrm>
            <a:off x="0" y="44602"/>
            <a:ext cx="9753600" cy="730869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F84CA3C-655B-BF02-F0AD-DE374DB26322}"/>
              </a:ext>
            </a:extLst>
          </p:cNvPr>
          <p:cNvSpPr/>
          <p:nvPr/>
        </p:nvSpPr>
        <p:spPr>
          <a:xfrm>
            <a:off x="5003392" y="1752600"/>
            <a:ext cx="4041987" cy="438591"/>
          </a:xfrm>
          <a:prstGeom prst="rect">
            <a:avLst/>
          </a:prstGeom>
          <a:solidFill>
            <a:srgbClr val="0A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AutoShape 3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9363">
            <a:off x="524918" y="6619037"/>
            <a:ext cx="8703766" cy="0"/>
          </a:xfrm>
          <a:prstGeom prst="line">
            <a:avLst/>
          </a:prstGeom>
          <a:ln w="19050" cap="rnd">
            <a:solidFill>
              <a:srgbClr val="951B8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21904" r="17277"/>
          <a:stretch>
            <a:fillRect/>
          </a:stretch>
        </p:blipFill>
        <p:spPr>
          <a:xfrm>
            <a:off x="834839" y="1786610"/>
            <a:ext cx="3848628" cy="4211321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4980093" y="5501614"/>
            <a:ext cx="4156446" cy="882307"/>
            <a:chOff x="0" y="0"/>
            <a:chExt cx="1456331" cy="3091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56331" cy="309142"/>
            </a:xfrm>
            <a:custGeom>
              <a:avLst/>
              <a:gdLst/>
              <a:ahLst/>
              <a:cxnLst/>
              <a:rect l="l" t="t" r="r" b="b"/>
              <a:pathLst>
                <a:path w="1456331" h="309142">
                  <a:moveTo>
                    <a:pt x="9313" y="0"/>
                  </a:moveTo>
                  <a:lnTo>
                    <a:pt x="1447018" y="0"/>
                  </a:lnTo>
                  <a:cubicBezTo>
                    <a:pt x="1449488" y="0"/>
                    <a:pt x="1451857" y="981"/>
                    <a:pt x="1453603" y="2728"/>
                  </a:cubicBezTo>
                  <a:cubicBezTo>
                    <a:pt x="1455350" y="4474"/>
                    <a:pt x="1456331" y="6843"/>
                    <a:pt x="1456331" y="9313"/>
                  </a:cubicBezTo>
                  <a:lnTo>
                    <a:pt x="1456331" y="299829"/>
                  </a:lnTo>
                  <a:cubicBezTo>
                    <a:pt x="1456331" y="302299"/>
                    <a:pt x="1455350" y="304668"/>
                    <a:pt x="1453603" y="306414"/>
                  </a:cubicBezTo>
                  <a:cubicBezTo>
                    <a:pt x="1451857" y="308161"/>
                    <a:pt x="1449488" y="309142"/>
                    <a:pt x="1447018" y="309142"/>
                  </a:cubicBezTo>
                  <a:lnTo>
                    <a:pt x="9313" y="309142"/>
                  </a:lnTo>
                  <a:cubicBezTo>
                    <a:pt x="6843" y="309142"/>
                    <a:pt x="4474" y="308161"/>
                    <a:pt x="2728" y="306414"/>
                  </a:cubicBezTo>
                  <a:cubicBezTo>
                    <a:pt x="981" y="304668"/>
                    <a:pt x="0" y="302299"/>
                    <a:pt x="0" y="299829"/>
                  </a:cubicBezTo>
                  <a:lnTo>
                    <a:pt x="0" y="9313"/>
                  </a:lnTo>
                  <a:cubicBezTo>
                    <a:pt x="0" y="6843"/>
                    <a:pt x="981" y="4474"/>
                    <a:pt x="2728" y="2728"/>
                  </a:cubicBezTo>
                  <a:cubicBezTo>
                    <a:pt x="4474" y="981"/>
                    <a:pt x="6843" y="0"/>
                    <a:pt x="931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>
              <a:solidFill>
                <a:srgbClr val="0ABAEE"/>
              </a:solidFill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6"/>
                </a:lnSpc>
              </a:pPr>
              <a:endParaRPr/>
            </a:p>
          </p:txBody>
        </p:sp>
      </p:grpSp>
      <p:sp>
        <p:nvSpPr>
          <p:cNvPr id="8" name="TextBox 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4801" y="6748952"/>
            <a:ext cx="3538186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5"/>
              </a:lnSpc>
            </a:pPr>
            <a:r>
              <a:rPr lang="en-US" sz="1279" dirty="0">
                <a:solidFill>
                  <a:srgbClr val="951B81"/>
                </a:solidFill>
                <a:latin typeface="Avenir Next LT Pro" panose="020B0504020202020204" pitchFamily="34" charset="0"/>
              </a:rPr>
              <a:t>nationalnumeracy.org.uk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D32E13-2FB0-17DA-5AFD-C4D6AD1413BD}"/>
              </a:ext>
            </a:extLst>
          </p:cNvPr>
          <p:cNvSpPr/>
          <p:nvPr/>
        </p:nvSpPr>
        <p:spPr>
          <a:xfrm>
            <a:off x="2326447" y="5769812"/>
            <a:ext cx="865412" cy="438591"/>
          </a:xfrm>
          <a:prstGeom prst="rect">
            <a:avLst/>
          </a:prstGeom>
          <a:solidFill>
            <a:srgbClr val="0A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2433632" y="5809430"/>
            <a:ext cx="657337" cy="379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95"/>
              </a:lnSpc>
              <a:spcBef>
                <a:spcPct val="0"/>
              </a:spcBef>
            </a:pPr>
            <a:r>
              <a:rPr lang="en-US" sz="2579" dirty="0">
                <a:solidFill>
                  <a:srgbClr val="FFFFFF"/>
                </a:solidFill>
                <a:latin typeface="Avenir Next LT Pro Demi" panose="020B0704020202020204" pitchFamily="34" charset="0"/>
              </a:rPr>
              <a:t>Mei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00600" y="2362200"/>
            <a:ext cx="4041987" cy="2842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2247" lvl="1" indent="-246124">
              <a:lnSpc>
                <a:spcPts val="3191"/>
              </a:lnSpc>
              <a:buFont typeface="Arial"/>
              <a:buChar char="•"/>
            </a:pPr>
            <a:r>
              <a:rPr lang="en-US" sz="2279" dirty="0">
                <a:solidFill>
                  <a:srgbClr val="951B81"/>
                </a:solidFill>
                <a:latin typeface="Avenir Next LT Pro" panose="020B0504020202020204" pitchFamily="34" charset="0"/>
              </a:rPr>
              <a:t>Produces exciting new games</a:t>
            </a:r>
          </a:p>
          <a:p>
            <a:pPr marL="492247" lvl="1" indent="-246124">
              <a:lnSpc>
                <a:spcPts val="3191"/>
              </a:lnSpc>
              <a:buFont typeface="Arial"/>
              <a:buChar char="•"/>
            </a:pPr>
            <a:r>
              <a:rPr lang="en-US" sz="2279" dirty="0">
                <a:solidFill>
                  <a:srgbClr val="951B81"/>
                </a:solidFill>
                <a:latin typeface="Avenir Next LT Pro" panose="020B0504020202020204" pitchFamily="34" charset="0"/>
              </a:rPr>
              <a:t>Designs games for different consoles</a:t>
            </a:r>
          </a:p>
          <a:p>
            <a:pPr marL="492247" lvl="1" indent="-246124">
              <a:lnSpc>
                <a:spcPts val="3191"/>
              </a:lnSpc>
              <a:buFont typeface="Arial"/>
              <a:buChar char="•"/>
            </a:pPr>
            <a:r>
              <a:rPr lang="en-US" sz="2279" dirty="0">
                <a:solidFill>
                  <a:srgbClr val="951B81"/>
                </a:solidFill>
                <a:latin typeface="Avenir Next LT Pro" panose="020B0504020202020204" pitchFamily="34" charset="0"/>
              </a:rPr>
              <a:t>Considers and plans in detail every element of a new game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041338" y="1825726"/>
            <a:ext cx="3938707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5"/>
              </a:lnSpc>
              <a:spcBef>
                <a:spcPct val="0"/>
              </a:spcBef>
            </a:pPr>
            <a:r>
              <a:rPr lang="en-US" sz="2179" dirty="0">
                <a:solidFill>
                  <a:srgbClr val="FFFFFF"/>
                </a:solidFill>
                <a:latin typeface="Avenir Next LT Pro Demi" panose="020B0704020202020204" pitchFamily="34" charset="0"/>
              </a:rPr>
              <a:t>Mei is a Video Game Designer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164009" y="5631189"/>
            <a:ext cx="3769563" cy="595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4"/>
              </a:lnSpc>
              <a:spcBef>
                <a:spcPct val="0"/>
              </a:spcBef>
            </a:pPr>
            <a:r>
              <a:rPr lang="en-US" dirty="0">
                <a:solidFill>
                  <a:srgbClr val="951B81"/>
                </a:solidFill>
                <a:latin typeface="Avenir Next LT Pro" panose="020B0504020202020204" pitchFamily="34" charset="0"/>
              </a:rPr>
              <a:t>She also loves to host dinner parties for her friends and family.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88"/>
          <a:stretch>
            <a:fillRect/>
          </a:stretch>
        </p:blipFill>
        <p:spPr>
          <a:xfrm>
            <a:off x="0" y="44602"/>
            <a:ext cx="9753600" cy="730869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7149CA2-9342-C6EB-8C30-152BF5B2E8BA}"/>
              </a:ext>
            </a:extLst>
          </p:cNvPr>
          <p:cNvSpPr/>
          <p:nvPr/>
        </p:nvSpPr>
        <p:spPr>
          <a:xfrm>
            <a:off x="5033922" y="1828800"/>
            <a:ext cx="2814678" cy="438591"/>
          </a:xfrm>
          <a:prstGeom prst="rect">
            <a:avLst/>
          </a:prstGeom>
          <a:solidFill>
            <a:srgbClr val="0A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735" t="16163" r="3754" b="17395"/>
          <a:stretch>
            <a:fillRect/>
          </a:stretch>
        </p:blipFill>
        <p:spPr>
          <a:xfrm>
            <a:off x="834839" y="1789067"/>
            <a:ext cx="3838670" cy="4134651"/>
          </a:xfrm>
          <a:prstGeom prst="rect">
            <a:avLst/>
          </a:prstGeom>
        </p:spPr>
      </p:pic>
      <p:sp>
        <p:nvSpPr>
          <p:cNvPr id="4" name="AutoShape 4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9363">
            <a:off x="524918" y="6619037"/>
            <a:ext cx="8703766" cy="0"/>
          </a:xfrm>
          <a:prstGeom prst="line">
            <a:avLst/>
          </a:prstGeom>
          <a:ln w="19050" cap="rnd">
            <a:solidFill>
              <a:srgbClr val="951B8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4980093" y="5703036"/>
            <a:ext cx="4156446" cy="680886"/>
            <a:chOff x="0" y="0"/>
            <a:chExt cx="1456331" cy="2385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56331" cy="238568"/>
            </a:xfrm>
            <a:custGeom>
              <a:avLst/>
              <a:gdLst/>
              <a:ahLst/>
              <a:cxnLst/>
              <a:rect l="l" t="t" r="r" b="b"/>
              <a:pathLst>
                <a:path w="1456331" h="238568">
                  <a:moveTo>
                    <a:pt x="9313" y="0"/>
                  </a:moveTo>
                  <a:lnTo>
                    <a:pt x="1447018" y="0"/>
                  </a:lnTo>
                  <a:cubicBezTo>
                    <a:pt x="1449488" y="0"/>
                    <a:pt x="1451857" y="981"/>
                    <a:pt x="1453603" y="2728"/>
                  </a:cubicBezTo>
                  <a:cubicBezTo>
                    <a:pt x="1455350" y="4474"/>
                    <a:pt x="1456331" y="6843"/>
                    <a:pt x="1456331" y="9313"/>
                  </a:cubicBezTo>
                  <a:lnTo>
                    <a:pt x="1456331" y="229255"/>
                  </a:lnTo>
                  <a:cubicBezTo>
                    <a:pt x="1456331" y="231725"/>
                    <a:pt x="1455350" y="234094"/>
                    <a:pt x="1453603" y="235840"/>
                  </a:cubicBezTo>
                  <a:cubicBezTo>
                    <a:pt x="1451857" y="237587"/>
                    <a:pt x="1449488" y="238568"/>
                    <a:pt x="1447018" y="238568"/>
                  </a:cubicBezTo>
                  <a:lnTo>
                    <a:pt x="9313" y="238568"/>
                  </a:lnTo>
                  <a:cubicBezTo>
                    <a:pt x="6843" y="238568"/>
                    <a:pt x="4474" y="237587"/>
                    <a:pt x="2728" y="235840"/>
                  </a:cubicBezTo>
                  <a:cubicBezTo>
                    <a:pt x="981" y="234094"/>
                    <a:pt x="0" y="231725"/>
                    <a:pt x="0" y="229255"/>
                  </a:cubicBezTo>
                  <a:lnTo>
                    <a:pt x="0" y="9313"/>
                  </a:lnTo>
                  <a:cubicBezTo>
                    <a:pt x="0" y="6843"/>
                    <a:pt x="981" y="4474"/>
                    <a:pt x="2728" y="2728"/>
                  </a:cubicBezTo>
                  <a:cubicBezTo>
                    <a:pt x="4474" y="981"/>
                    <a:pt x="6843" y="0"/>
                    <a:pt x="931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>
              <a:solidFill>
                <a:srgbClr val="0ABAEE"/>
              </a:solidFill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6"/>
                </a:lnSpc>
              </a:pPr>
              <a:endParaRPr/>
            </a:p>
          </p:txBody>
        </p:sp>
      </p:grpSp>
      <p:sp>
        <p:nvSpPr>
          <p:cNvPr id="8" name="TextBox 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4801" y="6748952"/>
            <a:ext cx="3538186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5"/>
              </a:lnSpc>
            </a:pPr>
            <a:r>
              <a:rPr lang="en-US" sz="1279" dirty="0">
                <a:solidFill>
                  <a:srgbClr val="951B81"/>
                </a:solidFill>
                <a:latin typeface="Avenir Next LT Pro" panose="020B0504020202020204" pitchFamily="34" charset="0"/>
              </a:rPr>
              <a:t>nationalnumeracy.org.uk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1EFC13-2690-79A5-1600-C36D0B857963}"/>
              </a:ext>
            </a:extLst>
          </p:cNvPr>
          <p:cNvSpPr/>
          <p:nvPr/>
        </p:nvSpPr>
        <p:spPr>
          <a:xfrm>
            <a:off x="2138534" y="5702926"/>
            <a:ext cx="1231280" cy="438591"/>
          </a:xfrm>
          <a:prstGeom prst="rect">
            <a:avLst/>
          </a:prstGeom>
          <a:solidFill>
            <a:srgbClr val="0A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2091188" y="5737452"/>
            <a:ext cx="1325972" cy="379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95"/>
              </a:lnSpc>
              <a:spcBef>
                <a:spcPct val="0"/>
              </a:spcBef>
            </a:pPr>
            <a:r>
              <a:rPr lang="en-US" sz="2579" dirty="0">
                <a:solidFill>
                  <a:srgbClr val="FFFFFF"/>
                </a:solidFill>
                <a:latin typeface="Avenir Next LT Pro Demi" panose="020B0704020202020204" pitchFamily="34" charset="0"/>
              </a:rPr>
              <a:t>Monica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00600" y="2362200"/>
            <a:ext cx="4335939" cy="3093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1005" lvl="1" indent="-210502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951B81"/>
                </a:solidFill>
                <a:latin typeface="Avenir Next LT Pro" panose="020B0504020202020204" pitchFamily="34" charset="0"/>
              </a:rPr>
              <a:t>Constructs, maintains, repairs and renovates buildings</a:t>
            </a:r>
          </a:p>
          <a:p>
            <a:pPr marL="421005" lvl="1" indent="-210502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951B81"/>
                </a:solidFill>
                <a:latin typeface="Avenir Next LT Pro" panose="020B0504020202020204" pitchFamily="34" charset="0"/>
              </a:rPr>
              <a:t>Follows rules to make sure buildings are safe</a:t>
            </a:r>
          </a:p>
          <a:p>
            <a:pPr marL="421005" lvl="1" indent="-210502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951B81"/>
                </a:solidFill>
                <a:latin typeface="Avenir Next LT Pro" panose="020B0504020202020204" pitchFamily="34" charset="0"/>
              </a:rPr>
              <a:t>Makes sure walls are built straight across to ensure they are level and stable</a:t>
            </a:r>
          </a:p>
          <a:p>
            <a:pPr marL="421005" lvl="1" indent="-210502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951B81"/>
                </a:solidFill>
                <a:latin typeface="Avenir Next LT Pro" panose="020B0504020202020204" pitchFamily="34" charset="0"/>
              </a:rPr>
              <a:t>Installs electricity, water and gas connections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056293" y="1836616"/>
            <a:ext cx="2754154" cy="354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5"/>
              </a:lnSpc>
              <a:spcBef>
                <a:spcPct val="0"/>
              </a:spcBef>
            </a:pPr>
            <a:r>
              <a:rPr lang="en-US" sz="2379" dirty="0">
                <a:solidFill>
                  <a:srgbClr val="FFFFFF"/>
                </a:solidFill>
                <a:latin typeface="Avenir Next LT Pro Demi" panose="020B0704020202020204" pitchFamily="34" charset="0"/>
              </a:rPr>
              <a:t>Monica is a Builder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173534" y="5882927"/>
            <a:ext cx="376956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4"/>
              </a:lnSpc>
              <a:spcBef>
                <a:spcPct val="0"/>
              </a:spcBef>
            </a:pPr>
            <a:r>
              <a:rPr lang="en-US" sz="1987" dirty="0">
                <a:solidFill>
                  <a:srgbClr val="951B81"/>
                </a:solidFill>
                <a:latin typeface="Avenir Next LT Pro" panose="020B0504020202020204" pitchFamily="34" charset="0"/>
              </a:rPr>
              <a:t>She also likes to watch football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88"/>
          <a:stretch>
            <a:fillRect/>
          </a:stretch>
        </p:blipFill>
        <p:spPr>
          <a:xfrm>
            <a:off x="0" y="44602"/>
            <a:ext cx="9753600" cy="730869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FF176A6-815E-4BC1-C501-7FD6F6DDCB6F}"/>
              </a:ext>
            </a:extLst>
          </p:cNvPr>
          <p:cNvSpPr/>
          <p:nvPr/>
        </p:nvSpPr>
        <p:spPr>
          <a:xfrm>
            <a:off x="5036026" y="1828800"/>
            <a:ext cx="3460552" cy="438591"/>
          </a:xfrm>
          <a:prstGeom prst="rect">
            <a:avLst/>
          </a:prstGeom>
          <a:solidFill>
            <a:srgbClr val="0A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AutoShape 3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9363">
            <a:off x="524918" y="6619037"/>
            <a:ext cx="8703766" cy="0"/>
          </a:xfrm>
          <a:prstGeom prst="line">
            <a:avLst/>
          </a:prstGeom>
          <a:ln w="19050" cap="rnd">
            <a:solidFill>
              <a:srgbClr val="951B8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3204" t="16163" b="16190"/>
          <a:stretch>
            <a:fillRect/>
          </a:stretch>
        </p:blipFill>
        <p:spPr>
          <a:xfrm>
            <a:off x="834839" y="1789067"/>
            <a:ext cx="3838670" cy="4025652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4980093" y="5501614"/>
            <a:ext cx="4156446" cy="882307"/>
            <a:chOff x="0" y="0"/>
            <a:chExt cx="1456331" cy="3091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56331" cy="309142"/>
            </a:xfrm>
            <a:custGeom>
              <a:avLst/>
              <a:gdLst/>
              <a:ahLst/>
              <a:cxnLst/>
              <a:rect l="l" t="t" r="r" b="b"/>
              <a:pathLst>
                <a:path w="1456331" h="309142">
                  <a:moveTo>
                    <a:pt x="9313" y="0"/>
                  </a:moveTo>
                  <a:lnTo>
                    <a:pt x="1447018" y="0"/>
                  </a:lnTo>
                  <a:cubicBezTo>
                    <a:pt x="1449488" y="0"/>
                    <a:pt x="1451857" y="981"/>
                    <a:pt x="1453603" y="2728"/>
                  </a:cubicBezTo>
                  <a:cubicBezTo>
                    <a:pt x="1455350" y="4474"/>
                    <a:pt x="1456331" y="6843"/>
                    <a:pt x="1456331" y="9313"/>
                  </a:cubicBezTo>
                  <a:lnTo>
                    <a:pt x="1456331" y="299829"/>
                  </a:lnTo>
                  <a:cubicBezTo>
                    <a:pt x="1456331" y="302299"/>
                    <a:pt x="1455350" y="304668"/>
                    <a:pt x="1453603" y="306414"/>
                  </a:cubicBezTo>
                  <a:cubicBezTo>
                    <a:pt x="1451857" y="308161"/>
                    <a:pt x="1449488" y="309142"/>
                    <a:pt x="1447018" y="309142"/>
                  </a:cubicBezTo>
                  <a:lnTo>
                    <a:pt x="9313" y="309142"/>
                  </a:lnTo>
                  <a:cubicBezTo>
                    <a:pt x="6843" y="309142"/>
                    <a:pt x="4474" y="308161"/>
                    <a:pt x="2728" y="306414"/>
                  </a:cubicBezTo>
                  <a:cubicBezTo>
                    <a:pt x="981" y="304668"/>
                    <a:pt x="0" y="302299"/>
                    <a:pt x="0" y="299829"/>
                  </a:cubicBezTo>
                  <a:lnTo>
                    <a:pt x="0" y="9313"/>
                  </a:lnTo>
                  <a:cubicBezTo>
                    <a:pt x="0" y="6843"/>
                    <a:pt x="981" y="4474"/>
                    <a:pt x="2728" y="2728"/>
                  </a:cubicBezTo>
                  <a:cubicBezTo>
                    <a:pt x="4474" y="981"/>
                    <a:pt x="6843" y="0"/>
                    <a:pt x="931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>
              <a:solidFill>
                <a:srgbClr val="0ABAEE"/>
              </a:solidFill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6"/>
                </a:lnSpc>
              </a:pPr>
              <a:endParaRPr/>
            </a:p>
          </p:txBody>
        </p:sp>
      </p:grpSp>
      <p:sp>
        <p:nvSpPr>
          <p:cNvPr id="8" name="TextBox 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4801" y="6748952"/>
            <a:ext cx="3538186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5"/>
              </a:lnSpc>
            </a:pPr>
            <a:r>
              <a:rPr lang="en-US" sz="1279" dirty="0">
                <a:solidFill>
                  <a:srgbClr val="951B81"/>
                </a:solidFill>
                <a:latin typeface="Avenir Next LT Pro" panose="020B0504020202020204" pitchFamily="34" charset="0"/>
              </a:rPr>
              <a:t>nationalnumeracy.org.uk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632EE2-42B7-B60A-AA62-1F19437B2D0B}"/>
              </a:ext>
            </a:extLst>
          </p:cNvPr>
          <p:cNvSpPr/>
          <p:nvPr/>
        </p:nvSpPr>
        <p:spPr>
          <a:xfrm>
            <a:off x="2048120" y="5551510"/>
            <a:ext cx="1408788" cy="438591"/>
          </a:xfrm>
          <a:prstGeom prst="rect">
            <a:avLst/>
          </a:prstGeom>
          <a:solidFill>
            <a:srgbClr val="0A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2153385" y="5580818"/>
            <a:ext cx="1201579" cy="379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5"/>
              </a:lnSpc>
              <a:spcBef>
                <a:spcPct val="0"/>
              </a:spcBef>
            </a:pPr>
            <a:r>
              <a:rPr lang="en-US" sz="2579" dirty="0">
                <a:solidFill>
                  <a:srgbClr val="FFFFFF"/>
                </a:solidFill>
                <a:latin typeface="Avenir Next LT Pro Demi" panose="020B0704020202020204" pitchFamily="34" charset="0"/>
              </a:rPr>
              <a:t>Michael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00600" y="2463901"/>
            <a:ext cx="4041987" cy="2752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0658" lvl="1" indent="-235329">
              <a:lnSpc>
                <a:spcPts val="3051"/>
              </a:lnSpc>
              <a:buFont typeface="Arial"/>
              <a:buChar char="•"/>
            </a:pPr>
            <a:r>
              <a:rPr lang="en-US" sz="2179" dirty="0">
                <a:solidFill>
                  <a:srgbClr val="951B81"/>
                </a:solidFill>
                <a:latin typeface="Avenir Next LT Pro" panose="020B0504020202020204" pitchFamily="34" charset="0"/>
              </a:rPr>
              <a:t>Manages hair appointments</a:t>
            </a:r>
          </a:p>
          <a:p>
            <a:pPr marL="470658" lvl="1" indent="-235329">
              <a:lnSpc>
                <a:spcPts val="3051"/>
              </a:lnSpc>
              <a:buFont typeface="Arial"/>
              <a:buChar char="•"/>
            </a:pPr>
            <a:r>
              <a:rPr lang="en-US" sz="2179" dirty="0">
                <a:solidFill>
                  <a:srgbClr val="951B81"/>
                </a:solidFill>
                <a:latin typeface="Avenir Next LT Pro" panose="020B0504020202020204" pitchFamily="34" charset="0"/>
              </a:rPr>
              <a:t>Shampoos, cuts, </a:t>
            </a:r>
            <a:r>
              <a:rPr lang="en-US" sz="2179" dirty="0" err="1">
                <a:solidFill>
                  <a:srgbClr val="951B81"/>
                </a:solidFill>
                <a:latin typeface="Avenir Next LT Pro" panose="020B0504020202020204" pitchFamily="34" charset="0"/>
              </a:rPr>
              <a:t>colours</a:t>
            </a:r>
            <a:r>
              <a:rPr lang="en-US" sz="2179" dirty="0">
                <a:solidFill>
                  <a:srgbClr val="951B81"/>
                </a:solidFill>
                <a:latin typeface="Avenir Next LT Pro" panose="020B0504020202020204" pitchFamily="34" charset="0"/>
              </a:rPr>
              <a:t> and styles hair</a:t>
            </a:r>
          </a:p>
          <a:p>
            <a:pPr marL="470658" lvl="1" indent="-235329">
              <a:lnSpc>
                <a:spcPts val="3051"/>
              </a:lnSpc>
              <a:buFont typeface="Arial"/>
              <a:buChar char="•"/>
            </a:pPr>
            <a:r>
              <a:rPr lang="en-US" sz="2179" dirty="0">
                <a:solidFill>
                  <a:srgbClr val="951B81"/>
                </a:solidFill>
                <a:latin typeface="Avenir Next LT Pro" panose="020B0504020202020204" pitchFamily="34" charset="0"/>
              </a:rPr>
              <a:t>Talks to the customer about what style they want</a:t>
            </a:r>
          </a:p>
          <a:p>
            <a:pPr marL="470658" lvl="1" indent="-235329">
              <a:lnSpc>
                <a:spcPts val="3051"/>
              </a:lnSpc>
              <a:buFont typeface="Arial"/>
              <a:buChar char="•"/>
            </a:pPr>
            <a:r>
              <a:rPr lang="en-US" sz="2179" dirty="0">
                <a:solidFill>
                  <a:srgbClr val="951B81"/>
                </a:solidFill>
                <a:latin typeface="Avenir Next LT Pro" panose="020B0504020202020204" pitchFamily="34" charset="0"/>
              </a:rPr>
              <a:t>Recommends hair products to customers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091318" y="1854301"/>
            <a:ext cx="3460552" cy="354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55"/>
              </a:lnSpc>
              <a:spcBef>
                <a:spcPct val="0"/>
              </a:spcBef>
            </a:pPr>
            <a:r>
              <a:rPr lang="en-US" sz="2379" dirty="0">
                <a:solidFill>
                  <a:srgbClr val="FFFFFF"/>
                </a:solidFill>
                <a:latin typeface="Avenir Next LT Pro Demi" panose="020B0704020202020204" pitchFamily="34" charset="0"/>
              </a:rPr>
              <a:t>Michael is a Hairdresser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91318" y="5609393"/>
            <a:ext cx="3930762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4"/>
              </a:lnSpc>
              <a:spcBef>
                <a:spcPct val="0"/>
              </a:spcBef>
            </a:pPr>
            <a:r>
              <a:rPr lang="en-US" sz="2087" dirty="0">
                <a:solidFill>
                  <a:srgbClr val="951B81"/>
                </a:solidFill>
                <a:latin typeface="Avenir Next LT Pro" panose="020B0504020202020204" pitchFamily="34" charset="0"/>
              </a:rPr>
              <a:t>He also likes to play board games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1812F-A95A-8BE8-26E1-454E52AA0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A1DA61E-C676-EDFB-EFC7-519C27234D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88"/>
          <a:stretch>
            <a:fillRect/>
          </a:stretch>
        </p:blipFill>
        <p:spPr>
          <a:xfrm>
            <a:off x="0" y="44602"/>
            <a:ext cx="9753600" cy="730869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42C0471-2CB2-323D-1465-08F15F530446}"/>
              </a:ext>
            </a:extLst>
          </p:cNvPr>
          <p:cNvSpPr/>
          <p:nvPr/>
        </p:nvSpPr>
        <p:spPr>
          <a:xfrm>
            <a:off x="5036026" y="1828800"/>
            <a:ext cx="3460552" cy="438591"/>
          </a:xfrm>
          <a:prstGeom prst="rect">
            <a:avLst/>
          </a:prstGeom>
          <a:solidFill>
            <a:srgbClr val="0A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8EA9FFF5-0CAE-65B4-4050-53A47B9384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9363">
            <a:off x="524918" y="6619037"/>
            <a:ext cx="8703766" cy="0"/>
          </a:xfrm>
          <a:prstGeom prst="line">
            <a:avLst/>
          </a:prstGeom>
          <a:ln w="19050" cap="rnd">
            <a:solidFill>
              <a:srgbClr val="951B8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316BD7F4-983A-8042-C398-CF8E84D160D8}"/>
              </a:ext>
            </a:extLst>
          </p:cNvPr>
          <p:cNvGrpSpPr/>
          <p:nvPr/>
        </p:nvGrpSpPr>
        <p:grpSpPr>
          <a:xfrm>
            <a:off x="4980093" y="5501614"/>
            <a:ext cx="4156446" cy="882307"/>
            <a:chOff x="0" y="0"/>
            <a:chExt cx="1456331" cy="309142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341B0DA-27E1-4574-F620-3067DCFDCB86}"/>
                </a:ext>
              </a:extLst>
            </p:cNvPr>
            <p:cNvSpPr/>
            <p:nvPr/>
          </p:nvSpPr>
          <p:spPr>
            <a:xfrm>
              <a:off x="0" y="0"/>
              <a:ext cx="1456331" cy="309142"/>
            </a:xfrm>
            <a:custGeom>
              <a:avLst/>
              <a:gdLst/>
              <a:ahLst/>
              <a:cxnLst/>
              <a:rect l="l" t="t" r="r" b="b"/>
              <a:pathLst>
                <a:path w="1456331" h="309142">
                  <a:moveTo>
                    <a:pt x="9313" y="0"/>
                  </a:moveTo>
                  <a:lnTo>
                    <a:pt x="1447018" y="0"/>
                  </a:lnTo>
                  <a:cubicBezTo>
                    <a:pt x="1449488" y="0"/>
                    <a:pt x="1451857" y="981"/>
                    <a:pt x="1453603" y="2728"/>
                  </a:cubicBezTo>
                  <a:cubicBezTo>
                    <a:pt x="1455350" y="4474"/>
                    <a:pt x="1456331" y="6843"/>
                    <a:pt x="1456331" y="9313"/>
                  </a:cubicBezTo>
                  <a:lnTo>
                    <a:pt x="1456331" y="299829"/>
                  </a:lnTo>
                  <a:cubicBezTo>
                    <a:pt x="1456331" y="302299"/>
                    <a:pt x="1455350" y="304668"/>
                    <a:pt x="1453603" y="306414"/>
                  </a:cubicBezTo>
                  <a:cubicBezTo>
                    <a:pt x="1451857" y="308161"/>
                    <a:pt x="1449488" y="309142"/>
                    <a:pt x="1447018" y="309142"/>
                  </a:cubicBezTo>
                  <a:lnTo>
                    <a:pt x="9313" y="309142"/>
                  </a:lnTo>
                  <a:cubicBezTo>
                    <a:pt x="6843" y="309142"/>
                    <a:pt x="4474" y="308161"/>
                    <a:pt x="2728" y="306414"/>
                  </a:cubicBezTo>
                  <a:cubicBezTo>
                    <a:pt x="981" y="304668"/>
                    <a:pt x="0" y="302299"/>
                    <a:pt x="0" y="299829"/>
                  </a:cubicBezTo>
                  <a:lnTo>
                    <a:pt x="0" y="9313"/>
                  </a:lnTo>
                  <a:cubicBezTo>
                    <a:pt x="0" y="6843"/>
                    <a:pt x="981" y="4474"/>
                    <a:pt x="2728" y="2728"/>
                  </a:cubicBezTo>
                  <a:cubicBezTo>
                    <a:pt x="4474" y="981"/>
                    <a:pt x="6843" y="0"/>
                    <a:pt x="931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>
              <a:solidFill>
                <a:srgbClr val="0ABAEE"/>
              </a:solidFill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852A286-CA2E-2C08-5D0F-2A7B452DCD2E}"/>
                </a:ext>
              </a:extLst>
            </p:cNvPr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6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D74474AA-D4EC-E5C0-4142-297F50D569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4801" y="6748952"/>
            <a:ext cx="3538186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5"/>
              </a:lnSpc>
            </a:pPr>
            <a:r>
              <a:rPr lang="en-US" sz="1279" dirty="0">
                <a:solidFill>
                  <a:srgbClr val="951B81"/>
                </a:solidFill>
                <a:latin typeface="Avenir Next LT Pro" panose="020B0504020202020204" pitchFamily="34" charset="0"/>
              </a:rPr>
              <a:t>nationalnumeracy.org.uk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958251-CC29-CCD3-4C98-282CCC88626A}"/>
              </a:ext>
            </a:extLst>
          </p:cNvPr>
          <p:cNvSpPr/>
          <p:nvPr/>
        </p:nvSpPr>
        <p:spPr>
          <a:xfrm>
            <a:off x="2048120" y="5551510"/>
            <a:ext cx="1408788" cy="438591"/>
          </a:xfrm>
          <a:prstGeom prst="rect">
            <a:avLst/>
          </a:prstGeom>
          <a:solidFill>
            <a:srgbClr val="0A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EA9E534-37D2-8A5E-91AC-57360AF54754}"/>
              </a:ext>
            </a:extLst>
          </p:cNvPr>
          <p:cNvSpPr txBox="1"/>
          <p:nvPr/>
        </p:nvSpPr>
        <p:spPr>
          <a:xfrm>
            <a:off x="2153385" y="5580818"/>
            <a:ext cx="1201579" cy="379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5"/>
              </a:lnSpc>
              <a:spcBef>
                <a:spcPct val="0"/>
              </a:spcBef>
            </a:pPr>
            <a:r>
              <a:rPr lang="en-US" sz="2579" dirty="0">
                <a:solidFill>
                  <a:srgbClr val="FFFFFF"/>
                </a:solidFill>
                <a:latin typeface="Avenir Next LT Pro Demi" panose="020B0704020202020204" pitchFamily="34" charset="0"/>
              </a:rPr>
              <a:t>NAME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A0F77AFD-B9AF-E68C-EF70-C51E1E45CD78}"/>
              </a:ext>
            </a:extLst>
          </p:cNvPr>
          <p:cNvSpPr txBox="1"/>
          <p:nvPr/>
        </p:nvSpPr>
        <p:spPr>
          <a:xfrm>
            <a:off x="4800600" y="2463901"/>
            <a:ext cx="4041987" cy="2752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0658" lvl="1" indent="-235329">
              <a:lnSpc>
                <a:spcPts val="3051"/>
              </a:lnSpc>
              <a:buFont typeface="Arial"/>
              <a:buChar char="•"/>
            </a:pPr>
            <a:r>
              <a:rPr lang="en-US" sz="2179" dirty="0">
                <a:solidFill>
                  <a:srgbClr val="951B81"/>
                </a:solidFill>
                <a:latin typeface="Avenir Next LT Pro" panose="020B0504020202020204" pitchFamily="34" charset="0"/>
              </a:rPr>
              <a:t>Job responsibility</a:t>
            </a:r>
          </a:p>
          <a:p>
            <a:pPr marL="470658" lvl="1" indent="-235329">
              <a:lnSpc>
                <a:spcPts val="3051"/>
              </a:lnSpc>
              <a:buFont typeface="Arial"/>
              <a:buChar char="•"/>
            </a:pPr>
            <a:endParaRPr lang="en-US" sz="2179" dirty="0">
              <a:solidFill>
                <a:srgbClr val="951B81"/>
              </a:solidFill>
              <a:latin typeface="Avenir Next LT Pro" panose="020B0504020202020204" pitchFamily="34" charset="0"/>
            </a:endParaRPr>
          </a:p>
          <a:p>
            <a:pPr marL="470658" lvl="1" indent="-235329">
              <a:lnSpc>
                <a:spcPts val="3051"/>
              </a:lnSpc>
              <a:buFont typeface="Arial"/>
              <a:buChar char="•"/>
            </a:pPr>
            <a:r>
              <a:rPr lang="en-US" sz="2179" dirty="0">
                <a:solidFill>
                  <a:srgbClr val="951B81"/>
                </a:solidFill>
                <a:latin typeface="Avenir Next LT Pro" panose="020B0504020202020204" pitchFamily="34" charset="0"/>
              </a:rPr>
              <a:t>Job responsibility</a:t>
            </a:r>
          </a:p>
          <a:p>
            <a:pPr marL="470658" lvl="1" indent="-235329">
              <a:lnSpc>
                <a:spcPts val="3051"/>
              </a:lnSpc>
              <a:buFont typeface="Arial"/>
              <a:buChar char="•"/>
            </a:pPr>
            <a:endParaRPr lang="en-US" sz="2179" dirty="0">
              <a:solidFill>
                <a:srgbClr val="951B81"/>
              </a:solidFill>
              <a:latin typeface="Avenir Next LT Pro" panose="020B0504020202020204" pitchFamily="34" charset="0"/>
            </a:endParaRPr>
          </a:p>
          <a:p>
            <a:pPr marL="470658" lvl="1" indent="-235329">
              <a:lnSpc>
                <a:spcPts val="3051"/>
              </a:lnSpc>
              <a:buFont typeface="Arial"/>
              <a:buChar char="•"/>
            </a:pPr>
            <a:r>
              <a:rPr lang="en-US" sz="2179" dirty="0">
                <a:solidFill>
                  <a:srgbClr val="951B81"/>
                </a:solidFill>
                <a:latin typeface="Avenir Next LT Pro" panose="020B0504020202020204" pitchFamily="34" charset="0"/>
              </a:rPr>
              <a:t>Job responsibility</a:t>
            </a:r>
          </a:p>
          <a:p>
            <a:pPr marL="470658" lvl="1" indent="-235329">
              <a:lnSpc>
                <a:spcPts val="3051"/>
              </a:lnSpc>
              <a:buFont typeface="Arial"/>
              <a:buChar char="•"/>
            </a:pPr>
            <a:endParaRPr lang="en-US" sz="2179" dirty="0">
              <a:solidFill>
                <a:srgbClr val="951B81"/>
              </a:solidFill>
              <a:latin typeface="Avenir Next LT Pro" panose="020B0504020202020204" pitchFamily="34" charset="0"/>
            </a:endParaRPr>
          </a:p>
          <a:p>
            <a:pPr marL="470658" lvl="1" indent="-235329">
              <a:lnSpc>
                <a:spcPts val="3051"/>
              </a:lnSpc>
              <a:buFont typeface="Arial"/>
              <a:buChar char="•"/>
            </a:pPr>
            <a:endParaRPr lang="en-US" sz="2179" dirty="0">
              <a:solidFill>
                <a:srgbClr val="951B8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C9543AFC-957E-BD1B-D435-BDE871B042BE}"/>
              </a:ext>
            </a:extLst>
          </p:cNvPr>
          <p:cNvSpPr txBox="1"/>
          <p:nvPr/>
        </p:nvSpPr>
        <p:spPr>
          <a:xfrm>
            <a:off x="5091318" y="1854301"/>
            <a:ext cx="3460552" cy="3543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55"/>
              </a:lnSpc>
              <a:spcBef>
                <a:spcPct val="0"/>
              </a:spcBef>
            </a:pPr>
            <a:r>
              <a:rPr lang="en-US" sz="2379" dirty="0">
                <a:solidFill>
                  <a:srgbClr val="FFFFFF"/>
                </a:solidFill>
                <a:latin typeface="Avenir Next LT Pro Demi" panose="020B0704020202020204" pitchFamily="34" charset="0"/>
              </a:rPr>
              <a:t>&lt;NAME&gt; is a &lt;Job&gt; 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4521EB9C-35A0-DD31-A631-71A7204FE220}"/>
              </a:ext>
            </a:extLst>
          </p:cNvPr>
          <p:cNvSpPr txBox="1"/>
          <p:nvPr/>
        </p:nvSpPr>
        <p:spPr>
          <a:xfrm>
            <a:off x="5091318" y="5609393"/>
            <a:ext cx="3930762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4"/>
              </a:lnSpc>
              <a:spcBef>
                <a:spcPct val="0"/>
              </a:spcBef>
            </a:pPr>
            <a:r>
              <a:rPr lang="en-US" sz="2087" dirty="0">
                <a:solidFill>
                  <a:srgbClr val="951B81"/>
                </a:solidFill>
                <a:latin typeface="Avenir Next LT Pro" panose="020B0504020202020204" pitchFamily="34" charset="0"/>
              </a:rPr>
              <a:t>He also likes to &lt;insert hobby&gt;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BC242B-5FCC-B823-159B-4F4A36E4DFCC}"/>
              </a:ext>
            </a:extLst>
          </p:cNvPr>
          <p:cNvSpPr txBox="1"/>
          <p:nvPr/>
        </p:nvSpPr>
        <p:spPr>
          <a:xfrm>
            <a:off x="762000" y="1789067"/>
            <a:ext cx="3838670" cy="36933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INSERT PICTURE OF CHARACTER HERE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93D98C-331A-35D2-BEF5-26C1B5AC73E0}"/>
              </a:ext>
            </a:extLst>
          </p:cNvPr>
          <p:cNvSpPr txBox="1"/>
          <p:nvPr/>
        </p:nvSpPr>
        <p:spPr>
          <a:xfrm>
            <a:off x="534801" y="862438"/>
            <a:ext cx="5942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venir Next LT Pro" panose="020B0504020202020204" pitchFamily="34" charset="0"/>
              </a:rPr>
              <a:t>OPTIONAL: Teacher to add their own character</a:t>
            </a:r>
          </a:p>
        </p:txBody>
      </p:sp>
    </p:spTree>
    <p:extLst>
      <p:ext uri="{BB962C8B-B14F-4D97-AF65-F5344CB8AC3E}">
        <p14:creationId xmlns:p14="http://schemas.microsoft.com/office/powerpoint/2010/main" val="34228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88"/>
          <a:stretch>
            <a:fillRect/>
          </a:stretch>
        </p:blipFill>
        <p:spPr>
          <a:xfrm>
            <a:off x="0" y="6502"/>
            <a:ext cx="9753600" cy="730869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7C8AA9A-F6BC-E0F5-52DF-7B37E53E585D}"/>
              </a:ext>
            </a:extLst>
          </p:cNvPr>
          <p:cNvSpPr/>
          <p:nvPr/>
        </p:nvSpPr>
        <p:spPr>
          <a:xfrm>
            <a:off x="590126" y="1219200"/>
            <a:ext cx="4528494" cy="438591"/>
          </a:xfrm>
          <a:prstGeom prst="rect">
            <a:avLst/>
          </a:prstGeom>
          <a:solidFill>
            <a:srgbClr val="941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3B657E-7CCC-A471-D7FE-AAAE56D1681D}"/>
              </a:ext>
            </a:extLst>
          </p:cNvPr>
          <p:cNvSpPr/>
          <p:nvPr/>
        </p:nvSpPr>
        <p:spPr>
          <a:xfrm>
            <a:off x="590127" y="1751043"/>
            <a:ext cx="2229274" cy="338337"/>
          </a:xfrm>
          <a:prstGeom prst="rect">
            <a:avLst/>
          </a:prstGeom>
          <a:solidFill>
            <a:srgbClr val="0A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AutoShape 3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9363">
            <a:off x="524918" y="6619037"/>
            <a:ext cx="8703766" cy="0"/>
          </a:xfrm>
          <a:prstGeom prst="line">
            <a:avLst/>
          </a:prstGeom>
          <a:ln w="19050" cap="rnd">
            <a:solidFill>
              <a:srgbClr val="951B8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 rotWithShape="1">
          <a:blip r:embed="rId3"/>
          <a:srcRect l="53369" t="22843" r="28311" b="49123"/>
          <a:stretch/>
        </p:blipFill>
        <p:spPr>
          <a:xfrm>
            <a:off x="5837636" y="3937767"/>
            <a:ext cx="3915964" cy="3370931"/>
          </a:xfrm>
          <a:prstGeom prst="rect">
            <a:avLst/>
          </a:prstGeom>
        </p:spPr>
      </p:pic>
      <p:sp>
        <p:nvSpPr>
          <p:cNvPr id="6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4801" y="6748952"/>
            <a:ext cx="3538186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5"/>
              </a:lnSpc>
            </a:pPr>
            <a:r>
              <a:rPr lang="en-US" sz="1279" dirty="0">
                <a:solidFill>
                  <a:srgbClr val="951B81"/>
                </a:solidFill>
                <a:latin typeface="Avenir Next LT Pro" panose="020B0504020202020204" pitchFamily="34" charset="0"/>
              </a:rPr>
              <a:t>nationalnumeracy.org.uk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84264" y="1303474"/>
            <a:ext cx="4490393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67"/>
              </a:lnSpc>
            </a:pPr>
            <a:r>
              <a:rPr lang="en-US" sz="2006" dirty="0">
                <a:solidFill>
                  <a:srgbClr val="FFFFFF"/>
                </a:solidFill>
                <a:latin typeface="Avenir Next LT Pro Demi" panose="020B0704020202020204" pitchFamily="34" charset="0"/>
              </a:rPr>
              <a:t>Individual activity or class discussion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0126" y="2400064"/>
            <a:ext cx="6801273" cy="2821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044"/>
              </a:lnSpc>
            </a:pPr>
            <a:r>
              <a:rPr lang="en-US" b="1" dirty="0">
                <a:solidFill>
                  <a:srgbClr val="951B81"/>
                </a:solidFill>
                <a:latin typeface="Avenir Next LT Pro" panose="020B0504020202020204" pitchFamily="34" charset="0"/>
              </a:rPr>
              <a:t>Tell us about a hobby </a:t>
            </a:r>
            <a:r>
              <a:rPr lang="en-US" dirty="0">
                <a:solidFill>
                  <a:srgbClr val="951B81"/>
                </a:solidFill>
                <a:latin typeface="Avenir Next LT Pro" panose="020B0504020202020204" pitchFamily="34" charset="0"/>
              </a:rPr>
              <a:t>or something you do regularly.</a:t>
            </a:r>
          </a:p>
          <a:p>
            <a:pPr algn="l">
              <a:lnSpc>
                <a:spcPts val="2044"/>
              </a:lnSpc>
            </a:pPr>
            <a:endParaRPr lang="en-US" dirty="0">
              <a:solidFill>
                <a:srgbClr val="951B81"/>
              </a:solidFill>
              <a:latin typeface="Avenir Next LT Pro" panose="020B0504020202020204" pitchFamily="34" charset="0"/>
            </a:endParaRPr>
          </a:p>
          <a:p>
            <a:pPr algn="l">
              <a:lnSpc>
                <a:spcPts val="2044"/>
              </a:lnSpc>
            </a:pPr>
            <a:r>
              <a:rPr lang="en-US" dirty="0">
                <a:solidFill>
                  <a:srgbClr val="951B81"/>
                </a:solidFill>
                <a:latin typeface="Avenir Next LT Pro" panose="020B0504020202020204" pitchFamily="34" charset="0"/>
              </a:rPr>
              <a:t>For example -  baking, shopping, getting to school, going on a day out or playing a sport.</a:t>
            </a:r>
          </a:p>
          <a:p>
            <a:pPr algn="l">
              <a:lnSpc>
                <a:spcPts val="2044"/>
              </a:lnSpc>
            </a:pPr>
            <a:endParaRPr lang="en-US" dirty="0">
              <a:solidFill>
                <a:srgbClr val="951B81"/>
              </a:solidFill>
              <a:latin typeface="Avenir Next LT Pro" panose="020B0504020202020204" pitchFamily="34" charset="0"/>
            </a:endParaRPr>
          </a:p>
          <a:p>
            <a:pPr algn="l">
              <a:lnSpc>
                <a:spcPts val="2044"/>
              </a:lnSpc>
            </a:pPr>
            <a:r>
              <a:rPr lang="en-US" b="1" dirty="0">
                <a:solidFill>
                  <a:srgbClr val="951B81"/>
                </a:solidFill>
                <a:latin typeface="Avenir Next LT Pro" panose="020B0504020202020204" pitchFamily="34" charset="0"/>
              </a:rPr>
              <a:t>OR is there a job you would like to do in the future?</a:t>
            </a:r>
          </a:p>
          <a:p>
            <a:pPr algn="l">
              <a:lnSpc>
                <a:spcPts val="2044"/>
              </a:lnSpc>
            </a:pPr>
            <a:endParaRPr lang="en-US" dirty="0">
              <a:solidFill>
                <a:srgbClr val="951B81"/>
              </a:solidFill>
              <a:latin typeface="Avenir Next LT Pro" panose="020B0504020202020204" pitchFamily="34" charset="0"/>
            </a:endParaRPr>
          </a:p>
          <a:p>
            <a:pPr algn="l">
              <a:lnSpc>
                <a:spcPts val="2044"/>
              </a:lnSpc>
            </a:pPr>
            <a:r>
              <a:rPr lang="en-US" dirty="0">
                <a:solidFill>
                  <a:srgbClr val="951B81"/>
                </a:solidFill>
                <a:latin typeface="Avenir Next LT Pro" panose="020B0504020202020204" pitchFamily="34" charset="0"/>
              </a:rPr>
              <a:t>How does it involve numbers or maths?</a:t>
            </a:r>
          </a:p>
          <a:p>
            <a:pPr algn="l">
              <a:lnSpc>
                <a:spcPts val="2044"/>
              </a:lnSpc>
            </a:pPr>
            <a:endParaRPr lang="en-US" dirty="0">
              <a:solidFill>
                <a:srgbClr val="951B81"/>
              </a:solidFill>
              <a:latin typeface="Avenir Next LT Pro" panose="020B0504020202020204" pitchFamily="34" charset="0"/>
            </a:endParaRPr>
          </a:p>
          <a:p>
            <a:pPr algn="l">
              <a:lnSpc>
                <a:spcPts val="2044"/>
              </a:lnSpc>
            </a:pPr>
            <a:r>
              <a:rPr lang="en-US" dirty="0">
                <a:solidFill>
                  <a:srgbClr val="951B81"/>
                </a:solidFill>
                <a:latin typeface="Avenir Next LT Pro" panose="020B0504020202020204" pitchFamily="34" charset="0"/>
              </a:rPr>
              <a:t>What would happen if you didn’t use numbers or maths when you did it?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28227" y="1795544"/>
            <a:ext cx="3026377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15"/>
              </a:lnSpc>
              <a:spcBef>
                <a:spcPct val="0"/>
              </a:spcBef>
            </a:pPr>
            <a:r>
              <a:rPr lang="en-US" sz="1679" dirty="0">
                <a:solidFill>
                  <a:srgbClr val="FFFFFF"/>
                </a:solidFill>
                <a:latin typeface="Avenir Next LT Pro Demi" panose="020B0704020202020204" pitchFamily="34" charset="0"/>
              </a:rPr>
              <a:t> </a:t>
            </a:r>
            <a:r>
              <a:rPr lang="en-US" sz="1679" dirty="0" err="1">
                <a:solidFill>
                  <a:srgbClr val="FFFFFF"/>
                </a:solidFill>
                <a:latin typeface="Avenir Next LT Pro Demi" panose="020B0704020202020204" pitchFamily="34" charset="0"/>
              </a:rPr>
              <a:t>Maths</a:t>
            </a:r>
            <a:r>
              <a:rPr lang="en-US" sz="1679" dirty="0">
                <a:solidFill>
                  <a:srgbClr val="FFFFFF"/>
                </a:solidFill>
                <a:latin typeface="Avenir Next LT Pro Demi" panose="020B0704020202020204" pitchFamily="34" charset="0"/>
              </a:rPr>
              <a:t> in Your World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FC1478-E788-F998-32FC-35F7C11849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251" y="5664107"/>
            <a:ext cx="3791373" cy="71900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C913809-BC2E-508F-855B-26409CCE1DBF}"/>
              </a:ext>
            </a:extLst>
          </p:cNvPr>
          <p:cNvSpPr txBox="1"/>
          <p:nvPr/>
        </p:nvSpPr>
        <p:spPr>
          <a:xfrm>
            <a:off x="969251" y="5688560"/>
            <a:ext cx="3562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venir Next LT Pro Light" panose="020B0304020202020204" pitchFamily="34" charset="0"/>
              </a:rPr>
              <a:t>Use our sheet to write and draw how you use numbers or maths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48A3D94-B167-7B27-0D7E-7EE08A6D0F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0144" y="5014493"/>
            <a:ext cx="1501802" cy="211861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b="88"/>
          <a:stretch>
            <a:fillRect/>
          </a:stretch>
        </p:blipFill>
        <p:spPr>
          <a:xfrm>
            <a:off x="0" y="6502"/>
            <a:ext cx="9753600" cy="730869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5AF3557-7D0A-618B-3526-FE8D9479077B}"/>
              </a:ext>
            </a:extLst>
          </p:cNvPr>
          <p:cNvSpPr/>
          <p:nvPr/>
        </p:nvSpPr>
        <p:spPr>
          <a:xfrm>
            <a:off x="1143000" y="3062063"/>
            <a:ext cx="5562600" cy="5386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90598" y="6826140"/>
            <a:ext cx="3538186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5"/>
              </a:lnSpc>
            </a:pPr>
            <a:r>
              <a:rPr lang="en-US" sz="1279" dirty="0">
                <a:solidFill>
                  <a:srgbClr val="FFFFFF"/>
                </a:solidFill>
                <a:latin typeface="Avenir Next LT Pro" panose="020B0504020202020204" pitchFamily="34" charset="0"/>
              </a:rPr>
              <a:t>nationalnumeracy.org.uk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90598" y="3933825"/>
            <a:ext cx="6144604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3"/>
              </a:lnSpc>
            </a:pPr>
            <a:r>
              <a:rPr lang="en-US" sz="1920" dirty="0">
                <a:solidFill>
                  <a:srgbClr val="FFFFFF"/>
                </a:solidFill>
                <a:latin typeface="Avenir Next LT Pro" panose="020B0504020202020204" pitchFamily="34" charset="0"/>
              </a:rPr>
              <a:t>We hope you enjoyed today’s session. Thank you for taking part.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7029" y="3133468"/>
            <a:ext cx="5914541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5"/>
              </a:lnSpc>
            </a:pPr>
            <a:r>
              <a:rPr lang="en-US" sz="2800" dirty="0">
                <a:solidFill>
                  <a:srgbClr val="951B81"/>
                </a:solidFill>
                <a:latin typeface="Avenir Next LT Pro Demi" panose="020B0704020202020204" pitchFamily="34" charset="0"/>
              </a:rPr>
              <a:t>Everyone uses maths every day!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rt_x0020_date xmlns="3d4fb1ce-7578-4a36-b24b-8490e06c8395" xsi:nil="true"/>
    <Project xmlns="3d4fb1ce-7578-4a36-b24b-8490e06c8395">n/a</Project>
    <End_x0020_date xmlns="3d4fb1ce-7578-4a36-b24b-8490e06c8395" xsi:nil="true"/>
    <Priority xmlns="3d4fb1ce-7578-4a36-b24b-8490e06c8395" xsi:nil="true"/>
    <Adults_x0020_or_x0020_Schools_x003a_ xmlns="3d4fb1ce-7578-4a36-b24b-8490e06c8395" xsi:nil="true"/>
    <sp5s xmlns="3d4fb1ce-7578-4a36-b24b-8490e06c8395" xsi:nil="true"/>
    <_x0031__x002d_Liner xmlns="3d4fb1ce-7578-4a36-b24b-8490e06c8395" xsi:nil="true"/>
    <Next_x0020_Strategic_x0020_meeting xmlns="3d4fb1ce-7578-4a36-b24b-8490e06c8395" xsi:nil="true"/>
    <External_x0020_use xmlns="3d4fb1ce-7578-4a36-b24b-8490e06c8395" xsi:nil="true"/>
    <Components xmlns="3d4fb1ce-7578-4a36-b24b-8490e06c8395" xsi:nil="true"/>
    <Support xmlns="3d4fb1ce-7578-4a36-b24b-8490e06c8395" xsi:nil="true"/>
    <Internal_x0020_Use xmlns="3d4fb1ce-7578-4a36-b24b-8490e06c8395" xsi:nil="true"/>
    <Ed_x0020_other xmlns="3d4fb1ce-7578-4a36-b24b-8490e06c8395" xsi:nil="true"/>
    <Phase xmlns="3d4fb1ce-7578-4a36-b24b-8490e06c8395" xsi:nil="true"/>
    <Target_x0020_Group xmlns="3d4fb1ce-7578-4a36-b24b-8490e06c8395" xsi:nil="true"/>
    <Teamwork_x003f_ xmlns="3d4fb1ce-7578-4a36-b24b-8490e06c8395" xsi:nil="true"/>
    <Budget xmlns="3d4fb1ce-7578-4a36-b24b-8490e06c8395" xsi:nil="true"/>
    <Educational_x0020_Input xmlns="3d4fb1ce-7578-4a36-b24b-8490e06c8395" xsi:nil="true"/>
    <Instigated_x0020_by_x003a_ xmlns="3d4fb1ce-7578-4a36-b24b-8490e06c8395" xsi:nil="true"/>
    <zygd xmlns="3d4fb1ce-7578-4a36-b24b-8490e06c8395" xsi:nil="true"/>
    <Proposed_x0020_funding xmlns="3d4fb1ce-7578-4a36-b24b-8490e06c8395" xsi:nil="true"/>
    <Product xmlns="3d4fb1ce-7578-4a36-b24b-8490e06c8395" xsi:nil="true"/>
    <lcf76f155ced4ddcb4097134ff3c332f xmlns="3d4fb1ce-7578-4a36-b24b-8490e06c8395">
      <Terms xmlns="http://schemas.microsoft.com/office/infopath/2007/PartnerControls"/>
    </lcf76f155ced4ddcb4097134ff3c332f>
    <TaxCatchAll xmlns="5c446c59-e2cf-4ab6-976a-d41307e20e11" xsi:nil="true"/>
    <Current_x0020_Status xmlns="3d4fb1ce-7578-4a36-b24b-8490e06c839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B21833FE06F8488E9DE48F3E8C88A1" ma:contentTypeVersion="46" ma:contentTypeDescription="Create a new document." ma:contentTypeScope="" ma:versionID="2d8c4cf79d550b5702ee6bf8a245d45a">
  <xsd:schema xmlns:xsd="http://www.w3.org/2001/XMLSchema" xmlns:xs="http://www.w3.org/2001/XMLSchema" xmlns:p="http://schemas.microsoft.com/office/2006/metadata/properties" xmlns:ns2="3d4fb1ce-7578-4a36-b24b-8490e06c8395" xmlns:ns3="5c446c59-e2cf-4ab6-976a-d41307e20e11" xmlns:ns4="b072cec8-3e9d-43cd-90c2-d7a855a423e0" targetNamespace="http://schemas.microsoft.com/office/2006/metadata/properties" ma:root="true" ma:fieldsID="043eb449fb66c973ed7e3faa9a5aba28" ns2:_="" ns3:_="" ns4:_="">
    <xsd:import namespace="3d4fb1ce-7578-4a36-b24b-8490e06c8395"/>
    <xsd:import namespace="5c446c59-e2cf-4ab6-976a-d41307e20e11"/>
    <xsd:import namespace="b072cec8-3e9d-43cd-90c2-d7a855a423e0"/>
    <xsd:element name="properties">
      <xsd:complexType>
        <xsd:sequence>
          <xsd:element name="documentManagement">
            <xsd:complexType>
              <xsd:all>
                <xsd:element ref="ns2:Project" minOccurs="0"/>
                <xsd:element ref="ns2:Phase" minOccurs="0"/>
                <xsd:element ref="ns2:Internal_x0020_Use" minOccurs="0"/>
                <xsd:element ref="ns2:Target_x0020_Group" minOccurs="0"/>
                <xsd:element ref="ns2:Components" minOccurs="0"/>
                <xsd:element ref="ns2:Instigated_x0020_by_x003a_" minOccurs="0"/>
                <xsd:element ref="ns2:Adults_x0020_or_x0020_Schools_x003a_" minOccurs="0"/>
                <xsd:element ref="ns2:Current_x0020_Status" minOccurs="0"/>
                <xsd:element ref="ns2:Start_x0020_date" minOccurs="0"/>
                <xsd:element ref="ns2:End_x0020_date" minOccurs="0"/>
                <xsd:element ref="ns2:Educational_x0020_Input" minOccurs="0"/>
                <xsd:element ref="ns2:Budget" minOccurs="0"/>
                <xsd:element ref="ns2:Teamwork_x003f_" minOccurs="0"/>
                <xsd:element ref="ns2:Product" minOccurs="0"/>
                <xsd:element ref="ns2:External_x0020_use" minOccurs="0"/>
                <xsd:element ref="ns2:sp5s" minOccurs="0"/>
                <xsd:element ref="ns2:zygd" minOccurs="0"/>
                <xsd:element ref="ns2:_x0031__x002d_Liner" minOccurs="0"/>
                <xsd:element ref="ns2:Support" minOccurs="0"/>
                <xsd:element ref="ns2:Ed_x0020_other" minOccurs="0"/>
                <xsd:element ref="ns2:Next_x0020_Strategic_x0020_meeting" minOccurs="0"/>
                <xsd:element ref="ns3:SharedWithUsers" minOccurs="0"/>
                <xsd:element ref="ns2:Priority" minOccurs="0"/>
                <xsd:element ref="ns2:Proposed_x0020_funding" minOccurs="0"/>
                <xsd:element ref="ns4:SharingHintHash" minOccurs="0"/>
                <xsd:element ref="ns4:SharedWithDetails" minOccurs="0"/>
                <xsd:element ref="ns4:LastSharedByUser" minOccurs="0"/>
                <xsd:element ref="ns4:LastSharedByTime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4fb1ce-7578-4a36-b24b-8490e06c8395" elementFormDefault="qualified">
    <xsd:import namespace="http://schemas.microsoft.com/office/2006/documentManagement/types"/>
    <xsd:import namespace="http://schemas.microsoft.com/office/infopath/2007/PartnerControls"/>
    <xsd:element name="Project" ma:index="1" nillable="true" ma:displayName="Project" ma:format="Dropdown" ma:indexed="true" ma:internalName="Project">
      <xsd:simpleType>
        <xsd:restriction base="dms:Choice">
          <xsd:enumeration value="BIT"/>
          <xsd:enumeration value="Challenge"/>
          <xsd:enumeration value="Mobile Maths"/>
          <xsd:enumeration value="Parental Engagement"/>
          <xsd:enumeration value="Family Maths Toolkit"/>
          <xsd:enumeration value="Firm Foundations for All"/>
          <xsd:enumeration value="PHF"/>
          <xsd:enumeration value="Passport Maths"/>
          <xsd:enumeration value="Portsmouth Counts"/>
          <xsd:enumeration value="Mayors Fund"/>
          <xsd:enumeration value="Overarching"/>
          <xsd:enumeration value="n/a"/>
          <xsd:enumeration value="Health"/>
          <xsd:enumeration value="BaNC"/>
          <xsd:enumeration value="Multiply"/>
        </xsd:restriction>
      </xsd:simpleType>
    </xsd:element>
    <xsd:element name="Phase" ma:index="2" nillable="true" ma:displayName="Phase" ma:format="Dropdown" ma:indexed="true" ma:internalName="Phase">
      <xsd:simpleType>
        <xsd:restriction base="dms:Choice">
          <xsd:enumeration value="Application"/>
          <xsd:enumeration value="Planning"/>
          <xsd:enumeration value="Research and Development"/>
          <xsd:enumeration value="Pilot"/>
          <xsd:enumeration value="Phase 2"/>
          <xsd:enumeration value="Phase 3"/>
          <xsd:enumeration value="Phase 4"/>
          <xsd:enumeration value="n/a"/>
        </xsd:restriction>
      </xsd:simpleType>
    </xsd:element>
    <xsd:element name="Internal_x0020_Use" ma:index="4" nillable="true" ma:displayName="Type of" ma:format="Dropdown" ma:internalName="Internal_x0020_Use">
      <xsd:simpleType>
        <xsd:restriction base="dms:Choice">
          <xsd:enumeration value="Activities_Tests"/>
          <xsd:enumeration value="Conference"/>
          <xsd:enumeration value="Consultation Response"/>
          <xsd:enumeration value="Contract"/>
          <xsd:enumeration value="Data"/>
          <xsd:enumeration value="Developed Parts"/>
          <xsd:enumeration value="Developing Material"/>
          <xsd:enumeration value="Evidence"/>
          <xsd:enumeration value="Expert Groups"/>
          <xsd:enumeration value="Finances"/>
          <xsd:enumeration value="Focus Groups"/>
          <xsd:enumeration value="Funding"/>
          <xsd:enumeration value="Meeting Minutes"/>
          <xsd:enumeration value="not internal"/>
          <xsd:enumeration value="Planning"/>
          <xsd:enumeration value="Financial_Quote"/>
          <xsd:enumeration value="Reference"/>
          <xsd:enumeration value="StockImages"/>
          <xsd:enumeration value="Support"/>
          <xsd:enumeration value="Survey_analysis"/>
          <xsd:enumeration value="Report/Write Up"/>
        </xsd:restriction>
      </xsd:simpleType>
    </xsd:element>
    <xsd:element name="Target_x0020_Group" ma:index="5" nillable="true" ma:displayName="Target Group" ma:format="Dropdown" ma:internalName="Target_x0020_Group">
      <xsd:simpleType>
        <xsd:restriction base="dms:Choice">
          <xsd:enumeration value="Champions"/>
          <xsd:enumeration value="Learners"/>
          <xsd:enumeration value="Partner"/>
          <xsd:enumeration value="Participant"/>
          <xsd:enumeration value="Partners and Participants"/>
          <xsd:enumeration value="Stakeholders"/>
          <xsd:enumeration value="Funders"/>
          <xsd:enumeration value="n/a"/>
        </xsd:restriction>
      </xsd:simpleType>
    </xsd:element>
    <xsd:element name="Components" ma:index="6" nillable="true" ma:displayName="Components" ma:format="Dropdown" ma:internalName="Components">
      <xsd:simpleType>
        <xsd:restriction base="dms:Choice">
          <xsd:enumeration value="Assessments"/>
          <xsd:enumeration value="Images"/>
          <xsd:enumeration value="Learn Elsewhere"/>
          <xsd:enumeration value="Legal"/>
          <xsd:enumeration value="Resources"/>
          <xsd:enumeration value="Wireframes"/>
        </xsd:restriction>
      </xsd:simpleType>
    </xsd:element>
    <xsd:element name="Instigated_x0020_by_x003a_" ma:index="7" nillable="true" ma:displayName="PM / Owner" ma:format="Dropdown" ma:indexed="true" ma:internalName="Instigated_x0020_by_x003a_">
      <xsd:simpleType>
        <xsd:restriction base="dms:Choice">
          <xsd:enumeration value="Siobhan"/>
          <xsd:enumeration value="Rachel"/>
          <xsd:enumeration value="Paul"/>
          <xsd:enumeration value="Lynn"/>
          <xsd:enumeration value="Sally"/>
          <xsd:enumeration value="Mike"/>
          <xsd:enumeration value="Vessi"/>
          <xsd:enumeration value="Serge"/>
          <xsd:enumeration value="Anna"/>
          <xsd:enumeration value="Margaret"/>
          <xsd:enumeration value="Rachael"/>
          <xsd:enumeration value="Hannah"/>
          <xsd:enumeration value="n/a"/>
        </xsd:restriction>
      </xsd:simpleType>
    </xsd:element>
    <xsd:element name="Adults_x0020_or_x0020_Schools_x003a_" ma:index="8" nillable="true" ma:displayName="Adults or Schools:" ma:format="Dropdown" ma:internalName="Adults_x0020_or_x0020_Schools_x003a_">
      <xsd:simpleType>
        <xsd:restriction base="dms:Choice">
          <xsd:enumeration value="Adults Challenge"/>
          <xsd:enumeration value="Adults other"/>
          <xsd:enumeration value="Strategic"/>
          <xsd:enumeration value="Schools"/>
          <xsd:enumeration value="Adults &amp; schools"/>
          <xsd:enumeration value="n/a"/>
        </xsd:restriction>
      </xsd:simpleType>
    </xsd:element>
    <xsd:element name="Current_x0020_Status" ma:index="9" nillable="true" ma:displayName="Dev Status" ma:format="Dropdown" ma:indexed="true" ma:internalName="Current_x0020_Status">
      <xsd:simpleType>
        <xsd:restriction base="dms:Choice">
          <xsd:enumeration value="Pipeline"/>
          <xsd:enumeration value="Active"/>
          <xsd:enumeration value="Complete"/>
          <xsd:enumeration value="n/a"/>
        </xsd:restriction>
      </xsd:simpleType>
    </xsd:element>
    <xsd:element name="Start_x0020_date" ma:index="10" nillable="true" ma:displayName="Start date" ma:format="DateOnly" ma:internalName="Start_x0020_date">
      <xsd:simpleType>
        <xsd:restriction base="dms:DateTime"/>
      </xsd:simpleType>
    </xsd:element>
    <xsd:element name="End_x0020_date" ma:index="11" nillable="true" ma:displayName="End date" ma:format="DateOnly" ma:internalName="End_x0020_date">
      <xsd:simpleType>
        <xsd:restriction base="dms:DateTime"/>
      </xsd:simpleType>
    </xsd:element>
    <xsd:element name="Educational_x0020_Input" ma:index="12" nillable="true" ma:displayName="Ed lead" ma:format="Dropdown" ma:internalName="Educational_x0020_Input">
      <xsd:simpleType>
        <xsd:restriction base="dms:Choice">
          <xsd:enumeration value="Els"/>
          <xsd:enumeration value="Derek"/>
          <xsd:enumeration value="Margaret"/>
          <xsd:enumeration value="Sue"/>
          <xsd:enumeration value="Lynn"/>
          <xsd:enumeration value="Serge"/>
          <xsd:enumeration value="tbc"/>
          <xsd:enumeration value="No"/>
        </xsd:restriction>
      </xsd:simpleType>
    </xsd:element>
    <xsd:element name="Budget" ma:index="13" nillable="true" ma:displayName="Est cost" ma:decimals="0" ma:LCID="2057" ma:internalName="Budget">
      <xsd:simpleType>
        <xsd:restriction base="dms:Currency"/>
      </xsd:simpleType>
    </xsd:element>
    <xsd:element name="Teamwork_x003f_" ma:index="14" nillable="true" ma:displayName="Teamwork" ma:format="Dropdown" ma:internalName="Teamwork_x003f_">
      <xsd:simpleType>
        <xsd:union memberTypes="dms:Text">
          <xsd:simpleType>
            <xsd:restriction base="dms:Choice">
              <xsd:enumeration value="Yes"/>
              <xsd:enumeration value="No"/>
            </xsd:restriction>
          </xsd:simpleType>
        </xsd:union>
      </xsd:simpleType>
    </xsd:element>
    <xsd:element name="Product" ma:index="15" nillable="true" ma:displayName="Product" ma:format="Dropdown" ma:indexed="true" ma:internalName="Product">
      <xsd:simpleType>
        <xsd:restriction base="dms:Choice">
          <xsd:enumeration value="BaNC"/>
          <xsd:enumeration value="Challenge Online"/>
          <xsd:enumeration value="Challenge Champions"/>
          <xsd:enumeration value="Champions Workbook"/>
          <xsd:enumeration value="Numeracy Review"/>
          <xsd:enumeration value="Family Maths Toolkit"/>
          <xsd:enumeration value="Parent Leaflets"/>
          <xsd:enumeration value="Parent Scrapbooks"/>
          <xsd:enumeration value="Firm Foundations Support Materials"/>
          <xsd:enumeration value="Overarching"/>
          <xsd:enumeration value="n/a"/>
          <xsd:enumeration value="Screener"/>
        </xsd:restriction>
      </xsd:simpleType>
    </xsd:element>
    <xsd:element name="External_x0020_use" ma:index="16" nillable="true" ma:displayName="Comms" ma:format="Dropdown" ma:internalName="External_x0020_use">
      <xsd:simpleType>
        <xsd:union memberTypes="dms:Text">
          <xsd:simpleType>
            <xsd:restriction base="dms:Choice">
              <xsd:enumeration value="Activities_Tests"/>
              <xsd:enumeration value="Ambassadors"/>
              <xsd:enumeration value="Blog_piece"/>
              <xsd:enumeration value="Brand"/>
              <xsd:enumeration value="Brief"/>
              <xsd:enumeration value="Case_study"/>
              <xsd:enumeration value="Comms_social_intern"/>
              <xsd:enumeration value="Design Features"/>
              <xsd:enumeration value="Emailing"/>
              <xsd:enumeration value="Instructions"/>
              <xsd:enumeration value="Leaflet_Handout_Overview"/>
              <xsd:enumeration value="Media"/>
              <xsd:enumeration value="Not External"/>
              <xsd:enumeration value="Posters_Banners"/>
              <xsd:enumeration value="Presentation"/>
              <xsd:enumeration value="Print Artwork"/>
              <xsd:enumeration value="Workshop"/>
            </xsd:restriction>
          </xsd:simpleType>
        </xsd:union>
      </xsd:simpleType>
    </xsd:element>
    <xsd:element name="sp5s" ma:index="17" nillable="true" ma:displayName="Text" ma:internalName="sp5s">
      <xsd:simpleType>
        <xsd:restriction base="dms:Text"/>
      </xsd:simpleType>
    </xsd:element>
    <xsd:element name="zygd" ma:index="18" nillable="true" ma:displayName="Contains data" ma:internalName="zygd">
      <xsd:simpleType>
        <xsd:restriction base="dms:Text"/>
      </xsd:simpleType>
    </xsd:element>
    <xsd:element name="_x0031__x002d_Liner" ma:index="19" nillable="true" ma:displayName="1-Liner" ma:description="A 1-line description" ma:internalName="_x0031__x002d_Liner">
      <xsd:simpleType>
        <xsd:restriction base="dms:Note">
          <xsd:maxLength value="255"/>
        </xsd:restriction>
      </xsd:simpleType>
    </xsd:element>
    <xsd:element name="Support" ma:index="20" nillable="true" ma:displayName="Support" ma:format="Dropdown" ma:internalName="Support">
      <xsd:simpleType>
        <xsd:union memberTypes="dms:Text">
          <xsd:simpleType>
            <xsd:restriction base="dms:Choice">
              <xsd:enumeration value="Jo"/>
              <xsd:enumeration value="Anna"/>
              <xsd:enumeration value="Helen"/>
              <xsd:enumeration value="n/a"/>
            </xsd:restriction>
          </xsd:simpleType>
        </xsd:union>
      </xsd:simpleType>
    </xsd:element>
    <xsd:element name="Ed_x0020_other" ma:index="21" nillable="true" ma:displayName="Ed other" ma:internalName="Ed_x0020_other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Lynn"/>
                        <xsd:enumeration value="Serge"/>
                        <xsd:enumeration value="Derek"/>
                        <xsd:enumeration value="Mandy"/>
                        <xsd:enumeration value="Colin"/>
                        <xsd:enumeration value="Nina"/>
                        <xsd:enumeration value="Margaret"/>
                        <xsd:enumeration value="Pip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Next_x0020_Strategic_x0020_meeting" ma:index="22" nillable="true" ma:displayName="Next Strategic meeting" ma:format="Dropdown" ma:internalName="Next_x0020_Strategic_x0020_meeting">
      <xsd:simpleType>
        <xsd:union memberTypes="dms:Text">
          <xsd:simpleType>
            <xsd:restriction base="dms:Choice">
              <xsd:enumeration value="Yes"/>
            </xsd:restriction>
          </xsd:simpleType>
        </xsd:union>
      </xsd:simpleType>
    </xsd:element>
    <xsd:element name="Priority" ma:index="30" nillable="true" ma:displayName="Priority" ma:decimals="0" ma:internalName="Priority">
      <xsd:simpleType>
        <xsd:restriction base="dms:Number"/>
      </xsd:simpleType>
    </xsd:element>
    <xsd:element name="Proposed_x0020_funding" ma:index="31" nillable="true" ma:displayName="Proposed funding" ma:internalName="Proposed_x0020_funding">
      <xsd:simpleType>
        <xsd:restriction base="dms:Text">
          <xsd:maxLength value="255"/>
        </xsd:restriction>
      </xsd:simpleType>
    </xsd:element>
    <xsd:element name="MediaServiceMetadata" ma:index="36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37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38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9" nillable="true" ma:displayName="Tags" ma:internalName="MediaServiceAutoTags" ma:readOnly="true">
      <xsd:simpleType>
        <xsd:restriction base="dms:Text"/>
      </xsd:simpleType>
    </xsd:element>
    <xsd:element name="MediaServiceGenerationTime" ma:index="4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4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4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4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47" nillable="true" ma:taxonomy="true" ma:internalName="lcf76f155ced4ddcb4097134ff3c332f" ma:taxonomyFieldName="MediaServiceImageTags" ma:displayName="Image Tags" ma:readOnly="false" ma:fieldId="{5cf76f15-5ced-4ddc-b409-7134ff3c332f}" ma:taxonomyMulti="true" ma:sspId="ef2560c5-e438-498a-b155-42b5557b5a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49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5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5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5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446c59-e2cf-4ab6-976a-d41307e20e11" elementFormDefault="qualified">
    <xsd:import namespace="http://schemas.microsoft.com/office/2006/documentManagement/types"/>
    <xsd:import namespace="http://schemas.microsoft.com/office/infopath/2007/PartnerControls"/>
    <xsd:element name="SharedWithUsers" ma:index="2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axCatchAll" ma:index="48" nillable="true" ma:displayName="Taxonomy Catch All Column" ma:hidden="true" ma:list="{a7ee53dc-7a83-4204-bf94-a1a24809ac75}" ma:internalName="TaxCatchAll" ma:showField="CatchAllData" ma:web="5c446c59-e2cf-4ab6-976a-d41307e20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72cec8-3e9d-43cd-90c2-d7a855a423e0" elementFormDefault="qualified">
    <xsd:import namespace="http://schemas.microsoft.com/office/2006/documentManagement/types"/>
    <xsd:import namespace="http://schemas.microsoft.com/office/infopath/2007/PartnerControls"/>
    <xsd:element name="SharingHintHash" ma:index="32" nillable="true" ma:displayName="Sharing Hint Hash" ma:internalName="SharingHintHash" ma:readOnly="true">
      <xsd:simpleType>
        <xsd:restriction base="dms:Text"/>
      </xsd:simpleType>
    </xsd:element>
    <xsd:element name="SharedWithDetails" ma:index="3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34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35" nillable="true" ma:displayName="Last Shared By Time" ma:description="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3610F8F-34C8-488D-AE49-5744E500ED6C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b072cec8-3e9d-43cd-90c2-d7a855a423e0"/>
    <ds:schemaRef ds:uri="http://schemas.openxmlformats.org/package/2006/metadata/core-properties"/>
    <ds:schemaRef ds:uri="5c446c59-e2cf-4ab6-976a-d41307e20e11"/>
    <ds:schemaRef ds:uri="http://purl.org/dc/terms/"/>
    <ds:schemaRef ds:uri="3d4fb1ce-7578-4a36-b24b-8490e06c8395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D2D5F74-9EAC-4B13-B2D7-749B4626EC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C26D7D-BEA4-4D05-BD99-1B91737F58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4fb1ce-7578-4a36-b24b-8490e06c8395"/>
    <ds:schemaRef ds:uri="5c446c59-e2cf-4ab6-976a-d41307e20e11"/>
    <ds:schemaRef ds:uri="b072cec8-3e9d-43cd-90c2-d7a855a423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666</Words>
  <Application>Microsoft Office PowerPoint</Application>
  <PresentationFormat>Custom</PresentationFormat>
  <Paragraphs>109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Avenir Next LT Pro</vt:lpstr>
      <vt:lpstr>Calibri</vt:lpstr>
      <vt:lpstr>Avenir Next LT Pro Light</vt:lpstr>
      <vt:lpstr>Rubik</vt:lpstr>
      <vt:lpstr>Lato</vt:lpstr>
      <vt:lpstr>Avenir Next LT Pro Demi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Maths in the Real World slide template</dc:title>
  <dc:creator>Laura  Hill</dc:creator>
  <cp:lastModifiedBy>Lizzie Green</cp:lastModifiedBy>
  <cp:revision>43</cp:revision>
  <dcterms:created xsi:type="dcterms:W3CDTF">2006-08-16T00:00:00Z</dcterms:created>
  <dcterms:modified xsi:type="dcterms:W3CDTF">2026-10-08T15:37:08Z</dcterms:modified>
  <dc:identifier>DAFYfnQGTLI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0x010100B2B21833FE06F8488E9DE48F3E8C88A1</vt:lpwstr>
  </property>
  <property fmtid="{D5CDD505-2E9C-101B-9397-08002B2CF9AE}" pid="4" name="Project">
    <vt:lpwstr>n/a</vt:lpwstr>
  </property>
</Properties>
</file>