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  <p:sldMasterId id="2147483660" r:id="rId5"/>
    <p:sldMasterId id="2147483733" r:id="rId6"/>
  </p:sldMasterIdLst>
  <p:notesMasterIdLst>
    <p:notesMasterId r:id="rId16"/>
  </p:notesMasterIdLst>
  <p:sldIdLst>
    <p:sldId id="302" r:id="rId7"/>
    <p:sldId id="308" r:id="rId8"/>
    <p:sldId id="312" r:id="rId9"/>
    <p:sldId id="309" r:id="rId10"/>
    <p:sldId id="313" r:id="rId11"/>
    <p:sldId id="303" r:id="rId12"/>
    <p:sldId id="310" r:id="rId13"/>
    <p:sldId id="314" r:id="rId14"/>
    <p:sldId id="315" r:id="rId15"/>
  </p:sldIdLst>
  <p:sldSz cx="12192000" cy="6858000"/>
  <p:notesSz cx="6858000" cy="9144000"/>
  <p:embeddedFontLst>
    <p:embeddedFont>
      <p:font typeface="Comic Sans MS" panose="030F0702030302020204" pitchFamily="66" charset="0"/>
      <p:regular r:id="rId17"/>
      <p:bold r:id="rId18"/>
      <p:italic r:id="rId19"/>
      <p:boldItalic r:id="rId20"/>
    </p:embeddedFont>
    <p:embeddedFont>
      <p:font typeface="Lato Semibold" panose="020F0502020204030203" pitchFamily="34" charset="0"/>
      <p:bold r:id="rId21"/>
      <p:boldItalic r:id="rId22"/>
    </p:embeddedFont>
    <p:embeddedFont>
      <p:font typeface="Rubik" pitchFamily="2" charset="-79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9BEB16-2600-E2F3-F44A-490B4F31A986}" name="Michael Grange" initials="MG" userId="S::mgrange@whiterosemaths.com::41809c40-0790-4eae-a243-bb4a0aefc692" providerId="AD"/>
  <p188:author id="{AE6BB0D3-9817-AAF5-3B3D-88DBCA48D931}" name="Danielle Anthony" initials="DA" userId="S::danthony@whiterosemaths.com::79e593a9-c22a-4a71-ade7-cf24dbaa31f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2C7B"/>
    <a:srgbClr val="FFFDEB"/>
    <a:srgbClr val="F2EBD6"/>
    <a:srgbClr val="F9F6ED"/>
    <a:srgbClr val="B6E149"/>
    <a:srgbClr val="002E63"/>
    <a:srgbClr val="EE684A"/>
    <a:srgbClr val="FDD9CA"/>
    <a:srgbClr val="B0D133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16" autoAdjust="0"/>
    <p:restoredTop sz="95137" autoAdjust="0"/>
  </p:normalViewPr>
  <p:slideViewPr>
    <p:cSldViewPr snapToGrid="0">
      <p:cViewPr varScale="1">
        <p:scale>
          <a:sx n="60" d="100"/>
          <a:sy n="60" d="100"/>
        </p:scale>
        <p:origin x="644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8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font" Target="fonts/font3.fntdata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BDF0B-3EAC-44C5-82FE-54B5B093D68B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03BF2-BB8B-4953-A66A-1F329E095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35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03BF2-BB8B-4953-A66A-1F329E0956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2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75FCF-03AD-C2B5-8E10-B084D01B0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A4AE86-87D7-D2DB-4AFE-F5EACE89A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5E460-8EE2-685D-FD03-7FBAD37F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08DF3-6B24-0B2C-09C8-6F743F9E3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BD45A-91EF-ED0E-6E5D-21DA960EC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505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0FC57-AA23-3036-1685-F19CABFCD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1BD80E-5340-BDEB-33C9-9FFC4A6A73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13D69-7B93-61B8-AB3B-FE8E506ED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5E300-D94E-83CC-94AB-1ADD7F83E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C30A1-D067-37DE-911D-3759EEB89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85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C2DA66-9493-261C-6F9D-86BA70220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6295C5-3B42-2080-5829-9D6E8B073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48200-36B0-8899-4953-E0E99D7AF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EB77A-F2EF-7ABA-C4CB-F8E4EB5BF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4D764-18E1-127F-A30A-57411FB95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864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B5EA-D51E-BDA6-EE56-954B66A2F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5D3073-47A9-A9F1-41B1-FF1D2CD2E4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F8693-D85B-4680-F681-D700444DE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D0A67D-B0A3-D742-A9BF-2A27A1EA935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770DC-854D-3D0C-BF89-0FC0E1317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9C5D2-35DD-732D-F496-D916EB09D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50141-1EAA-6D48-9C6D-C0893957B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4393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A109-001C-FFF4-F95A-731BE4935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8349F-15AC-46AB-ACAD-C18B83D0B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BD4AF-5192-0C96-1DB1-8B14FF9C80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D0A67D-B0A3-D742-A9BF-2A27A1EA935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418D9-0EEE-A763-AA17-975695BAC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4A244-1B3F-F83F-A9E2-164672820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50141-1EAA-6D48-9C6D-C0893957B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497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26872-CC3A-90E2-0E12-331627320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4FD3E4-CCCB-20DC-5C25-DDFB2BC32A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D0A67D-B0A3-D742-A9BF-2A27A1EA935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CF2D25-D29F-78A0-68DA-1099A1E62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1C77D-E13E-0B5E-3F40-14D73D5AF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50141-1EAA-6D48-9C6D-C0893957B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395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E79B99-13F8-0E07-351D-3272B0BF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DEE40-7558-093D-2DAD-AD182D87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50141-1EAA-6D48-9C6D-C0893957B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0057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F2264-510F-AA96-1AAF-718F94474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315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B5EA-D51E-BDA6-EE56-954B66A2F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5D3073-47A9-A9F1-41B1-FF1D2CD2E4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F8693-D85B-4680-F681-D700444DE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D0A67D-B0A3-D742-A9BF-2A27A1EA935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770DC-854D-3D0C-BF89-0FC0E1317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9C5D2-35DD-732D-F496-D916EB09D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50141-1EAA-6D48-9C6D-C0893957B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9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A109-001C-FFF4-F95A-731BE4935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8349F-15AC-46AB-ACAD-C18B83D0B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BD4AF-5192-0C96-1DB1-8B14FF9C80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D0A67D-B0A3-D742-A9BF-2A27A1EA935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418D9-0EEE-A763-AA17-975695BAC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4A244-1B3F-F83F-A9E2-164672820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50141-1EAA-6D48-9C6D-C0893957B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284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26872-CC3A-90E2-0E12-331627320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4FD3E4-CCCB-20DC-5C25-DDFB2BC32A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D0A67D-B0A3-D742-A9BF-2A27A1EA935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CF2D25-D29F-78A0-68DA-1099A1E62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1C77D-E13E-0B5E-3F40-14D73D5AF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50141-1EAA-6D48-9C6D-C0893957B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20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20016-0E78-E7D2-5598-A7161295F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6B646-FADF-D1CF-BA8F-4402F6823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419D2-3EF9-7C12-DFB3-6810363D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FF875-3904-E68A-06A4-FE546DB6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DB148-A2AC-D3C8-99DC-B0FCAD16F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073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E79B99-13F8-0E07-351D-3272B0BF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DEE40-7558-093D-2DAD-AD182D87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50141-1EAA-6D48-9C6D-C0893957B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316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F2264-510F-AA96-1AAF-718F94474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4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F361A-D8A4-B687-329B-85D534979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11CAD-EFFA-1B5D-AFEA-353B23EC3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E8C5F-EAE5-D938-FA5C-BA15BD858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A952D-74DD-AAC8-7759-27C0F17EF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29E44-3154-376F-E65F-F70D48209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356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270D5-3281-0E51-AFF8-A0674F38B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11DB1-70D0-FF6E-7210-5CEFF358C7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00FB8C-3F56-56A2-F768-26E2695BDF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843B82-DAD9-0A6C-2479-8AFC91E74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D0B86-B4F0-DCDD-C2D7-A750DA3F8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6E468-3013-EC9D-894D-9F9D5FBE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69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B0BE4-5C2D-F2BC-4D24-0572370AC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CA8BA-DFEF-EB31-DD01-CA129BF2B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B6A3F-0350-6448-7109-A9876A33BF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60BE06-499C-C454-3793-54304AFD8B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103D26-5AAF-AB52-0A15-0F0F34EB39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81C155-E1A1-0B62-4153-9031D8D63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4AFB15-1F3B-39C6-C77C-2E0146BAD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C94E4A-8FF8-0562-CBE0-8B8D64A78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47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1DA50-65B3-4BA4-B1A7-A9EE7AE1B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3DC0BB-7947-8D2C-63AD-BF52A8EF5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AA8504-9C01-3021-9CA5-994FDE8F0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529B-8E05-E8E6-BC17-8B286680C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4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3764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CBEDD-621B-A7EC-EAA4-5F874E0A4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E72C-0AAB-68E9-3381-69405D2B3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D7FE18-C4FB-0ABC-6F92-1A7279592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E11764-D436-1DDC-C9F0-D497A7939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5DCC1D-2F8A-AB81-0D55-6754D609B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E336A2-38BD-520B-DCE7-42A55599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513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8FED4-BF57-50F0-493E-8B47A6CE6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FC5B6-4990-2079-A04F-3BFD8F701B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3814EA-B735-2037-13A8-2D8270EC55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5A4B7A-B9DB-BD07-EE61-72CB06D61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9E0E2-B8C8-664E-33F1-211D9DFB9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C45BE8-CBCA-9AAC-0874-48FC6FF4C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88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752D47-0D08-2F69-E527-2369A60C7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13FAAC-FF24-3B46-776E-D8BFA2750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95CC8-B399-295C-F5AD-8D15F8F49D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FBB06-E30D-484E-84C7-8BC00E82CC2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A9317-DAAB-8F41-5C22-8E48855A0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0B96A-93CA-A152-3AE6-1578A079E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6226F-BC00-4BBF-AEE6-10BC3901B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33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een and pink background&#10;&#10;AI-generated content may be incorrect.">
            <a:extLst>
              <a:ext uri="{FF2B5EF4-FFF2-40B4-BE49-F238E27FC236}">
                <a16:creationId xmlns:a16="http://schemas.microsoft.com/office/drawing/2014/main" id="{827A2D90-4EA9-D95F-75FD-982C22B25D3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DB1D047-5B87-0DB4-3DAD-797BEBAA90FF}"/>
              </a:ext>
            </a:extLst>
          </p:cNvPr>
          <p:cNvGrpSpPr/>
          <p:nvPr userDrawn="1"/>
        </p:nvGrpSpPr>
        <p:grpSpPr>
          <a:xfrm>
            <a:off x="-49899" y="5088360"/>
            <a:ext cx="3018004" cy="3018004"/>
            <a:chOff x="-49899" y="5088360"/>
            <a:chExt cx="3018004" cy="3018004"/>
          </a:xfrm>
        </p:grpSpPr>
        <p:pic>
          <p:nvPicPr>
            <p:cNvPr id="7" name="Picture 6" descr="A white object on a black background&#10;&#10;AI-generated content may be incorrect.">
              <a:extLst>
                <a:ext uri="{FF2B5EF4-FFF2-40B4-BE49-F238E27FC236}">
                  <a16:creationId xmlns:a16="http://schemas.microsoft.com/office/drawing/2014/main" id="{5458ABA1-7E93-1647-1142-C4BD77FF54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3829971" flipH="1">
              <a:off x="-49899" y="5088360"/>
              <a:ext cx="3018004" cy="3018004"/>
            </a:xfrm>
            <a:custGeom>
              <a:avLst/>
              <a:gdLst>
                <a:gd name="connsiteX0" fmla="*/ 945511 w 3018004"/>
                <a:gd name="connsiteY0" fmla="*/ 3018004 h 3018004"/>
                <a:gd name="connsiteX1" fmla="*/ 0 w 3018004"/>
                <a:gd name="connsiteY1" fmla="*/ 1093687 h 3018004"/>
                <a:gd name="connsiteX2" fmla="*/ 0 w 3018004"/>
                <a:gd name="connsiteY2" fmla="*/ 3018004 h 3018004"/>
                <a:gd name="connsiteX3" fmla="*/ 466012 w 3018004"/>
                <a:gd name="connsiteY3" fmla="*/ 0 h 3018004"/>
                <a:gd name="connsiteX4" fmla="*/ 0 w 3018004"/>
                <a:gd name="connsiteY4" fmla="*/ 0 h 3018004"/>
                <a:gd name="connsiteX5" fmla="*/ 0 w 3018004"/>
                <a:gd name="connsiteY5" fmla="*/ 228975 h 3018004"/>
                <a:gd name="connsiteX6" fmla="*/ 3018004 w 3018004"/>
                <a:gd name="connsiteY6" fmla="*/ 0 h 3018004"/>
                <a:gd name="connsiteX7" fmla="*/ 468593 w 3018004"/>
                <a:gd name="connsiteY7" fmla="*/ 0 h 3018004"/>
                <a:gd name="connsiteX8" fmla="*/ 1951486 w 3018004"/>
                <a:gd name="connsiteY8" fmla="*/ 3018004 h 3018004"/>
                <a:gd name="connsiteX9" fmla="*/ 3018004 w 3018004"/>
                <a:gd name="connsiteY9" fmla="*/ 3018004 h 301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8004" h="3018004">
                  <a:moveTo>
                    <a:pt x="945511" y="3018004"/>
                  </a:moveTo>
                  <a:lnTo>
                    <a:pt x="0" y="1093687"/>
                  </a:lnTo>
                  <a:lnTo>
                    <a:pt x="0" y="3018004"/>
                  </a:lnTo>
                  <a:close/>
                  <a:moveTo>
                    <a:pt x="466012" y="0"/>
                  </a:moveTo>
                  <a:lnTo>
                    <a:pt x="0" y="0"/>
                  </a:lnTo>
                  <a:lnTo>
                    <a:pt x="0" y="228975"/>
                  </a:lnTo>
                  <a:close/>
                  <a:moveTo>
                    <a:pt x="3018004" y="0"/>
                  </a:moveTo>
                  <a:lnTo>
                    <a:pt x="468593" y="0"/>
                  </a:lnTo>
                  <a:lnTo>
                    <a:pt x="1951486" y="3018004"/>
                  </a:lnTo>
                  <a:lnTo>
                    <a:pt x="3018004" y="3018004"/>
                  </a:lnTo>
                  <a:close/>
                </a:path>
              </a:pathLst>
            </a:custGeom>
          </p:spPr>
        </p:pic>
        <p:pic>
          <p:nvPicPr>
            <p:cNvPr id="5" name="Picture 4" descr="A colorful shapes and dots&#10;&#10;AI-generated content may be incorrect.">
              <a:extLst>
                <a:ext uri="{FF2B5EF4-FFF2-40B4-BE49-F238E27FC236}">
                  <a16:creationId xmlns:a16="http://schemas.microsoft.com/office/drawing/2014/main" id="{62A7C699-314C-7A45-A8A0-30DA441FDC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446" y="6278718"/>
              <a:ext cx="2443160" cy="4435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005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een and pink background&#10;&#10;AI-generated content may be incorrect.">
            <a:extLst>
              <a:ext uri="{FF2B5EF4-FFF2-40B4-BE49-F238E27FC236}">
                <a16:creationId xmlns:a16="http://schemas.microsoft.com/office/drawing/2014/main" id="{827A2D90-4EA9-D95F-75FD-982C22B25D3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A4DC16A-21F1-43E1-9695-9DB53C6EE906}"/>
              </a:ext>
            </a:extLst>
          </p:cNvPr>
          <p:cNvSpPr/>
          <p:nvPr userDrawn="1"/>
        </p:nvSpPr>
        <p:spPr>
          <a:xfrm>
            <a:off x="0" y="0"/>
            <a:ext cx="10420350" cy="588645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9A1AC71-0A8F-953B-7B81-76D0FCB45D27}"/>
              </a:ext>
            </a:extLst>
          </p:cNvPr>
          <p:cNvGrpSpPr/>
          <p:nvPr userDrawn="1"/>
        </p:nvGrpSpPr>
        <p:grpSpPr>
          <a:xfrm>
            <a:off x="-49899" y="5088360"/>
            <a:ext cx="3018004" cy="3018004"/>
            <a:chOff x="-49899" y="5088360"/>
            <a:chExt cx="3018004" cy="3018004"/>
          </a:xfrm>
        </p:grpSpPr>
        <p:pic>
          <p:nvPicPr>
            <p:cNvPr id="4" name="Picture 3" descr="A white object on a black background&#10;&#10;AI-generated content may be incorrect.">
              <a:extLst>
                <a:ext uri="{FF2B5EF4-FFF2-40B4-BE49-F238E27FC236}">
                  <a16:creationId xmlns:a16="http://schemas.microsoft.com/office/drawing/2014/main" id="{074296EF-3F79-A815-5662-7B497B98FE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3829971" flipH="1">
              <a:off x="-49899" y="5088360"/>
              <a:ext cx="3018004" cy="3018004"/>
            </a:xfrm>
            <a:custGeom>
              <a:avLst/>
              <a:gdLst>
                <a:gd name="connsiteX0" fmla="*/ 945511 w 3018004"/>
                <a:gd name="connsiteY0" fmla="*/ 3018004 h 3018004"/>
                <a:gd name="connsiteX1" fmla="*/ 0 w 3018004"/>
                <a:gd name="connsiteY1" fmla="*/ 1093687 h 3018004"/>
                <a:gd name="connsiteX2" fmla="*/ 0 w 3018004"/>
                <a:gd name="connsiteY2" fmla="*/ 3018004 h 3018004"/>
                <a:gd name="connsiteX3" fmla="*/ 466012 w 3018004"/>
                <a:gd name="connsiteY3" fmla="*/ 0 h 3018004"/>
                <a:gd name="connsiteX4" fmla="*/ 0 w 3018004"/>
                <a:gd name="connsiteY4" fmla="*/ 0 h 3018004"/>
                <a:gd name="connsiteX5" fmla="*/ 0 w 3018004"/>
                <a:gd name="connsiteY5" fmla="*/ 228975 h 3018004"/>
                <a:gd name="connsiteX6" fmla="*/ 3018004 w 3018004"/>
                <a:gd name="connsiteY6" fmla="*/ 0 h 3018004"/>
                <a:gd name="connsiteX7" fmla="*/ 468593 w 3018004"/>
                <a:gd name="connsiteY7" fmla="*/ 0 h 3018004"/>
                <a:gd name="connsiteX8" fmla="*/ 1951486 w 3018004"/>
                <a:gd name="connsiteY8" fmla="*/ 3018004 h 3018004"/>
                <a:gd name="connsiteX9" fmla="*/ 3018004 w 3018004"/>
                <a:gd name="connsiteY9" fmla="*/ 3018004 h 301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8004" h="3018004">
                  <a:moveTo>
                    <a:pt x="945511" y="3018004"/>
                  </a:moveTo>
                  <a:lnTo>
                    <a:pt x="0" y="1093687"/>
                  </a:lnTo>
                  <a:lnTo>
                    <a:pt x="0" y="3018004"/>
                  </a:lnTo>
                  <a:close/>
                  <a:moveTo>
                    <a:pt x="466012" y="0"/>
                  </a:moveTo>
                  <a:lnTo>
                    <a:pt x="0" y="0"/>
                  </a:lnTo>
                  <a:lnTo>
                    <a:pt x="0" y="228975"/>
                  </a:lnTo>
                  <a:close/>
                  <a:moveTo>
                    <a:pt x="3018004" y="0"/>
                  </a:moveTo>
                  <a:lnTo>
                    <a:pt x="468593" y="0"/>
                  </a:lnTo>
                  <a:lnTo>
                    <a:pt x="1951486" y="3018004"/>
                  </a:lnTo>
                  <a:lnTo>
                    <a:pt x="3018004" y="3018004"/>
                  </a:lnTo>
                  <a:close/>
                </a:path>
              </a:pathLst>
            </a:custGeom>
          </p:spPr>
        </p:pic>
        <p:pic>
          <p:nvPicPr>
            <p:cNvPr id="5" name="Picture 4" descr="A colorful shapes and dots&#10;&#10;AI-generated content may be incorrect.">
              <a:extLst>
                <a:ext uri="{FF2B5EF4-FFF2-40B4-BE49-F238E27FC236}">
                  <a16:creationId xmlns:a16="http://schemas.microsoft.com/office/drawing/2014/main" id="{810781B4-43DD-B04A-A5DC-7E5F32EA6D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446" y="6278718"/>
              <a:ext cx="2443160" cy="4435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6806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6.png"/><Relationship Id="rId11" Type="http://schemas.openxmlformats.org/officeDocument/2006/relationships/image" Target="../media/image18.svg"/><Relationship Id="rId5" Type="http://schemas.openxmlformats.org/officeDocument/2006/relationships/image" Target="../media/image25.png"/><Relationship Id="rId10" Type="http://schemas.openxmlformats.org/officeDocument/2006/relationships/image" Target="../media/image17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olorful shapes and dots&#10;&#10;AI-generated content may be incorrect.">
            <a:extLst>
              <a:ext uri="{FF2B5EF4-FFF2-40B4-BE49-F238E27FC236}">
                <a16:creationId xmlns:a16="http://schemas.microsoft.com/office/drawing/2014/main" id="{DB21F02B-A1F6-D388-AD7D-56108623BC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ACDE6C-7BE4-B2AC-4050-8F502B6C1534}"/>
              </a:ext>
            </a:extLst>
          </p:cNvPr>
          <p:cNvSpPr txBox="1"/>
          <p:nvPr/>
        </p:nvSpPr>
        <p:spPr>
          <a:xfrm>
            <a:off x="5156616" y="2818149"/>
            <a:ext cx="65656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Ages 5-7</a:t>
            </a:r>
          </a:p>
        </p:txBody>
      </p:sp>
    </p:spTree>
    <p:extLst>
      <p:ext uri="{BB962C8B-B14F-4D97-AF65-F5344CB8AC3E}">
        <p14:creationId xmlns:p14="http://schemas.microsoft.com/office/powerpoint/2010/main" val="160722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31F76CF-3D0F-7585-E6BA-15609388FB54}"/>
              </a:ext>
            </a:extLst>
          </p:cNvPr>
          <p:cNvSpPr txBox="1"/>
          <p:nvPr/>
        </p:nvSpPr>
        <p:spPr>
          <a:xfrm>
            <a:off x="156430" y="371217"/>
            <a:ext cx="1030202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E63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rPr>
              <a:t>Guidance for teachers</a:t>
            </a:r>
            <a:endParaRPr lang="en-GB" sz="2800" b="1" dirty="0">
              <a:solidFill>
                <a:srgbClr val="002E63"/>
              </a:solidFill>
              <a:latin typeface="Rubik" pitchFamily="2" charset="-79"/>
              <a:cs typeface="Rubik" pitchFamily="2" charset="-79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20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060AF38-1280-4057-7653-454269F59507}"/>
              </a:ext>
            </a:extLst>
          </p:cNvPr>
          <p:cNvSpPr/>
          <p:nvPr/>
        </p:nvSpPr>
        <p:spPr>
          <a:xfrm>
            <a:off x="231312" y="955221"/>
            <a:ext cx="2466000" cy="3739482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r>
              <a:rPr lang="en-GB" sz="16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Lesson content</a:t>
            </a:r>
          </a:p>
          <a:p>
            <a:pPr algn="ctr"/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algn="ctr"/>
            <a:r>
              <a:rPr lang="en-GB" sz="16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This lesson focuses on making the same amount of money using different coins and notes.</a:t>
            </a:r>
          </a:p>
          <a:p>
            <a:pPr algn="ctr"/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2B7060B-F4DC-2540-EB03-DDC479F0CB12}"/>
              </a:ext>
            </a:extLst>
          </p:cNvPr>
          <p:cNvSpPr/>
          <p:nvPr/>
        </p:nvSpPr>
        <p:spPr>
          <a:xfrm>
            <a:off x="2757556" y="955219"/>
            <a:ext cx="2466000" cy="3739484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r>
              <a:rPr lang="en-GB" sz="16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Key skills</a:t>
            </a:r>
          </a:p>
          <a:p>
            <a:pPr algn="ctr"/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algn="ctr"/>
            <a:r>
              <a:rPr lang="en-GB" sz="16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Children will develop their problem-solving skills practically and will combine amounts to make a particular value.</a:t>
            </a:r>
            <a:endParaRPr lang="en-GB" sz="1600" b="1" u="sng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40B59EE-605F-2CA5-27FE-5D95A83B534C}"/>
              </a:ext>
            </a:extLst>
          </p:cNvPr>
          <p:cNvSpPr/>
          <p:nvPr/>
        </p:nvSpPr>
        <p:spPr>
          <a:xfrm>
            <a:off x="7810045" y="955218"/>
            <a:ext cx="2464253" cy="3739484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r>
              <a:rPr lang="en-GB" sz="16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Real-world links</a:t>
            </a:r>
          </a:p>
          <a:p>
            <a:pPr algn="ctr"/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algn="ctr"/>
            <a:r>
              <a:rPr lang="en-GB" sz="16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Consider creating a shop with items for sale in it. Discuss the coins or notes children could use to pay for an item. </a:t>
            </a:r>
          </a:p>
          <a:p>
            <a:pPr algn="ctr"/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7DC5B65-E9B4-48BE-4BCF-A288347B4887}"/>
              </a:ext>
            </a:extLst>
          </p:cNvPr>
          <p:cNvSpPr/>
          <p:nvPr/>
        </p:nvSpPr>
        <p:spPr>
          <a:xfrm>
            <a:off x="5283800" y="955218"/>
            <a:ext cx="2466000" cy="3739484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b="1" u="sng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r>
              <a:rPr lang="en-GB" sz="16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Oracy links</a:t>
            </a:r>
          </a:p>
          <a:p>
            <a:pPr algn="ctr"/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algn="ctr"/>
            <a:r>
              <a:rPr lang="en-GB" sz="16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Encourage children to discuss coins and their value. Ask children to make the same value using different coins. </a:t>
            </a:r>
          </a:p>
          <a:p>
            <a:pPr algn="ctr"/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8338641F-2079-7138-29D1-2F2C444F8D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098" y="1134216"/>
            <a:ext cx="785404" cy="810141"/>
          </a:xfrm>
          <a:prstGeom prst="rect">
            <a:avLst/>
          </a:prstGeom>
        </p:spPr>
      </p:pic>
      <p:pic>
        <p:nvPicPr>
          <p:cNvPr id="11" name="Graphic 10" descr="Earth globe: Americas with solid fill">
            <a:extLst>
              <a:ext uri="{FF2B5EF4-FFF2-40B4-BE49-F238E27FC236}">
                <a16:creationId xmlns:a16="http://schemas.microsoft.com/office/drawing/2014/main" id="{53783F79-4237-3EC6-B3CC-877C69E586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84971" y="1080977"/>
            <a:ext cx="914400" cy="914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FEB44C3-6E7B-580B-3EAB-3E17689460EF}"/>
              </a:ext>
            </a:extLst>
          </p:cNvPr>
          <p:cNvSpPr txBox="1"/>
          <p:nvPr/>
        </p:nvSpPr>
        <p:spPr>
          <a:xfrm>
            <a:off x="590711" y="4955537"/>
            <a:ext cx="9433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These aspects outline the key components of this lesson which focuses on money and provides some ideas for how it can be used in the classroom. </a:t>
            </a:r>
          </a:p>
        </p:txBody>
      </p:sp>
      <p:pic>
        <p:nvPicPr>
          <p:cNvPr id="16" name="Graphic 15" descr="Puzzle with solid fill">
            <a:extLst>
              <a:ext uri="{FF2B5EF4-FFF2-40B4-BE49-F238E27FC236}">
                <a16:creationId xmlns:a16="http://schemas.microsoft.com/office/drawing/2014/main" id="{CD543030-8C67-6EEC-9FD2-7308D1028E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36259" y="1080977"/>
            <a:ext cx="914400" cy="914400"/>
          </a:xfrm>
          <a:prstGeom prst="rect">
            <a:avLst/>
          </a:prstGeom>
        </p:spPr>
      </p:pic>
      <p:pic>
        <p:nvPicPr>
          <p:cNvPr id="9" name="Graphic 8" descr="Coins with solid fill">
            <a:extLst>
              <a:ext uri="{FF2B5EF4-FFF2-40B4-BE49-F238E27FC236}">
                <a16:creationId xmlns:a16="http://schemas.microsoft.com/office/drawing/2014/main" id="{333B59D9-A11F-7E1C-5773-ED9954997A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7112" y="108097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930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F60234-151A-A59E-7308-01D9DB12C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C81D5CF-76F2-09DB-90C1-7CFB3693AF35}"/>
              </a:ext>
            </a:extLst>
          </p:cNvPr>
          <p:cNvSpPr txBox="1"/>
          <p:nvPr/>
        </p:nvSpPr>
        <p:spPr>
          <a:xfrm>
            <a:off x="156430" y="371217"/>
            <a:ext cx="103020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E63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rPr>
              <a:t>Further guidance for teachers – the lesson</a:t>
            </a:r>
            <a:endParaRPr lang="en-GB" sz="2800" b="1" dirty="0">
              <a:solidFill>
                <a:srgbClr val="002E63"/>
              </a:solidFill>
              <a:latin typeface="Rubik" pitchFamily="2" charset="-79"/>
              <a:cs typeface="Rubik" pitchFamily="2" charset="-79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20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DBD5D6-FD62-CDD0-F1A2-6F2DAC1A1B87}"/>
              </a:ext>
            </a:extLst>
          </p:cNvPr>
          <p:cNvSpPr txBox="1"/>
          <p:nvPr/>
        </p:nvSpPr>
        <p:spPr>
          <a:xfrm>
            <a:off x="251730" y="3694291"/>
            <a:ext cx="3390900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Begin by talking about coins children know of and the value of each coin.  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Discuss how coins could be sorted. For example, by their shape / size etc.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Explore how two coins could be used to make the same amount of another coin.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A70C92-A94B-AC12-219D-359C45179F8B}"/>
              </a:ext>
            </a:extLst>
          </p:cNvPr>
          <p:cNvGrpSpPr/>
          <p:nvPr/>
        </p:nvGrpSpPr>
        <p:grpSpPr>
          <a:xfrm>
            <a:off x="781050" y="1734708"/>
            <a:ext cx="1885950" cy="1886042"/>
            <a:chOff x="431800" y="1168050"/>
            <a:chExt cx="1885950" cy="1886042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F02CCC86-C0D9-7195-AD28-D8A67D43AE4D}"/>
                </a:ext>
              </a:extLst>
            </p:cNvPr>
            <p:cNvSpPr/>
            <p:nvPr/>
          </p:nvSpPr>
          <p:spPr>
            <a:xfrm>
              <a:off x="431800" y="1168050"/>
              <a:ext cx="1885950" cy="1886042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Logo, calendar&#10;&#10;Description automatically generated">
              <a:extLst>
                <a:ext uri="{FF2B5EF4-FFF2-40B4-BE49-F238E27FC236}">
                  <a16:creationId xmlns:a16="http://schemas.microsoft.com/office/drawing/2014/main" id="{D392BC54-FCB1-38F3-44B7-4C1310E11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7177" y="1259261"/>
              <a:ext cx="670153" cy="759924"/>
            </a:xfrm>
            <a:prstGeom prst="rect">
              <a:avLst/>
            </a:prstGeom>
          </p:spPr>
        </p:pic>
        <p:pic>
          <p:nvPicPr>
            <p:cNvPr id="8" name="Picture 7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2B97EB7-8FC7-7740-8ADB-209EFD2B4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616" y="1521592"/>
              <a:ext cx="567856" cy="565768"/>
            </a:xfrm>
            <a:prstGeom prst="rect">
              <a:avLst/>
            </a:prstGeom>
          </p:spPr>
        </p:pic>
        <p:pic>
          <p:nvPicPr>
            <p:cNvPr id="9" name="Picture 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AAA441F6-B2F6-C374-0270-698F7803B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767" y="1954367"/>
              <a:ext cx="597083" cy="597083"/>
            </a:xfrm>
            <a:prstGeom prst="rect">
              <a:avLst/>
            </a:prstGeom>
          </p:spPr>
        </p:pic>
        <p:pic>
          <p:nvPicPr>
            <p:cNvPr id="10" name="Picture 9" descr="A picture containing text, sign&#10;&#10;Description automatically generated">
              <a:extLst>
                <a:ext uri="{FF2B5EF4-FFF2-40B4-BE49-F238E27FC236}">
                  <a16:creationId xmlns:a16="http://schemas.microsoft.com/office/drawing/2014/main" id="{5770F4D2-A84E-C660-4BEE-AC458555E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5780" y="2141851"/>
              <a:ext cx="670153" cy="668065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E052F6D-81AA-CC88-2CEA-351C08347FD6}"/>
              </a:ext>
            </a:extLst>
          </p:cNvPr>
          <p:cNvSpPr txBox="1"/>
          <p:nvPr/>
        </p:nvSpPr>
        <p:spPr>
          <a:xfrm>
            <a:off x="699597" y="1083716"/>
            <a:ext cx="194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D12C7B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Setting the scene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C8732E2-BA90-098F-DE5E-437A8E7F2CB1}"/>
              </a:ext>
            </a:extLst>
          </p:cNvPr>
          <p:cNvCxnSpPr/>
          <p:nvPr/>
        </p:nvCxnSpPr>
        <p:spPr>
          <a:xfrm>
            <a:off x="2774950" y="2577068"/>
            <a:ext cx="1517651" cy="0"/>
          </a:xfrm>
          <a:prstGeom prst="straightConnector1">
            <a:avLst/>
          </a:prstGeom>
          <a:ln w="38100">
            <a:solidFill>
              <a:srgbClr val="D12C7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F4F02E9-3072-2843-966A-47414764873A}"/>
              </a:ext>
            </a:extLst>
          </p:cNvPr>
          <p:cNvCxnSpPr/>
          <p:nvPr/>
        </p:nvCxnSpPr>
        <p:spPr>
          <a:xfrm>
            <a:off x="6673850" y="2598350"/>
            <a:ext cx="1517651" cy="0"/>
          </a:xfrm>
          <a:prstGeom prst="straightConnector1">
            <a:avLst/>
          </a:prstGeom>
          <a:ln w="38100">
            <a:solidFill>
              <a:srgbClr val="D12C7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A2514C8-FB6D-FF53-6023-1D67BFAFC500}"/>
              </a:ext>
            </a:extLst>
          </p:cNvPr>
          <p:cNvSpPr txBox="1"/>
          <p:nvPr/>
        </p:nvSpPr>
        <p:spPr>
          <a:xfrm>
            <a:off x="4257676" y="1083716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D12C7B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Developing it further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CCE08B-49D0-CC54-768F-CCEF962DC195}"/>
              </a:ext>
            </a:extLst>
          </p:cNvPr>
          <p:cNvSpPr txBox="1"/>
          <p:nvPr/>
        </p:nvSpPr>
        <p:spPr>
          <a:xfrm>
            <a:off x="3657379" y="3694291"/>
            <a:ext cx="3791392" cy="22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Discuss whether children have been to a toy shop, how much did items cost?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Explain that if an item is £5, what coins could they use to pay for it?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Discuss what is the least / greatest  number of coins that could be used to pay for the item.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Explore ways of recording this systematically.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DEFC59-3E79-57E3-D914-674E495F706D}"/>
              </a:ext>
            </a:extLst>
          </p:cNvPr>
          <p:cNvSpPr txBox="1"/>
          <p:nvPr/>
        </p:nvSpPr>
        <p:spPr>
          <a:xfrm>
            <a:off x="7905750" y="3689175"/>
            <a:ext cx="255270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Explain Alex’s scenario and children investigate the different coins she could have used.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Encourage children to work systematically.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Children apply this scenario to help them investigate further.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F4A0422-C020-DF47-9B4C-C6D90BA1B7E6}"/>
              </a:ext>
            </a:extLst>
          </p:cNvPr>
          <p:cNvGrpSpPr/>
          <p:nvPr/>
        </p:nvGrpSpPr>
        <p:grpSpPr>
          <a:xfrm>
            <a:off x="4506913" y="1734708"/>
            <a:ext cx="1885950" cy="1886042"/>
            <a:chOff x="4308475" y="1730047"/>
            <a:chExt cx="1885950" cy="188604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51CD51F-0B6F-AE64-A942-905F7E2901FF}"/>
                </a:ext>
              </a:extLst>
            </p:cNvPr>
            <p:cNvSpPr/>
            <p:nvPr/>
          </p:nvSpPr>
          <p:spPr>
            <a:xfrm>
              <a:off x="4308475" y="1730047"/>
              <a:ext cx="1885950" cy="1886042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5" name="Picture 34" descr="A cartoon panda with black eyes&#10;&#10;AI-generated content may be incorrect.">
              <a:extLst>
                <a:ext uri="{FF2B5EF4-FFF2-40B4-BE49-F238E27FC236}">
                  <a16:creationId xmlns:a16="http://schemas.microsoft.com/office/drawing/2014/main" id="{CD850B54-DCC4-8594-4587-C9EE0447D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9450" y="2033626"/>
              <a:ext cx="1209768" cy="133985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20CC79B-9252-43E4-523E-0F2B5BF1467B}"/>
                </a:ext>
              </a:extLst>
            </p:cNvPr>
            <p:cNvSpPr txBox="1"/>
            <p:nvPr/>
          </p:nvSpPr>
          <p:spPr>
            <a:xfrm rot="20666853" flipH="1">
              <a:off x="5283584" y="2163791"/>
              <a:ext cx="700306" cy="307777"/>
            </a:xfrm>
            <a:prstGeom prst="homePlate">
              <a:avLst/>
            </a:prstGeom>
            <a:noFill/>
            <a:ln w="1905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omic Sans MS" panose="030F0702030302020204" pitchFamily="66" charset="0"/>
                </a:rPr>
                <a:t>£5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A3B98CA7-DA74-53E0-6697-9959883F4AEF}"/>
              </a:ext>
            </a:extLst>
          </p:cNvPr>
          <p:cNvSpPr txBox="1"/>
          <p:nvPr/>
        </p:nvSpPr>
        <p:spPr>
          <a:xfrm>
            <a:off x="7696430" y="1083716"/>
            <a:ext cx="290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D12C7B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Guided / independent work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6EF1950-0478-EA61-8E9D-243F3F491B01}"/>
              </a:ext>
            </a:extLst>
          </p:cNvPr>
          <p:cNvGrpSpPr/>
          <p:nvPr/>
        </p:nvGrpSpPr>
        <p:grpSpPr>
          <a:xfrm>
            <a:off x="8296275" y="1734708"/>
            <a:ext cx="1885950" cy="1886042"/>
            <a:chOff x="8296275" y="1653097"/>
            <a:chExt cx="1885950" cy="1886042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EEAC42D-337F-D031-505F-E62E3F5490D2}"/>
                </a:ext>
              </a:extLst>
            </p:cNvPr>
            <p:cNvSpPr/>
            <p:nvPr/>
          </p:nvSpPr>
          <p:spPr>
            <a:xfrm>
              <a:off x="8296275" y="1653097"/>
              <a:ext cx="1885950" cy="1886042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1" name="Graphic 40" descr="Watch with solid fill">
              <a:extLst>
                <a:ext uri="{FF2B5EF4-FFF2-40B4-BE49-F238E27FC236}">
                  <a16:creationId xmlns:a16="http://schemas.microsoft.com/office/drawing/2014/main" id="{2F74D28F-91AC-B9B7-6EA1-F8130EDCB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96566" y="2146558"/>
              <a:ext cx="914400" cy="914400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1D7FE0A-BCFA-938F-579E-D1508C4F1909}"/>
                </a:ext>
              </a:extLst>
            </p:cNvPr>
            <p:cNvSpPr txBox="1"/>
            <p:nvPr/>
          </p:nvSpPr>
          <p:spPr>
            <a:xfrm rot="20666853" flipH="1">
              <a:off x="9323305" y="2284681"/>
              <a:ext cx="700306" cy="307777"/>
            </a:xfrm>
            <a:prstGeom prst="homePlate">
              <a:avLst/>
            </a:prstGeom>
            <a:noFill/>
            <a:ln w="1905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omic Sans MS" panose="030F0702030302020204" pitchFamily="66" charset="0"/>
                </a:rPr>
                <a:t>£10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5710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FBDFD-E877-ED84-ACA3-F3261B643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9C4EE43-8192-C1DD-6467-8695B227B95F}"/>
              </a:ext>
            </a:extLst>
          </p:cNvPr>
          <p:cNvSpPr txBox="1"/>
          <p:nvPr/>
        </p:nvSpPr>
        <p:spPr>
          <a:xfrm>
            <a:off x="156430" y="371217"/>
            <a:ext cx="103020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E63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rPr>
              <a:t>Guidance for teachers</a:t>
            </a:r>
            <a:endParaRPr kumimoji="0" lang="en-GB" sz="2800" b="1" i="0" strike="noStrike" kern="1200" cap="none" spc="0" normalizeH="0" baseline="0" noProof="0" dirty="0">
              <a:ln>
                <a:noFill/>
              </a:ln>
              <a:solidFill>
                <a:srgbClr val="002E63"/>
              </a:solidFill>
              <a:effectLst/>
              <a:uLnTx/>
              <a:uFillTx/>
              <a:latin typeface="Rubik" pitchFamily="2" charset="-79"/>
              <a:cs typeface="Rubik" pitchFamily="2" charset="-79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				</a:t>
            </a:r>
            <a:r>
              <a:rPr lang="en-GB" sz="20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Enabling prompts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20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99B6DC3-139E-9235-7282-9A0F13C8FB00}"/>
              </a:ext>
            </a:extLst>
          </p:cNvPr>
          <p:cNvSpPr/>
          <p:nvPr/>
        </p:nvSpPr>
        <p:spPr>
          <a:xfrm>
            <a:off x="1012360" y="1625600"/>
            <a:ext cx="4391490" cy="3362036"/>
          </a:xfrm>
          <a:prstGeom prst="roundRect">
            <a:avLst/>
          </a:prstGeom>
          <a:solidFill>
            <a:srgbClr val="F6D6E5"/>
          </a:solidFill>
          <a:ln w="19050">
            <a:solidFill>
              <a:srgbClr val="D12C7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2CD2FD-6596-A390-FA50-700B8D39208F}"/>
              </a:ext>
            </a:extLst>
          </p:cNvPr>
          <p:cNvSpPr txBox="1"/>
          <p:nvPr/>
        </p:nvSpPr>
        <p:spPr>
          <a:xfrm>
            <a:off x="5641315" y="1535666"/>
            <a:ext cx="4579670" cy="3524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lang="en-GB" sz="18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Use pre-money counters to help children to recognise the value of the coins.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Match pre-money counters to corresponding coins.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Explore different ways to make the same value using pre-money counters.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Provide children with coins to buy items less than £1 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E24C2-811E-2925-4C77-C294111306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059" y="1848479"/>
            <a:ext cx="3902296" cy="29267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37404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C53A8-2F5E-BDE5-2AB9-D10FCC57B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DF64092-470F-0082-F0A9-A42B0465795E}"/>
              </a:ext>
            </a:extLst>
          </p:cNvPr>
          <p:cNvSpPr txBox="1"/>
          <p:nvPr/>
        </p:nvSpPr>
        <p:spPr>
          <a:xfrm>
            <a:off x="156430" y="371217"/>
            <a:ext cx="103020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E63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rPr>
              <a:t>Guidance for teachers</a:t>
            </a:r>
            <a:endParaRPr kumimoji="0" lang="en-GB" sz="2800" b="1" i="0" strike="noStrike" kern="1200" cap="none" spc="0" normalizeH="0" baseline="0" noProof="0" dirty="0">
              <a:ln>
                <a:noFill/>
              </a:ln>
              <a:solidFill>
                <a:srgbClr val="002E63"/>
              </a:solidFill>
              <a:effectLst/>
              <a:uLnTx/>
              <a:uFillTx/>
              <a:latin typeface="Rubik" pitchFamily="2" charset="-79"/>
              <a:cs typeface="Rubik" pitchFamily="2" charset="-79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				</a:t>
            </a:r>
            <a:r>
              <a:rPr lang="en-GB" sz="20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Extending prompts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20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BA040E0-3A1C-3BC8-C41B-A817706CE752}"/>
              </a:ext>
            </a:extLst>
          </p:cNvPr>
          <p:cNvSpPr/>
          <p:nvPr/>
        </p:nvSpPr>
        <p:spPr>
          <a:xfrm>
            <a:off x="1012360" y="1625600"/>
            <a:ext cx="4391490" cy="3362036"/>
          </a:xfrm>
          <a:prstGeom prst="roundRect">
            <a:avLst/>
          </a:prstGeom>
          <a:solidFill>
            <a:srgbClr val="F6D6E5"/>
          </a:solidFill>
          <a:ln w="19050">
            <a:solidFill>
              <a:srgbClr val="D12C7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520C10-2E1E-B74D-0D4F-D5561C99F9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830" y="3615924"/>
            <a:ext cx="4146550" cy="928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E51276-03E4-8FBA-6F03-682A469D7778}"/>
              </a:ext>
            </a:extLst>
          </p:cNvPr>
          <p:cNvSpPr txBox="1"/>
          <p:nvPr/>
        </p:nvSpPr>
        <p:spPr>
          <a:xfrm>
            <a:off x="5641315" y="1625600"/>
            <a:ext cx="4579670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How many ways can children pay for an item?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Consider the most efficient ways to make an amount.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Explore no</a:t>
            </a:r>
            <a:r>
              <a:rPr lang="en-GB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n-examples, for example making 30p  from 2p, 1p, 1p can not be done.</a:t>
            </a:r>
            <a:endParaRPr lang="en-GB" sz="18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2670498-2CC2-E839-8776-F70EBA845F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889" y="1893809"/>
            <a:ext cx="1954431" cy="145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7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19A1251-73DE-BCED-949A-617DF896A86F}"/>
              </a:ext>
            </a:extLst>
          </p:cNvPr>
          <p:cNvSpPr/>
          <p:nvPr/>
        </p:nvSpPr>
        <p:spPr>
          <a:xfrm>
            <a:off x="232629" y="176575"/>
            <a:ext cx="10238519" cy="5686526"/>
          </a:xfrm>
          <a:prstGeom prst="roundRect">
            <a:avLst>
              <a:gd name="adj" fmla="val 4732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defTabSz="457200">
              <a:spcAft>
                <a:spcPts val="600"/>
              </a:spcAft>
              <a:defRPr/>
            </a:pPr>
            <a:endParaRPr lang="en-GB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lvl="2" defTabSz="457200">
              <a:spcAft>
                <a:spcPts val="600"/>
              </a:spcAft>
              <a:defRPr/>
            </a:pPr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1200150" lvl="2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1200150" lvl="2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1200150" lvl="2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lvl="2" defTabSz="457200">
              <a:spcAft>
                <a:spcPts val="600"/>
              </a:spcAft>
              <a:defRPr/>
            </a:pPr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Investigate what is the least number of coins she could have used?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Investigate what is the greatest number of coins she could have used?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What is the least number of silver coins she could have used?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If Alex did not use copper coins, what could she have used?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If Alex only had 5 coins, what could she have used?</a:t>
            </a:r>
          </a:p>
          <a:p>
            <a:pPr marL="1200150" lvl="2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Challenge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Alex has 5 silver coins and 5 gold coins but has less than £10 in total.</a:t>
            </a:r>
          </a:p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She can only swap 1 coin which will then give her a total of £10, what coins did she start with and what coin did she swap?</a:t>
            </a:r>
            <a:endParaRPr lang="en-GB" sz="1600" dirty="0"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B6AEB5-B8B5-29AE-5045-1DF16D48502B}"/>
              </a:ext>
            </a:extLst>
          </p:cNvPr>
          <p:cNvSpPr txBox="1"/>
          <p:nvPr/>
        </p:nvSpPr>
        <p:spPr>
          <a:xfrm>
            <a:off x="156430" y="-360297"/>
            <a:ext cx="102385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2800" b="1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Alex has been to a toy shop.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She has bought a watch for £10 using only coins</a:t>
            </a:r>
            <a:r>
              <a:rPr lang="en-GB" sz="1600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.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Lato Semibold" panose="020F0502020204030203" pitchFamily="34" charset="0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F562E5F0-A4C9-3248-1DDA-3FEEF04E30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182" y="1240371"/>
            <a:ext cx="999563" cy="989077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AB159B1-7664-D81B-6E18-DA3326C128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891" y="1267251"/>
            <a:ext cx="950634" cy="947139"/>
          </a:xfrm>
          <a:prstGeom prst="rect">
            <a:avLst/>
          </a:prstGeom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CCF1F7B5-3478-A754-8138-F0B8A07DCA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704" y="1233650"/>
            <a:ext cx="999563" cy="999563"/>
          </a:xfrm>
          <a:prstGeom prst="rect">
            <a:avLst/>
          </a:prstGeom>
        </p:spPr>
      </p:pic>
      <p:pic>
        <p:nvPicPr>
          <p:cNvPr id="14" name="Picture 13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9ABA792D-B25D-114A-9F0B-DA633802A0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413" y="1157488"/>
            <a:ext cx="1121887" cy="1118392"/>
          </a:xfrm>
          <a:prstGeom prst="rect">
            <a:avLst/>
          </a:prstGeom>
        </p:spPr>
      </p:pic>
      <p:pic>
        <p:nvPicPr>
          <p:cNvPr id="15" name="Picture 14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403F33F6-EBFA-2457-75B0-5FA9E9F9D4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473" y="1285171"/>
            <a:ext cx="999563" cy="919179"/>
          </a:xfrm>
          <a:prstGeom prst="rect">
            <a:avLst/>
          </a:prstGeom>
        </p:spPr>
      </p:pic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503A43BE-FF3E-1647-1722-5DE2EA2377B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446" y="1309812"/>
            <a:ext cx="999563" cy="880734"/>
          </a:xfrm>
          <a:prstGeom prst="rect">
            <a:avLst/>
          </a:prstGeom>
        </p:spPr>
      </p:pic>
      <p:pic>
        <p:nvPicPr>
          <p:cNvPr id="10" name="Picture 9" descr="Logo, calendar&#10;&#10;Description automatically generated">
            <a:extLst>
              <a:ext uri="{FF2B5EF4-FFF2-40B4-BE49-F238E27FC236}">
                <a16:creationId xmlns:a16="http://schemas.microsoft.com/office/drawing/2014/main" id="{E23AAD5D-70B2-9188-3D3C-075A19F3C34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154" y="1058926"/>
            <a:ext cx="1121887" cy="1272170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59AD429F-5795-BDD4-2669-CA819B506C8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671" y="1233650"/>
            <a:ext cx="1121887" cy="99956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29D10BB-3C19-540D-67BD-E18F13481137}"/>
              </a:ext>
            </a:extLst>
          </p:cNvPr>
          <p:cNvGrpSpPr/>
          <p:nvPr/>
        </p:nvGrpSpPr>
        <p:grpSpPr>
          <a:xfrm>
            <a:off x="156430" y="991739"/>
            <a:ext cx="1619748" cy="1121888"/>
            <a:chOff x="3401050" y="1907226"/>
            <a:chExt cx="1619748" cy="1121888"/>
          </a:xfrm>
        </p:grpSpPr>
        <p:pic>
          <p:nvPicPr>
            <p:cNvPr id="19" name="Graphic 18" descr="Watch with solid fill">
              <a:extLst>
                <a:ext uri="{FF2B5EF4-FFF2-40B4-BE49-F238E27FC236}">
                  <a16:creationId xmlns:a16="http://schemas.microsoft.com/office/drawing/2014/main" id="{D6212421-6EFE-176C-3584-47C3616C8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401050" y="1907226"/>
              <a:ext cx="1121888" cy="112188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E6EFA3B-668B-0BB4-0EE4-3C19B20D614A}"/>
                </a:ext>
              </a:extLst>
            </p:cNvPr>
            <p:cNvSpPr txBox="1"/>
            <p:nvPr/>
          </p:nvSpPr>
          <p:spPr>
            <a:xfrm rot="20666853" flipH="1">
              <a:off x="4320492" y="2195607"/>
              <a:ext cx="700306" cy="307777"/>
            </a:xfrm>
            <a:prstGeom prst="homePlate">
              <a:avLst/>
            </a:prstGeom>
            <a:noFill/>
            <a:ln w="1905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omic Sans MS" panose="030F0702030302020204" pitchFamily="66" charset="0"/>
                </a:rPr>
                <a:t>£10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0835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EEB158-E6B6-BB96-387E-AB91468AE91A}"/>
              </a:ext>
            </a:extLst>
          </p:cNvPr>
          <p:cNvSpPr txBox="1"/>
          <p:nvPr/>
        </p:nvSpPr>
        <p:spPr>
          <a:xfrm>
            <a:off x="560025" y="371217"/>
            <a:ext cx="1030202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E63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rPr>
              <a:t>Additional resources</a:t>
            </a:r>
            <a:endParaRPr lang="en-GB" sz="2800" b="1" dirty="0">
              <a:solidFill>
                <a:srgbClr val="002E63"/>
              </a:solidFill>
              <a:latin typeface="Rubik" pitchFamily="2" charset="-79"/>
              <a:cs typeface="Rubik" pitchFamily="2" charset="-79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0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How many table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DD300D8-8375-FC3F-2821-BEB9E1FC4D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024832"/>
              </p:ext>
            </p:extLst>
          </p:nvPr>
        </p:nvGraphicFramePr>
        <p:xfrm>
          <a:off x="716096" y="2043738"/>
          <a:ext cx="10051560" cy="2991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0">
                  <a:extLst>
                    <a:ext uri="{9D8B030D-6E8A-4147-A177-3AD203B41FA5}">
                      <a16:colId xmlns:a16="http://schemas.microsoft.com/office/drawing/2014/main" val="3135140169"/>
                    </a:ext>
                  </a:extLst>
                </a:gridCol>
                <a:gridCol w="1116840">
                  <a:extLst>
                    <a:ext uri="{9D8B030D-6E8A-4147-A177-3AD203B41FA5}">
                      <a16:colId xmlns:a16="http://schemas.microsoft.com/office/drawing/2014/main" val="1654574824"/>
                    </a:ext>
                  </a:extLst>
                </a:gridCol>
                <a:gridCol w="1116840">
                  <a:extLst>
                    <a:ext uri="{9D8B030D-6E8A-4147-A177-3AD203B41FA5}">
                      <a16:colId xmlns:a16="http://schemas.microsoft.com/office/drawing/2014/main" val="3387878112"/>
                    </a:ext>
                  </a:extLst>
                </a:gridCol>
                <a:gridCol w="1116840">
                  <a:extLst>
                    <a:ext uri="{9D8B030D-6E8A-4147-A177-3AD203B41FA5}">
                      <a16:colId xmlns:a16="http://schemas.microsoft.com/office/drawing/2014/main" val="653516319"/>
                    </a:ext>
                  </a:extLst>
                </a:gridCol>
                <a:gridCol w="1116840">
                  <a:extLst>
                    <a:ext uri="{9D8B030D-6E8A-4147-A177-3AD203B41FA5}">
                      <a16:colId xmlns:a16="http://schemas.microsoft.com/office/drawing/2014/main" val="1037632993"/>
                    </a:ext>
                  </a:extLst>
                </a:gridCol>
                <a:gridCol w="1116840">
                  <a:extLst>
                    <a:ext uri="{9D8B030D-6E8A-4147-A177-3AD203B41FA5}">
                      <a16:colId xmlns:a16="http://schemas.microsoft.com/office/drawing/2014/main" val="613561033"/>
                    </a:ext>
                  </a:extLst>
                </a:gridCol>
                <a:gridCol w="1116840">
                  <a:extLst>
                    <a:ext uri="{9D8B030D-6E8A-4147-A177-3AD203B41FA5}">
                      <a16:colId xmlns:a16="http://schemas.microsoft.com/office/drawing/2014/main" val="3665739074"/>
                    </a:ext>
                  </a:extLst>
                </a:gridCol>
                <a:gridCol w="1116840">
                  <a:extLst>
                    <a:ext uri="{9D8B030D-6E8A-4147-A177-3AD203B41FA5}">
                      <a16:colId xmlns:a16="http://schemas.microsoft.com/office/drawing/2014/main" val="179028164"/>
                    </a:ext>
                  </a:extLst>
                </a:gridCol>
                <a:gridCol w="1116840">
                  <a:extLst>
                    <a:ext uri="{9D8B030D-6E8A-4147-A177-3AD203B41FA5}">
                      <a16:colId xmlns:a16="http://schemas.microsoft.com/office/drawing/2014/main" val="1049714226"/>
                    </a:ext>
                  </a:extLst>
                </a:gridCol>
              </a:tblGrid>
              <a:tr h="964641">
                <a:tc>
                  <a:txBody>
                    <a:bodyPr/>
                    <a:lstStyle/>
                    <a:p>
                      <a:endParaRPr lang="en-GB" sz="1900" dirty="0"/>
                    </a:p>
                    <a:p>
                      <a:endParaRPr lang="en-GB" sz="1900" dirty="0"/>
                    </a:p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>
                          <a:solidFill>
                            <a:srgbClr val="002060"/>
                          </a:solidFill>
                          <a:latin typeface="Comic Sans MS" panose="030F0702030302020204" pitchFamily="66" charset="0"/>
                        </a:rPr>
                        <a:t>Total</a:t>
                      </a:r>
                    </a:p>
                  </a:txBody>
                  <a:tcPr marL="96464" marR="96464" marT="48232" marB="4823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3627419"/>
                  </a:ext>
                </a:extLst>
              </a:tr>
              <a:tr h="675248">
                <a:tc>
                  <a:txBody>
                    <a:bodyPr/>
                    <a:lstStyle/>
                    <a:p>
                      <a:endParaRPr lang="en-GB" sz="1900" dirty="0"/>
                    </a:p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1317785"/>
                  </a:ext>
                </a:extLst>
              </a:tr>
              <a:tr h="675248">
                <a:tc>
                  <a:txBody>
                    <a:bodyPr/>
                    <a:lstStyle/>
                    <a:p>
                      <a:endParaRPr lang="en-GB" sz="1900" dirty="0"/>
                    </a:p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6907273"/>
                  </a:ext>
                </a:extLst>
              </a:tr>
              <a:tr h="675248">
                <a:tc>
                  <a:txBody>
                    <a:bodyPr/>
                    <a:lstStyle/>
                    <a:p>
                      <a:endParaRPr lang="en-GB" sz="1900" dirty="0"/>
                    </a:p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96464" marR="96464" marT="48232" marB="48232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973619"/>
                  </a:ext>
                </a:extLst>
              </a:tr>
            </a:tbl>
          </a:graphicData>
        </a:graphic>
      </p:graphicFrame>
      <p:pic>
        <p:nvPicPr>
          <p:cNvPr id="4" name="Picture 3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01B7DE64-211E-164B-31E7-6394A7B75B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121" y="2215196"/>
            <a:ext cx="729841" cy="671148"/>
          </a:xfrm>
          <a:prstGeom prst="rect">
            <a:avLst/>
          </a:prstGeom>
        </p:spPr>
      </p:pic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11C80600-F649-8AB4-5FDC-46EA3FBC4D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008" y="2186728"/>
            <a:ext cx="816145" cy="727157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1FD09E8-FCED-FAF4-A510-DF53915516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48" y="2204398"/>
            <a:ext cx="678263" cy="671149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01D6913A-D828-0C49-268E-234C05595F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3008" y="2181513"/>
            <a:ext cx="729841" cy="7271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19DEEF-900D-59EE-2D9F-D2436D5F4D4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0602" y="2120112"/>
            <a:ext cx="940866" cy="9408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C28381-B8F0-F05E-1D4B-E73B00B9DA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0070" y="2126016"/>
            <a:ext cx="940866" cy="937935"/>
          </a:xfrm>
          <a:prstGeom prst="rect">
            <a:avLst/>
          </a:prstGeom>
        </p:spPr>
      </p:pic>
      <p:pic>
        <p:nvPicPr>
          <p:cNvPr id="11" name="Picture 10" descr="Logo, calendar&#10;&#10;Description automatically generated">
            <a:extLst>
              <a:ext uri="{FF2B5EF4-FFF2-40B4-BE49-F238E27FC236}">
                <a16:creationId xmlns:a16="http://schemas.microsoft.com/office/drawing/2014/main" id="{D5F3425F-ECDE-964B-9D6A-D86B2164BB3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8853" y="2078681"/>
            <a:ext cx="868878" cy="985270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2E4685C2-0558-C69B-17BF-6658FBB7117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0940" y="2260204"/>
            <a:ext cx="755702" cy="66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09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5E67C-0B09-3049-F3B8-FE69F280A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ADC820-06FC-16F5-98BC-755F7413336F}"/>
              </a:ext>
            </a:extLst>
          </p:cNvPr>
          <p:cNvSpPr txBox="1"/>
          <p:nvPr/>
        </p:nvSpPr>
        <p:spPr>
          <a:xfrm>
            <a:off x="692455" y="427973"/>
            <a:ext cx="1030202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E63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rPr>
              <a:t>Additional resources</a:t>
            </a:r>
            <a:endParaRPr lang="en-GB" sz="2800" b="1" dirty="0">
              <a:solidFill>
                <a:srgbClr val="002E63"/>
              </a:solidFill>
              <a:latin typeface="Rubik" pitchFamily="2" charset="-79"/>
              <a:cs typeface="Rubik" pitchFamily="2" charset="-79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0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Coins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pic>
        <p:nvPicPr>
          <p:cNvPr id="42" name="Picture 41" descr="A silver coin with a person holding a bag&#10;&#10;Description automatically generated">
            <a:extLst>
              <a:ext uri="{FF2B5EF4-FFF2-40B4-BE49-F238E27FC236}">
                <a16:creationId xmlns:a16="http://schemas.microsoft.com/office/drawing/2014/main" id="{C73814E3-6AE2-522F-39AE-CDBA3A94B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321" y="2896888"/>
            <a:ext cx="2570941" cy="2562932"/>
          </a:xfrm>
          <a:prstGeom prst="rect">
            <a:avLst/>
          </a:prstGeom>
        </p:spPr>
      </p:pic>
      <p:pic>
        <p:nvPicPr>
          <p:cNvPr id="43" name="Picture 42" descr="A silver coin with a cartoon animal on it&#10;&#10;Description automatically generated">
            <a:extLst>
              <a:ext uri="{FF2B5EF4-FFF2-40B4-BE49-F238E27FC236}">
                <a16:creationId xmlns:a16="http://schemas.microsoft.com/office/drawing/2014/main" id="{BC268C2D-1E73-89D3-CCAE-D678191C24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29" y="1285127"/>
            <a:ext cx="1948834" cy="1736343"/>
          </a:xfrm>
          <a:prstGeom prst="rect">
            <a:avLst/>
          </a:prstGeom>
        </p:spPr>
      </p:pic>
      <p:pic>
        <p:nvPicPr>
          <p:cNvPr id="48" name="Picture 47" descr="A yellow coin with a design on it&#10;&#10;Description automatically generated">
            <a:extLst>
              <a:ext uri="{FF2B5EF4-FFF2-40B4-BE49-F238E27FC236}">
                <a16:creationId xmlns:a16="http://schemas.microsoft.com/office/drawing/2014/main" id="{EFABBCB9-C49B-4B17-24F1-E9A839167E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788" y="3495731"/>
            <a:ext cx="1703864" cy="1501307"/>
          </a:xfrm>
          <a:prstGeom prst="rect">
            <a:avLst/>
          </a:prstGeom>
        </p:spPr>
      </p:pic>
      <p:pic>
        <p:nvPicPr>
          <p:cNvPr id="49" name="Picture 48" descr="A silver coin with a logo on it&#10;&#10;Description automatically generated">
            <a:extLst>
              <a:ext uri="{FF2B5EF4-FFF2-40B4-BE49-F238E27FC236}">
                <a16:creationId xmlns:a16="http://schemas.microsoft.com/office/drawing/2014/main" id="{54E6064C-8802-E879-0651-343EA067CE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550" y="877534"/>
            <a:ext cx="2252141" cy="2243861"/>
          </a:xfrm>
          <a:prstGeom prst="rect">
            <a:avLst/>
          </a:prstGeom>
        </p:spPr>
      </p:pic>
      <p:pic>
        <p:nvPicPr>
          <p:cNvPr id="50" name="Picture 49" descr="A silver coin with a crown and flowers&#10;&#10;Description automatically generated">
            <a:extLst>
              <a:ext uri="{FF2B5EF4-FFF2-40B4-BE49-F238E27FC236}">
                <a16:creationId xmlns:a16="http://schemas.microsoft.com/office/drawing/2014/main" id="{0F7C4464-AD58-724E-F5F6-0B1030F559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22" y="3241797"/>
            <a:ext cx="2009173" cy="2009173"/>
          </a:xfrm>
          <a:prstGeom prst="rect">
            <a:avLst/>
          </a:prstGeom>
        </p:spPr>
      </p:pic>
      <p:pic>
        <p:nvPicPr>
          <p:cNvPr id="52" name="Picture 51" descr="A close up of a coin&#10;&#10;Description automatically generated">
            <a:extLst>
              <a:ext uri="{FF2B5EF4-FFF2-40B4-BE49-F238E27FC236}">
                <a16:creationId xmlns:a16="http://schemas.microsoft.com/office/drawing/2014/main" id="{81E46B58-C609-EAD0-C003-9262D53EC9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621" y="1131294"/>
            <a:ext cx="1888190" cy="1868384"/>
          </a:xfrm>
          <a:prstGeom prst="rect">
            <a:avLst/>
          </a:prstGeom>
        </p:spPr>
      </p:pic>
      <p:pic>
        <p:nvPicPr>
          <p:cNvPr id="53" name="Picture 52" descr="A gold coin with a silver and yellow design&#10;&#10;Description automatically generated">
            <a:extLst>
              <a:ext uri="{FF2B5EF4-FFF2-40B4-BE49-F238E27FC236}">
                <a16:creationId xmlns:a16="http://schemas.microsoft.com/office/drawing/2014/main" id="{2781E71F-0796-E236-24DF-44A86DBB15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0106" y="3021470"/>
            <a:ext cx="2021219" cy="2291975"/>
          </a:xfrm>
          <a:prstGeom prst="rect">
            <a:avLst/>
          </a:prstGeom>
        </p:spPr>
      </p:pic>
      <p:pic>
        <p:nvPicPr>
          <p:cNvPr id="54" name="Picture 53" descr="A silver coin with a cartoon animal on it&#10;&#10;Description automatically generated">
            <a:extLst>
              <a:ext uri="{FF2B5EF4-FFF2-40B4-BE49-F238E27FC236}">
                <a16:creationId xmlns:a16="http://schemas.microsoft.com/office/drawing/2014/main" id="{35DDA1A2-654F-A63F-B98E-3C34DDD80A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3140" y="1131294"/>
            <a:ext cx="1948834" cy="1736343"/>
          </a:xfrm>
          <a:prstGeom prst="rect">
            <a:avLst/>
          </a:prstGeom>
        </p:spPr>
      </p:pic>
      <p:pic>
        <p:nvPicPr>
          <p:cNvPr id="55" name="Picture 54" descr="A close up of a coin&#10;&#10;Description automatically generated">
            <a:extLst>
              <a:ext uri="{FF2B5EF4-FFF2-40B4-BE49-F238E27FC236}">
                <a16:creationId xmlns:a16="http://schemas.microsoft.com/office/drawing/2014/main" id="{B4DB7B45-AD97-936A-9984-54A4C70BA3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702" y="1270800"/>
            <a:ext cx="1888191" cy="173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14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5890F-F279-445F-9F44-17FFD0A1E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BF9244-5376-36B9-6CFE-95266CC56ADF}"/>
              </a:ext>
            </a:extLst>
          </p:cNvPr>
          <p:cNvSpPr txBox="1"/>
          <p:nvPr/>
        </p:nvSpPr>
        <p:spPr>
          <a:xfrm>
            <a:off x="654618" y="371217"/>
            <a:ext cx="1030202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2E63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rPr>
              <a:t>Additional resources</a:t>
            </a:r>
            <a:endParaRPr lang="en-GB" sz="2800" b="1" dirty="0">
              <a:solidFill>
                <a:srgbClr val="002E63"/>
              </a:solidFill>
              <a:latin typeface="Rubik" pitchFamily="2" charset="-79"/>
              <a:cs typeface="Rubik" pitchFamily="2" charset="-79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000" b="1" u="sng" dirty="0">
                <a:solidFill>
                  <a:srgbClr val="002E63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 whole models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2E63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7654E7-085C-96AB-A61A-D1F6AFDE55A0}"/>
              </a:ext>
            </a:extLst>
          </p:cNvPr>
          <p:cNvGrpSpPr/>
          <p:nvPr/>
        </p:nvGrpSpPr>
        <p:grpSpPr>
          <a:xfrm>
            <a:off x="759684" y="1892795"/>
            <a:ext cx="2982143" cy="2217907"/>
            <a:chOff x="2157833" y="1688216"/>
            <a:chExt cx="2982143" cy="221790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0D407E0-1EAC-CEEE-3282-15E5DB88D11A}"/>
                </a:ext>
              </a:extLst>
            </p:cNvPr>
            <p:cNvSpPr/>
            <p:nvPr/>
          </p:nvSpPr>
          <p:spPr>
            <a:xfrm>
              <a:off x="3180289" y="1688216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0FA272E-B450-08DB-B406-7129F6DDCD4E}"/>
                </a:ext>
              </a:extLst>
            </p:cNvPr>
            <p:cNvSpPr/>
            <p:nvPr/>
          </p:nvSpPr>
          <p:spPr>
            <a:xfrm>
              <a:off x="2157833" y="2851614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BDB48B3-55B6-EBB2-8B8F-6724C2AE4F65}"/>
                </a:ext>
              </a:extLst>
            </p:cNvPr>
            <p:cNvSpPr/>
            <p:nvPr/>
          </p:nvSpPr>
          <p:spPr>
            <a:xfrm>
              <a:off x="3180289" y="2963237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B358908-AC8E-EDA6-0EA5-0DE23A26FFA0}"/>
                </a:ext>
              </a:extLst>
            </p:cNvPr>
            <p:cNvSpPr/>
            <p:nvPr/>
          </p:nvSpPr>
          <p:spPr>
            <a:xfrm>
              <a:off x="4197090" y="2851208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FECE3BB-89A9-1355-A440-29B46B83E3DF}"/>
                </a:ext>
              </a:extLst>
            </p:cNvPr>
            <p:cNvCxnSpPr>
              <a:stCxn id="4" idx="3"/>
            </p:cNvCxnSpPr>
            <p:nvPr/>
          </p:nvCxnSpPr>
          <p:spPr>
            <a:xfrm flipH="1">
              <a:off x="2845431" y="2493020"/>
              <a:ext cx="472940" cy="4148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C1F3921-F6B3-EA05-3044-DF620E27142B}"/>
                </a:ext>
              </a:extLst>
            </p:cNvPr>
            <p:cNvCxnSpPr>
              <a:cxnSpLocks/>
            </p:cNvCxnSpPr>
            <p:nvPr/>
          </p:nvCxnSpPr>
          <p:spPr>
            <a:xfrm>
              <a:off x="3989851" y="2493020"/>
              <a:ext cx="472940" cy="4148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B6BF2CA-6B95-D747-F4A9-429927F78784}"/>
                </a:ext>
              </a:extLst>
            </p:cNvPr>
            <p:cNvCxnSpPr>
              <a:cxnSpLocks/>
              <a:stCxn id="4" idx="4"/>
              <a:endCxn id="6" idx="0"/>
            </p:cNvCxnSpPr>
            <p:nvPr/>
          </p:nvCxnSpPr>
          <p:spPr>
            <a:xfrm>
              <a:off x="3651732" y="2631102"/>
              <a:ext cx="0" cy="33213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45C7826-CD48-245D-D062-54995605375D}"/>
              </a:ext>
            </a:extLst>
          </p:cNvPr>
          <p:cNvGrpSpPr/>
          <p:nvPr/>
        </p:nvGrpSpPr>
        <p:grpSpPr>
          <a:xfrm rot="10800000">
            <a:off x="8773441" y="1215862"/>
            <a:ext cx="2346291" cy="3611970"/>
            <a:chOff x="5437916" y="1728336"/>
            <a:chExt cx="2346291" cy="361197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503A2A6-B8E6-BEB8-FD36-511729A48B08}"/>
                </a:ext>
              </a:extLst>
            </p:cNvPr>
            <p:cNvSpPr/>
            <p:nvPr/>
          </p:nvSpPr>
          <p:spPr>
            <a:xfrm rot="16200000">
              <a:off x="5437916" y="3062878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85B751D-2AB7-07C4-4CE9-18174EBB85C5}"/>
                </a:ext>
              </a:extLst>
            </p:cNvPr>
            <p:cNvSpPr/>
            <p:nvPr/>
          </p:nvSpPr>
          <p:spPr>
            <a:xfrm rot="16200000">
              <a:off x="6129871" y="4397420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F619EAD-3E94-88FD-73D7-985CB2C3E1F8}"/>
                </a:ext>
              </a:extLst>
            </p:cNvPr>
            <p:cNvSpPr/>
            <p:nvPr/>
          </p:nvSpPr>
          <p:spPr>
            <a:xfrm rot="16200000">
              <a:off x="6841321" y="2519509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1A74E34-B4B4-9397-7E66-F446F7525C18}"/>
                </a:ext>
              </a:extLst>
            </p:cNvPr>
            <p:cNvSpPr/>
            <p:nvPr/>
          </p:nvSpPr>
          <p:spPr>
            <a:xfrm rot="16200000">
              <a:off x="6129871" y="1728336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2A7D9C2-14D9-9C15-74D8-1F046DED204D}"/>
                </a:ext>
              </a:extLst>
            </p:cNvPr>
            <p:cNvCxnSpPr>
              <a:cxnSpLocks/>
              <a:endCxn id="13" idx="7"/>
            </p:cNvCxnSpPr>
            <p:nvPr/>
          </p:nvCxnSpPr>
          <p:spPr>
            <a:xfrm>
              <a:off x="6090349" y="3962845"/>
              <a:ext cx="177604" cy="5726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E3B849F-B781-F16E-029E-A6255BF3F4B4}"/>
                </a:ext>
              </a:extLst>
            </p:cNvPr>
            <p:cNvCxnSpPr>
              <a:cxnSpLocks/>
              <a:endCxn id="15" idx="1"/>
            </p:cNvCxnSpPr>
            <p:nvPr/>
          </p:nvCxnSpPr>
          <p:spPr>
            <a:xfrm flipV="1">
              <a:off x="6077068" y="2533140"/>
              <a:ext cx="190885" cy="5688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99CCA1F-88DF-7063-C07C-80F7B6F236D7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 flipV="1">
              <a:off x="6324377" y="2990952"/>
              <a:ext cx="516944" cy="3401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C8A255F-173A-763C-224A-7C601AB904BB}"/>
                </a:ext>
              </a:extLst>
            </p:cNvPr>
            <p:cNvSpPr/>
            <p:nvPr/>
          </p:nvSpPr>
          <p:spPr>
            <a:xfrm rot="16200000">
              <a:off x="6841321" y="3586554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EFB35A5-D6F0-C625-7906-3BA321438C08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6352590" y="3696668"/>
              <a:ext cx="488731" cy="3613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61DD37-591F-14E5-2777-2C0C7BEB8652}"/>
              </a:ext>
            </a:extLst>
          </p:cNvPr>
          <p:cNvGrpSpPr/>
          <p:nvPr/>
        </p:nvGrpSpPr>
        <p:grpSpPr>
          <a:xfrm rot="16200000">
            <a:off x="5243358" y="3831460"/>
            <a:ext cx="2125779" cy="2111469"/>
            <a:chOff x="2599730" y="1688216"/>
            <a:chExt cx="2125779" cy="211146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4EA666F-DEF6-5F25-631A-41E09B75BFAE}"/>
                </a:ext>
              </a:extLst>
            </p:cNvPr>
            <p:cNvSpPr/>
            <p:nvPr/>
          </p:nvSpPr>
          <p:spPr>
            <a:xfrm>
              <a:off x="3191177" y="1688216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6855A8D-AA6B-532B-5464-09449553CC61}"/>
                </a:ext>
              </a:extLst>
            </p:cNvPr>
            <p:cNvSpPr/>
            <p:nvPr/>
          </p:nvSpPr>
          <p:spPr>
            <a:xfrm>
              <a:off x="2599730" y="2856799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1040C08-3AE4-E5CB-DBA5-A2582073FBFE}"/>
                </a:ext>
              </a:extLst>
            </p:cNvPr>
            <p:cNvSpPr/>
            <p:nvPr/>
          </p:nvSpPr>
          <p:spPr>
            <a:xfrm>
              <a:off x="3782623" y="2856799"/>
              <a:ext cx="942886" cy="94288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C77B408-702A-0EBF-4420-E74869EA767A}"/>
                </a:ext>
              </a:extLst>
            </p:cNvPr>
            <p:cNvCxnSpPr>
              <a:cxnSpLocks/>
              <a:stCxn id="22" idx="3"/>
              <a:endCxn id="23" idx="0"/>
            </p:cNvCxnSpPr>
            <p:nvPr/>
          </p:nvCxnSpPr>
          <p:spPr>
            <a:xfrm flipH="1">
              <a:off x="3071173" y="2493020"/>
              <a:ext cx="258086" cy="3637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E87EFA0-D038-ED21-E25F-ED1F6FE127B0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>
              <a:off x="3989851" y="2493020"/>
              <a:ext cx="264215" cy="3637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3989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9e213f7-a068-4185-ae5b-85aa76b56dbd">
      <Terms xmlns="http://schemas.microsoft.com/office/infopath/2007/PartnerControls"/>
    </lcf76f155ced4ddcb4097134ff3c332f>
    <TaxCatchAll xmlns="1773a752-338d-48d4-aab1-fb5d939e1fa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A83C08F509004195E669DF9A9C9259" ma:contentTypeVersion="16" ma:contentTypeDescription="Create a new document." ma:contentTypeScope="" ma:versionID="e412c57edb5a3587a47f8935b497d6b1">
  <xsd:schema xmlns:xsd="http://www.w3.org/2001/XMLSchema" xmlns:xs="http://www.w3.org/2001/XMLSchema" xmlns:p="http://schemas.microsoft.com/office/2006/metadata/properties" xmlns:ns2="e9e213f7-a068-4185-ae5b-85aa76b56dbd" xmlns:ns3="1773a752-338d-48d4-aab1-fb5d939e1fab" targetNamespace="http://schemas.microsoft.com/office/2006/metadata/properties" ma:root="true" ma:fieldsID="a5697a356853932bbc0cb7f0666b0602" ns2:_="" ns3:_="">
    <xsd:import namespace="e9e213f7-a068-4185-ae5b-85aa76b56dbd"/>
    <xsd:import namespace="1773a752-338d-48d4-aab1-fb5d939e1f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e213f7-a068-4185-ae5b-85aa76b56d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4e39eeca-e11e-443b-89bb-da0dc5931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73a752-338d-48d4-aab1-fb5d939e1fab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c8d919-2f88-41be-947b-ae89298163c3}" ma:internalName="TaxCatchAll" ma:showField="CatchAllData" ma:web="1773a752-338d-48d4-aab1-fb5d939e1f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1A51A7-1B7E-4138-BA70-726679BBD886}">
  <ds:schemaRefs>
    <ds:schemaRef ds:uri="http://schemas.microsoft.com/office/2006/documentManagement/types"/>
    <ds:schemaRef ds:uri="http://purl.org/dc/elements/1.1/"/>
    <ds:schemaRef ds:uri="1773a752-338d-48d4-aab1-fb5d939e1fab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e9e213f7-a068-4185-ae5b-85aa76b56db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AB541BC-617B-4F57-B034-417DF80F00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e213f7-a068-4185-ae5b-85aa76b56dbd"/>
    <ds:schemaRef ds:uri="1773a752-338d-48d4-aab1-fb5d939e1f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102B61-9D89-4C6F-AB92-564E49078B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6376</TotalTime>
  <Words>531</Words>
  <Application>Microsoft Office PowerPoint</Application>
  <PresentationFormat>Widescreen</PresentationFormat>
  <Paragraphs>130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Calibri</vt:lpstr>
      <vt:lpstr>Aptos</vt:lpstr>
      <vt:lpstr>Rubik</vt:lpstr>
      <vt:lpstr>Calibri Light</vt:lpstr>
      <vt:lpstr>Lato Semibold</vt:lpstr>
      <vt:lpstr>Comic Sans MS</vt:lpstr>
      <vt:lpstr>Arial</vt:lpstr>
      <vt:lpstr>Office Theme</vt:lpstr>
      <vt:lpstr>6_Office Theme</vt:lpstr>
      <vt:lpstr>12_Office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Numeracy Day_Lesson plan_5-7</dc:title>
  <dc:creator>Danielle Anthony</dc:creator>
  <cp:lastModifiedBy>Lizzie Green</cp:lastModifiedBy>
  <cp:revision>24</cp:revision>
  <dcterms:created xsi:type="dcterms:W3CDTF">2024-09-11T12:20:14Z</dcterms:created>
  <dcterms:modified xsi:type="dcterms:W3CDTF">2025-04-09T13:21:53Z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0x01010091A83C08F509004195E669DF9A9C9259</vt:lpwstr>
  </property>
</Properties>
</file>