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733" r:id="rId6"/>
  </p:sldMasterIdLst>
  <p:notesMasterIdLst>
    <p:notesMasterId r:id="rId15"/>
  </p:notesMasterIdLst>
  <p:sldIdLst>
    <p:sldId id="302" r:id="rId7"/>
    <p:sldId id="307" r:id="rId8"/>
    <p:sldId id="312" r:id="rId9"/>
    <p:sldId id="309" r:id="rId10"/>
    <p:sldId id="313" r:id="rId11"/>
    <p:sldId id="303" r:id="rId12"/>
    <p:sldId id="310" r:id="rId13"/>
    <p:sldId id="31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9BEB16-2600-E2F3-F44A-490B4F31A986}" name="Michael Grange" initials="MG" userId="S::mgrange@whiterosemaths.com::41809c40-0790-4eae-a243-bb4a0aefc692" providerId="AD"/>
  <p188:author id="{AE6BB0D3-9817-AAF5-3B3D-88DBCA48D931}" name="Danielle Anthony" initials="DA" userId="S::danthony@whiterosemaths.com::79e593a9-c22a-4a71-ade7-cf24dbaa31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6E5"/>
    <a:srgbClr val="D12C7B"/>
    <a:srgbClr val="F9F6ED"/>
    <a:srgbClr val="002E63"/>
    <a:srgbClr val="EE684A"/>
    <a:srgbClr val="FDD9CA"/>
    <a:srgbClr val="B0D133"/>
    <a:srgbClr val="FFFFFF"/>
    <a:srgbClr val="C3D65A"/>
    <a:srgbClr val="F79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0" autoAdjust="0"/>
    <p:restoredTop sz="82675" autoAdjust="0"/>
  </p:normalViewPr>
  <p:slideViewPr>
    <p:cSldViewPr snapToGrid="0">
      <p:cViewPr varScale="1">
        <p:scale>
          <a:sx n="53" d="100"/>
          <a:sy n="53" d="100"/>
        </p:scale>
        <p:origin x="1284" y="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00276-37E5-4027-84C9-B8387E9DD01E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B65F-9CF7-4BB3-96BD-3D01AC455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635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defTabSz="457200">
              <a:spcAft>
                <a:spcPts val="600"/>
              </a:spcAft>
              <a:defRPr/>
            </a:pPr>
            <a:endParaRPr lang="en-GB" sz="12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D2B65F-9CF7-4BB3-96BD-3D01AC455E6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978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75FCF-03AD-C2B5-8E10-B084D01B0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A4AE86-87D7-D2DB-4AFE-F5EACE89A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5E460-8EE2-685D-FD03-7FBAD37F4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08DF3-6B24-0B2C-09C8-6F743F9E3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BD45A-91EF-ED0E-6E5D-21DA960EC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9505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FC57-AA23-3036-1685-F19CABFCD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1BD80E-5340-BDEB-33C9-9FFC4A6A7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13D69-7B93-61B8-AB3B-FE8E506ED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B5E300-D94E-83CC-94AB-1ADD7F83E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C30A1-D067-37DE-911D-3759EEB89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85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C2DA66-9493-261C-6F9D-86BA702202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6295C5-3B42-2080-5829-9D6E8B0738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48200-36B0-8899-4953-E0E99D7AF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EB77A-F2EF-7ABA-C4CB-F8E4EB5BF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4D764-18E1-127F-A30A-57411FB9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864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7B5EA-D51E-BDA6-EE56-954B66A2F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5D3073-47A9-A9F1-41B1-FF1D2CD2E4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F8693-D85B-4680-F681-D700444DE9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770DC-854D-3D0C-BF89-0FC0E131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9C5D2-35DD-732D-F496-D916EB09D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439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4A109-001C-FFF4-F95A-731BE4935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8349F-15AC-46AB-ACAD-C18B83D0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BD4AF-5192-0C96-1DB1-8B14FF9C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418D9-0EEE-A763-AA17-975695BAC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4A244-1B3F-F83F-A9E2-164672820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497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26872-CC3A-90E2-0E12-331627320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FD3E4-CCCB-20DC-5C25-DDFB2BC32A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CF2D25-D29F-78A0-68DA-1099A1E62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1C77D-E13E-0B5E-3F40-14D73D5A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395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79B99-13F8-0E07-351D-3272B0BF9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DEE40-7558-093D-2DAD-AD182D87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40057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2264-510F-AA96-1AAF-718F9447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315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7B5EA-D51E-BDA6-EE56-954B66A2F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5D3073-47A9-A9F1-41B1-FF1D2CD2E4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3F8693-D85B-4680-F681-D700444DE9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770DC-854D-3D0C-BF89-0FC0E1317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9C5D2-35DD-732D-F496-D916EB09D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6874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4A109-001C-FFF4-F95A-731BE4935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8349F-15AC-46AB-ACAD-C18B83D0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BD4AF-5192-0C96-1DB1-8B14FF9C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418D9-0EEE-A763-AA17-975695BAC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4A244-1B3F-F83F-A9E2-164672820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805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26872-CC3A-90E2-0E12-331627320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FD3E4-CCCB-20DC-5C25-DDFB2BC32A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D0A67D-B0A3-D742-A9BF-2A27A1EA9355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CF2D25-D29F-78A0-68DA-1099A1E62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A1C77D-E13E-0B5E-3F40-14D73D5AF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607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0016-0E78-E7D2-5598-A7161295F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6B646-FADF-D1CF-BA8F-4402F6823D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419D2-3EF9-7C12-DFB3-6810363D8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FF875-3904-E68A-06A4-FE546DB69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DB148-A2AC-D3C8-99DC-B0FCAD16F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073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E79B99-13F8-0E07-351D-3272B0BF9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DEE40-7558-093D-2DAD-AD182D87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B50141-1EAA-6D48-9C6D-C0893957B2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118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F2264-510F-AA96-1AAF-718F9447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7733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F361A-D8A4-B687-329B-85D534979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11CAD-EFFA-1B5D-AFEA-353B23EC3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E8C5F-EAE5-D938-FA5C-BA15BD858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A952D-74DD-AAC8-7759-27C0F17EF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E29E44-3154-376F-E65F-F70D48209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356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270D5-3281-0E51-AFF8-A0674F38B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11DB1-70D0-FF6E-7210-5CEFF358C7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00FB8C-3F56-56A2-F768-26E2695BD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843B82-DAD9-0A6C-2479-8AFC91E74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FD0B86-B4F0-DCDD-C2D7-A750DA3F8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E6E468-3013-EC9D-894D-9F9D5FBEE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4697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B0BE4-5C2D-F2BC-4D24-0572370AC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8CA8BA-DFEF-EB31-DD01-CA129BF2B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B6A3F-0350-6448-7109-A9876A33B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60BE06-499C-C454-3793-54304AFD8B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103D26-5AAF-AB52-0A15-0F0F34EB39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81C155-E1A1-0B62-4153-9031D8D63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4AFB15-1F3B-39C6-C77C-2E0146BAD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C94E4A-8FF8-0562-CBE0-8B8D64A78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47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1DA50-65B3-4BA4-B1A7-A9EE7AE1B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3DC0BB-7947-8D2C-63AD-BF52A8EF5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AA8504-9C01-3021-9CA5-994FDE8F0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5A529B-8E05-E8E6-BC17-8B286680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41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376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CBEDD-621B-A7EC-EAA4-5F874E0A4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0E72C-0AAB-68E9-3381-69405D2B3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D7FE18-C4FB-0ABC-6F92-1A7279592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11764-D436-1DDC-C9F0-D497A7939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5DCC1D-2F8A-AB81-0D55-6754D609B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336A2-38BD-520B-DCE7-42A555992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451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8FED4-BF57-50F0-493E-8B47A6CE6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4FC5B6-4990-2079-A04F-3BFD8F701B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3814EA-B735-2037-13A8-2D8270EC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5A4B7A-B9DB-BD07-EE61-72CB06D61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89E0E2-B8C8-664E-33F1-211D9DFB9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C45BE8-CBCA-9AAC-0874-48FC6FF4C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988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752D47-0D08-2F69-E527-2369A60C7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13FAAC-FF24-3B46-776E-D8BFA27502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95CC8-B399-295C-F5AD-8D15F8F49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FBB06-E30D-484E-84C7-8BC00E82CC23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A9317-DAAB-8F41-5C22-8E48855A0B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0B96A-93CA-A152-3AE6-1578A079E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6226F-BC00-4BBF-AEE6-10BC3901BA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33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and pink background&#10;&#10;AI-generated content may be incorrect.">
            <a:extLst>
              <a:ext uri="{FF2B5EF4-FFF2-40B4-BE49-F238E27FC236}">
                <a16:creationId xmlns:a16="http://schemas.microsoft.com/office/drawing/2014/main" id="{827A2D90-4EA9-D95F-75FD-982C22B25D3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5F8DB8C-2E93-A6C5-A86A-9E7387067965}"/>
              </a:ext>
            </a:extLst>
          </p:cNvPr>
          <p:cNvGrpSpPr/>
          <p:nvPr userDrawn="1"/>
        </p:nvGrpSpPr>
        <p:grpSpPr>
          <a:xfrm>
            <a:off x="-49899" y="5088360"/>
            <a:ext cx="3018004" cy="3018004"/>
            <a:chOff x="-49899" y="5088360"/>
            <a:chExt cx="3018004" cy="3018004"/>
          </a:xfrm>
        </p:grpSpPr>
        <p:pic>
          <p:nvPicPr>
            <p:cNvPr id="3" name="Picture 2" descr="A white object on a black background&#10;&#10;AI-generated content may be incorrect.">
              <a:extLst>
                <a:ext uri="{FF2B5EF4-FFF2-40B4-BE49-F238E27FC236}">
                  <a16:creationId xmlns:a16="http://schemas.microsoft.com/office/drawing/2014/main" id="{B63BA5BE-01D1-17DC-B83B-A7B72DD9F75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3829971" flipH="1">
              <a:off x="-49899" y="5088360"/>
              <a:ext cx="3018004" cy="3018004"/>
            </a:xfrm>
            <a:custGeom>
              <a:avLst/>
              <a:gdLst>
                <a:gd name="connsiteX0" fmla="*/ 945511 w 3018004"/>
                <a:gd name="connsiteY0" fmla="*/ 3018004 h 3018004"/>
                <a:gd name="connsiteX1" fmla="*/ 0 w 3018004"/>
                <a:gd name="connsiteY1" fmla="*/ 1093687 h 3018004"/>
                <a:gd name="connsiteX2" fmla="*/ 0 w 3018004"/>
                <a:gd name="connsiteY2" fmla="*/ 3018004 h 3018004"/>
                <a:gd name="connsiteX3" fmla="*/ 466012 w 3018004"/>
                <a:gd name="connsiteY3" fmla="*/ 0 h 3018004"/>
                <a:gd name="connsiteX4" fmla="*/ 0 w 3018004"/>
                <a:gd name="connsiteY4" fmla="*/ 0 h 3018004"/>
                <a:gd name="connsiteX5" fmla="*/ 0 w 3018004"/>
                <a:gd name="connsiteY5" fmla="*/ 228975 h 3018004"/>
                <a:gd name="connsiteX6" fmla="*/ 3018004 w 3018004"/>
                <a:gd name="connsiteY6" fmla="*/ 0 h 3018004"/>
                <a:gd name="connsiteX7" fmla="*/ 468593 w 3018004"/>
                <a:gd name="connsiteY7" fmla="*/ 0 h 3018004"/>
                <a:gd name="connsiteX8" fmla="*/ 1951486 w 3018004"/>
                <a:gd name="connsiteY8" fmla="*/ 3018004 h 3018004"/>
                <a:gd name="connsiteX9" fmla="*/ 3018004 w 3018004"/>
                <a:gd name="connsiteY9" fmla="*/ 3018004 h 301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8004" h="3018004">
                  <a:moveTo>
                    <a:pt x="945511" y="3018004"/>
                  </a:moveTo>
                  <a:lnTo>
                    <a:pt x="0" y="1093687"/>
                  </a:lnTo>
                  <a:lnTo>
                    <a:pt x="0" y="3018004"/>
                  </a:lnTo>
                  <a:close/>
                  <a:moveTo>
                    <a:pt x="466012" y="0"/>
                  </a:moveTo>
                  <a:lnTo>
                    <a:pt x="0" y="0"/>
                  </a:lnTo>
                  <a:lnTo>
                    <a:pt x="0" y="228975"/>
                  </a:lnTo>
                  <a:close/>
                  <a:moveTo>
                    <a:pt x="3018004" y="0"/>
                  </a:moveTo>
                  <a:lnTo>
                    <a:pt x="468593" y="0"/>
                  </a:lnTo>
                  <a:lnTo>
                    <a:pt x="1951486" y="3018004"/>
                  </a:lnTo>
                  <a:lnTo>
                    <a:pt x="3018004" y="3018004"/>
                  </a:lnTo>
                  <a:close/>
                </a:path>
              </a:pathLst>
            </a:custGeom>
          </p:spPr>
        </p:pic>
        <p:pic>
          <p:nvPicPr>
            <p:cNvPr id="4" name="Picture 3" descr="A colorful shapes and dots&#10;&#10;AI-generated content may be incorrect.">
              <a:extLst>
                <a:ext uri="{FF2B5EF4-FFF2-40B4-BE49-F238E27FC236}">
                  <a16:creationId xmlns:a16="http://schemas.microsoft.com/office/drawing/2014/main" id="{8261FB5F-6E18-5812-C2C9-13E72DCE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311" t="2579" r="1221" b="91468"/>
            <a:stretch/>
          </p:blipFill>
          <p:spPr>
            <a:xfrm>
              <a:off x="121446" y="6278718"/>
              <a:ext cx="2443160" cy="4435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05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green and pink background&#10;&#10;AI-generated content may be incorrect.">
            <a:extLst>
              <a:ext uri="{FF2B5EF4-FFF2-40B4-BE49-F238E27FC236}">
                <a16:creationId xmlns:a16="http://schemas.microsoft.com/office/drawing/2014/main" id="{827A2D90-4EA9-D95F-75FD-982C22B25D3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0F0EDA1-C77C-10AF-FD54-F08D6253C930}"/>
              </a:ext>
            </a:extLst>
          </p:cNvPr>
          <p:cNvSpPr/>
          <p:nvPr userDrawn="1"/>
        </p:nvSpPr>
        <p:spPr>
          <a:xfrm>
            <a:off x="0" y="0"/>
            <a:ext cx="10432211" cy="58947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C1D8EE-7E3E-8B6E-1F32-8DF03B86A4BF}"/>
              </a:ext>
            </a:extLst>
          </p:cNvPr>
          <p:cNvGrpSpPr/>
          <p:nvPr userDrawn="1"/>
        </p:nvGrpSpPr>
        <p:grpSpPr>
          <a:xfrm>
            <a:off x="-49899" y="5088360"/>
            <a:ext cx="3018004" cy="3018004"/>
            <a:chOff x="-49899" y="5088360"/>
            <a:chExt cx="3018004" cy="3018004"/>
          </a:xfrm>
        </p:grpSpPr>
        <p:pic>
          <p:nvPicPr>
            <p:cNvPr id="4" name="Picture 3" descr="A white object on a black background&#10;&#10;AI-generated content may be incorrect.">
              <a:extLst>
                <a:ext uri="{FF2B5EF4-FFF2-40B4-BE49-F238E27FC236}">
                  <a16:creationId xmlns:a16="http://schemas.microsoft.com/office/drawing/2014/main" id="{37E61E2B-A2CC-C56C-E930-76B4FA6BBC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3829971" flipH="1">
              <a:off x="-49899" y="5088360"/>
              <a:ext cx="3018004" cy="3018004"/>
            </a:xfrm>
            <a:custGeom>
              <a:avLst/>
              <a:gdLst>
                <a:gd name="connsiteX0" fmla="*/ 945511 w 3018004"/>
                <a:gd name="connsiteY0" fmla="*/ 3018004 h 3018004"/>
                <a:gd name="connsiteX1" fmla="*/ 0 w 3018004"/>
                <a:gd name="connsiteY1" fmla="*/ 1093687 h 3018004"/>
                <a:gd name="connsiteX2" fmla="*/ 0 w 3018004"/>
                <a:gd name="connsiteY2" fmla="*/ 3018004 h 3018004"/>
                <a:gd name="connsiteX3" fmla="*/ 466012 w 3018004"/>
                <a:gd name="connsiteY3" fmla="*/ 0 h 3018004"/>
                <a:gd name="connsiteX4" fmla="*/ 0 w 3018004"/>
                <a:gd name="connsiteY4" fmla="*/ 0 h 3018004"/>
                <a:gd name="connsiteX5" fmla="*/ 0 w 3018004"/>
                <a:gd name="connsiteY5" fmla="*/ 228975 h 3018004"/>
                <a:gd name="connsiteX6" fmla="*/ 3018004 w 3018004"/>
                <a:gd name="connsiteY6" fmla="*/ 0 h 3018004"/>
                <a:gd name="connsiteX7" fmla="*/ 468593 w 3018004"/>
                <a:gd name="connsiteY7" fmla="*/ 0 h 3018004"/>
                <a:gd name="connsiteX8" fmla="*/ 1951486 w 3018004"/>
                <a:gd name="connsiteY8" fmla="*/ 3018004 h 3018004"/>
                <a:gd name="connsiteX9" fmla="*/ 3018004 w 3018004"/>
                <a:gd name="connsiteY9" fmla="*/ 3018004 h 301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8004" h="3018004">
                  <a:moveTo>
                    <a:pt x="945511" y="3018004"/>
                  </a:moveTo>
                  <a:lnTo>
                    <a:pt x="0" y="1093687"/>
                  </a:lnTo>
                  <a:lnTo>
                    <a:pt x="0" y="3018004"/>
                  </a:lnTo>
                  <a:close/>
                  <a:moveTo>
                    <a:pt x="466012" y="0"/>
                  </a:moveTo>
                  <a:lnTo>
                    <a:pt x="0" y="0"/>
                  </a:lnTo>
                  <a:lnTo>
                    <a:pt x="0" y="228975"/>
                  </a:lnTo>
                  <a:close/>
                  <a:moveTo>
                    <a:pt x="3018004" y="0"/>
                  </a:moveTo>
                  <a:lnTo>
                    <a:pt x="468593" y="0"/>
                  </a:lnTo>
                  <a:lnTo>
                    <a:pt x="1951486" y="3018004"/>
                  </a:lnTo>
                  <a:lnTo>
                    <a:pt x="3018004" y="3018004"/>
                  </a:lnTo>
                  <a:close/>
                </a:path>
              </a:pathLst>
            </a:custGeom>
          </p:spPr>
        </p:pic>
        <p:pic>
          <p:nvPicPr>
            <p:cNvPr id="5" name="Picture 4" descr="A colorful shapes and dots&#10;&#10;AI-generated content may be incorrect.">
              <a:extLst>
                <a:ext uri="{FF2B5EF4-FFF2-40B4-BE49-F238E27FC236}">
                  <a16:creationId xmlns:a16="http://schemas.microsoft.com/office/drawing/2014/main" id="{CF18DBB3-6660-11A7-0FDF-25D3D6D588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311" t="2579" r="1221" b="91468"/>
            <a:stretch/>
          </p:blipFill>
          <p:spPr>
            <a:xfrm>
              <a:off x="121446" y="6278718"/>
              <a:ext cx="2443160" cy="4435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487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olorful shapes and dots&#10;&#10;AI-generated content may be incorrect.">
            <a:extLst>
              <a:ext uri="{FF2B5EF4-FFF2-40B4-BE49-F238E27FC236}">
                <a16:creationId xmlns:a16="http://schemas.microsoft.com/office/drawing/2014/main" id="{DB21F02B-A1F6-D388-AD7D-56108623B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ACDE6C-7BE4-B2AC-4050-8F502B6C1534}"/>
              </a:ext>
            </a:extLst>
          </p:cNvPr>
          <p:cNvSpPr txBox="1"/>
          <p:nvPr/>
        </p:nvSpPr>
        <p:spPr>
          <a:xfrm>
            <a:off x="5156616" y="2818149"/>
            <a:ext cx="65656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Ages 7-11</a:t>
            </a:r>
          </a:p>
        </p:txBody>
      </p:sp>
    </p:spTree>
    <p:extLst>
      <p:ext uri="{BB962C8B-B14F-4D97-AF65-F5344CB8AC3E}">
        <p14:creationId xmlns:p14="http://schemas.microsoft.com/office/powerpoint/2010/main" val="1607228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5CB1FF-0508-F83C-1300-9F61463C7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285EE7C-175F-AE66-3001-7AE16BEB47BF}"/>
              </a:ext>
            </a:extLst>
          </p:cNvPr>
          <p:cNvSpPr txBox="1"/>
          <p:nvPr/>
        </p:nvSpPr>
        <p:spPr>
          <a:xfrm>
            <a:off x="156430" y="371217"/>
            <a:ext cx="1030202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Guidance for teachers</a:t>
            </a:r>
            <a:endParaRPr lang="en-GB" sz="2800" b="1" dirty="0">
              <a:solidFill>
                <a:srgbClr val="002E63"/>
              </a:solidFill>
              <a:latin typeface="Rubik" pitchFamily="2" charset="-79"/>
              <a:cs typeface="Rubik" pitchFamily="2" charset="-79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20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63C4B59-A67C-E722-703F-42FE1D1EE31E}"/>
              </a:ext>
            </a:extLst>
          </p:cNvPr>
          <p:cNvSpPr/>
          <p:nvPr/>
        </p:nvSpPr>
        <p:spPr>
          <a:xfrm>
            <a:off x="231312" y="955221"/>
            <a:ext cx="2466000" cy="3739482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r>
              <a:rPr lang="en-GB" sz="16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Lesson content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This lesson focuses on financial literacy and calculating money. It could be developed further to explore finding a percentage of an amount.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9E6969-9D72-E048-1625-8BCBE38CA519}"/>
              </a:ext>
            </a:extLst>
          </p:cNvPr>
          <p:cNvSpPr/>
          <p:nvPr/>
        </p:nvSpPr>
        <p:spPr>
          <a:xfrm>
            <a:off x="2757556" y="955219"/>
            <a:ext cx="2466000" cy="373948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r>
              <a:rPr lang="en-GB" sz="16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Key skills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Children will develop  their understanding of budgets, multiplying money and working with percentages.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95A5273-CD89-E8E3-63DF-69DD0E0F5750}"/>
              </a:ext>
            </a:extLst>
          </p:cNvPr>
          <p:cNvSpPr/>
          <p:nvPr/>
        </p:nvSpPr>
        <p:spPr>
          <a:xfrm>
            <a:off x="7810045" y="955218"/>
            <a:ext cx="2464253" cy="373948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r>
              <a:rPr lang="en-GB" sz="16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Concrete resources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Consider using base ten or place value counters to represent calculations and to support children.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98E33D8-5519-EAED-55CB-801948A9821B}"/>
              </a:ext>
            </a:extLst>
          </p:cNvPr>
          <p:cNvSpPr/>
          <p:nvPr/>
        </p:nvSpPr>
        <p:spPr>
          <a:xfrm>
            <a:off x="5283800" y="955218"/>
            <a:ext cx="2466000" cy="373948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b="1" u="sng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r>
              <a:rPr lang="en-GB" sz="16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Oracy links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algn="ctr"/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Encourage children to discuss how bank account are used. Encourage children to develop their answers with explanations.</a:t>
            </a: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algn="ctr"/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pic>
        <p:nvPicPr>
          <p:cNvPr id="22" name="Picture 21" descr="Logo&#10;&#10;Description automatically generated">
            <a:extLst>
              <a:ext uri="{FF2B5EF4-FFF2-40B4-BE49-F238E27FC236}">
                <a16:creationId xmlns:a16="http://schemas.microsoft.com/office/drawing/2014/main" id="{EDB6CED6-59CC-5487-CCA3-E948F208656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098" y="1042877"/>
            <a:ext cx="785404" cy="8101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01D7DF4-E4D7-985E-8132-451288A1D8D1}"/>
              </a:ext>
            </a:extLst>
          </p:cNvPr>
          <p:cNvSpPr txBox="1"/>
          <p:nvPr/>
        </p:nvSpPr>
        <p:spPr>
          <a:xfrm>
            <a:off x="590711" y="4955537"/>
            <a:ext cx="9433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These aspects outline the key components of this lesson which focuses on money and provides some ideas for how it can be used in the classroom. </a:t>
            </a:r>
          </a:p>
        </p:txBody>
      </p:sp>
      <p:pic>
        <p:nvPicPr>
          <p:cNvPr id="26" name="Graphic 25" descr="Puzzle with solid fill">
            <a:extLst>
              <a:ext uri="{FF2B5EF4-FFF2-40B4-BE49-F238E27FC236}">
                <a16:creationId xmlns:a16="http://schemas.microsoft.com/office/drawing/2014/main" id="{B28C3E8E-5563-05FC-0A69-E8A6F07C41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33476" y="1042877"/>
            <a:ext cx="914400" cy="914400"/>
          </a:xfrm>
          <a:prstGeom prst="rect">
            <a:avLst/>
          </a:prstGeom>
        </p:spPr>
      </p:pic>
      <p:pic>
        <p:nvPicPr>
          <p:cNvPr id="2" name="Graphic 1" descr="Coins with solid fill">
            <a:extLst>
              <a:ext uri="{FF2B5EF4-FFF2-40B4-BE49-F238E27FC236}">
                <a16:creationId xmlns:a16="http://schemas.microsoft.com/office/drawing/2014/main" id="{96BD318E-3DF1-C5DB-1D5E-84C5801397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7112" y="1042877"/>
            <a:ext cx="914400" cy="914400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B3B883B2-7BB6-CEFF-9FE3-A5977505DF54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008" y="1042877"/>
            <a:ext cx="838861" cy="84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3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F60234-151A-A59E-7308-01D9DB12C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C81D5CF-76F2-09DB-90C1-7CFB3693AF35}"/>
              </a:ext>
            </a:extLst>
          </p:cNvPr>
          <p:cNvSpPr txBox="1"/>
          <p:nvPr/>
        </p:nvSpPr>
        <p:spPr>
          <a:xfrm>
            <a:off x="156430" y="371217"/>
            <a:ext cx="103020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Further guidance for teachers – the lesson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DBD5D6-FD62-CDD0-F1A2-6F2DAC1A1B87}"/>
              </a:ext>
            </a:extLst>
          </p:cNvPr>
          <p:cNvSpPr txBox="1"/>
          <p:nvPr/>
        </p:nvSpPr>
        <p:spPr>
          <a:xfrm>
            <a:off x="251730" y="3737300"/>
            <a:ext cx="3390900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Discuss whether children save any money they get and how they save it.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Discuss bank accounts and their purpose. 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Look at examples of bank statements and spend time identifying different aspects.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02CCC86-C0D9-7195-AD28-D8A67D43AE4D}"/>
              </a:ext>
            </a:extLst>
          </p:cNvPr>
          <p:cNvSpPr/>
          <p:nvPr/>
        </p:nvSpPr>
        <p:spPr>
          <a:xfrm>
            <a:off x="781050" y="1734708"/>
            <a:ext cx="1885950" cy="1886042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052F6D-81AA-CC88-2CEA-351C08347FD6}"/>
              </a:ext>
            </a:extLst>
          </p:cNvPr>
          <p:cNvSpPr txBox="1"/>
          <p:nvPr/>
        </p:nvSpPr>
        <p:spPr>
          <a:xfrm>
            <a:off x="699597" y="1083716"/>
            <a:ext cx="1949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12C7B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Setting the scene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C8732E2-BA90-098F-DE5E-437A8E7F2CB1}"/>
              </a:ext>
            </a:extLst>
          </p:cNvPr>
          <p:cNvCxnSpPr/>
          <p:nvPr/>
        </p:nvCxnSpPr>
        <p:spPr>
          <a:xfrm>
            <a:off x="2774950" y="2577068"/>
            <a:ext cx="1517651" cy="0"/>
          </a:xfrm>
          <a:prstGeom prst="straightConnector1">
            <a:avLst/>
          </a:prstGeom>
          <a:ln w="38100">
            <a:solidFill>
              <a:srgbClr val="D12C7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F4F02E9-3072-2843-966A-47414764873A}"/>
              </a:ext>
            </a:extLst>
          </p:cNvPr>
          <p:cNvCxnSpPr/>
          <p:nvPr/>
        </p:nvCxnSpPr>
        <p:spPr>
          <a:xfrm>
            <a:off x="6673850" y="2598350"/>
            <a:ext cx="1517651" cy="0"/>
          </a:xfrm>
          <a:prstGeom prst="straightConnector1">
            <a:avLst/>
          </a:prstGeom>
          <a:ln w="38100">
            <a:solidFill>
              <a:srgbClr val="D12C7B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A2514C8-FB6D-FF53-6023-1D67BFAFC500}"/>
              </a:ext>
            </a:extLst>
          </p:cNvPr>
          <p:cNvSpPr txBox="1"/>
          <p:nvPr/>
        </p:nvSpPr>
        <p:spPr>
          <a:xfrm>
            <a:off x="4257676" y="1083716"/>
            <a:ext cx="2327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12C7B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Developing it further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CCE08B-49D0-CC54-768F-CCEF962DC195}"/>
              </a:ext>
            </a:extLst>
          </p:cNvPr>
          <p:cNvSpPr txBox="1"/>
          <p:nvPr/>
        </p:nvSpPr>
        <p:spPr>
          <a:xfrm>
            <a:off x="3657379" y="3737300"/>
            <a:ext cx="3791392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Discuss saving set amounts each month and model strategies for calculating how much money could be saved over a given period.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For example, saving £20 each month, for 2 months. 2 x £20 = £40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Base 10 or place value counters could be used to support this.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DEFC59-3E79-57E3-D914-674E495F706D}"/>
              </a:ext>
            </a:extLst>
          </p:cNvPr>
          <p:cNvSpPr txBox="1"/>
          <p:nvPr/>
        </p:nvSpPr>
        <p:spPr>
          <a:xfrm>
            <a:off x="7905750" y="3737300"/>
            <a:ext cx="2552700" cy="16773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Explain Mo’s scenario and children complete the table filling in the missing values.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Extend further by asking children to calculate the interest each month.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51CD51F-0B6F-AE64-A942-905F7E2901FF}"/>
              </a:ext>
            </a:extLst>
          </p:cNvPr>
          <p:cNvSpPr/>
          <p:nvPr/>
        </p:nvSpPr>
        <p:spPr>
          <a:xfrm>
            <a:off x="4506913" y="1734708"/>
            <a:ext cx="1885950" cy="1886042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B98CA7-DA74-53E0-6697-9959883F4AEF}"/>
              </a:ext>
            </a:extLst>
          </p:cNvPr>
          <p:cNvSpPr txBox="1"/>
          <p:nvPr/>
        </p:nvSpPr>
        <p:spPr>
          <a:xfrm>
            <a:off x="7696430" y="1083716"/>
            <a:ext cx="2902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12C7B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Guided / independent work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EEAC42D-337F-D031-505F-E62E3F5490D2}"/>
              </a:ext>
            </a:extLst>
          </p:cNvPr>
          <p:cNvSpPr/>
          <p:nvPr/>
        </p:nvSpPr>
        <p:spPr>
          <a:xfrm>
            <a:off x="8296275" y="1734708"/>
            <a:ext cx="1885950" cy="1886042"/>
          </a:xfrm>
          <a:prstGeom prst="ellipse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 descr="A gold coin with a silver and yellow design&#10;&#10;Description automatically generated">
            <a:extLst>
              <a:ext uri="{FF2B5EF4-FFF2-40B4-BE49-F238E27FC236}">
                <a16:creationId xmlns:a16="http://schemas.microsoft.com/office/drawing/2014/main" id="{9A62FAFA-4353-7A12-AAEA-127A1A7CB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39" y="-1033967"/>
            <a:ext cx="625696" cy="709512"/>
          </a:xfrm>
          <a:prstGeom prst="rect">
            <a:avLst/>
          </a:prstGeom>
        </p:spPr>
      </p:pic>
      <p:pic>
        <p:nvPicPr>
          <p:cNvPr id="21" name="Graphic 20" descr="Credit card with solid fill">
            <a:extLst>
              <a:ext uri="{FF2B5EF4-FFF2-40B4-BE49-F238E27FC236}">
                <a16:creationId xmlns:a16="http://schemas.microsoft.com/office/drawing/2014/main" id="{8E74C6C0-627C-E28E-E10C-AC7CEB3EC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2139" y="2063801"/>
            <a:ext cx="1097604" cy="1097604"/>
          </a:xfrm>
          <a:prstGeom prst="rect">
            <a:avLst/>
          </a:prstGeom>
        </p:spPr>
      </p:pic>
      <p:pic>
        <p:nvPicPr>
          <p:cNvPr id="13" name="Picture 12" descr="10 place value counter">
            <a:extLst>
              <a:ext uri="{FF2B5EF4-FFF2-40B4-BE49-F238E27FC236}">
                <a16:creationId xmlns:a16="http://schemas.microsoft.com/office/drawing/2014/main" id="{86E4996A-1916-5A5B-D779-8FD5A6F6AA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490" y="2697872"/>
            <a:ext cx="490015" cy="484111"/>
          </a:xfrm>
          <a:prstGeom prst="rect">
            <a:avLst/>
          </a:prstGeom>
        </p:spPr>
      </p:pic>
      <p:pic>
        <p:nvPicPr>
          <p:cNvPr id="14" name="Picture 13" descr="10 place value counter">
            <a:extLst>
              <a:ext uri="{FF2B5EF4-FFF2-40B4-BE49-F238E27FC236}">
                <a16:creationId xmlns:a16="http://schemas.microsoft.com/office/drawing/2014/main" id="{8FB8782A-9E52-0528-CEC9-60B5CBB563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489" y="2179704"/>
            <a:ext cx="490015" cy="484111"/>
          </a:xfrm>
          <a:prstGeom prst="rect">
            <a:avLst/>
          </a:prstGeom>
        </p:spPr>
      </p:pic>
      <p:pic>
        <p:nvPicPr>
          <p:cNvPr id="17" name="Picture 16" descr="10 place value counter">
            <a:extLst>
              <a:ext uri="{FF2B5EF4-FFF2-40B4-BE49-F238E27FC236}">
                <a16:creationId xmlns:a16="http://schemas.microsoft.com/office/drawing/2014/main" id="{5D5EC6CE-29C7-E161-FD43-4705BED0C6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83" y="2697872"/>
            <a:ext cx="490015" cy="484111"/>
          </a:xfrm>
          <a:prstGeom prst="rect">
            <a:avLst/>
          </a:prstGeom>
        </p:spPr>
      </p:pic>
      <p:pic>
        <p:nvPicPr>
          <p:cNvPr id="19" name="Picture 18" descr="10 place value counter">
            <a:extLst>
              <a:ext uri="{FF2B5EF4-FFF2-40B4-BE49-F238E27FC236}">
                <a16:creationId xmlns:a16="http://schemas.microsoft.com/office/drawing/2014/main" id="{7596D403-6939-8686-51DD-037825834B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83" y="2179704"/>
            <a:ext cx="490015" cy="484111"/>
          </a:xfrm>
          <a:prstGeom prst="rect">
            <a:avLst/>
          </a:prstGeom>
        </p:spPr>
      </p:pic>
      <p:pic>
        <p:nvPicPr>
          <p:cNvPr id="20" name="Picture 19" descr="A close-up of a currency&#10;&#10;Description automatically generated">
            <a:extLst>
              <a:ext uri="{FF2B5EF4-FFF2-40B4-BE49-F238E27FC236}">
                <a16:creationId xmlns:a16="http://schemas.microsoft.com/office/drawing/2014/main" id="{391F9CB5-B60A-E2C8-B97B-F878500C52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1019" y="2677729"/>
            <a:ext cx="768510" cy="424993"/>
          </a:xfrm>
          <a:prstGeom prst="rect">
            <a:avLst/>
          </a:prstGeom>
        </p:spPr>
      </p:pic>
      <p:pic>
        <p:nvPicPr>
          <p:cNvPr id="22" name="Picture 21" descr="A close-up of a currency&#10;&#10;Description automatically generated">
            <a:extLst>
              <a:ext uri="{FF2B5EF4-FFF2-40B4-BE49-F238E27FC236}">
                <a16:creationId xmlns:a16="http://schemas.microsoft.com/office/drawing/2014/main" id="{8C50EDFC-EA2A-D6EB-5FA0-738C3E1BEF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5274" y="2164018"/>
            <a:ext cx="823552" cy="46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1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FBDFD-E877-ED84-ACA3-F3261B643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E637360-7F2A-951C-A000-3BB765795B1B}"/>
              </a:ext>
            </a:extLst>
          </p:cNvPr>
          <p:cNvSpPr/>
          <p:nvPr/>
        </p:nvSpPr>
        <p:spPr>
          <a:xfrm>
            <a:off x="1012360" y="2166026"/>
            <a:ext cx="4391490" cy="2649042"/>
          </a:xfrm>
          <a:prstGeom prst="roundRect">
            <a:avLst/>
          </a:prstGeom>
          <a:solidFill>
            <a:srgbClr val="F6D6E5"/>
          </a:solidFill>
          <a:ln w="19050">
            <a:solidFill>
              <a:srgbClr val="D12C7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C4EE43-8192-C1DD-6467-8695B227B95F}"/>
              </a:ext>
            </a:extLst>
          </p:cNvPr>
          <p:cNvSpPr txBox="1"/>
          <p:nvPr/>
        </p:nvSpPr>
        <p:spPr>
          <a:xfrm>
            <a:off x="156430" y="371217"/>
            <a:ext cx="1030202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Guidance for teachers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Calibri" panose="020F0502020204030204" pitchFamily="34" charset="0"/>
              </a:rPr>
              <a:t>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800" b="1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				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Enabling prompts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2CD2FD-6596-A390-FA50-700B8D39208F}"/>
              </a:ext>
            </a:extLst>
          </p:cNvPr>
          <p:cNvSpPr txBox="1"/>
          <p:nvPr/>
        </p:nvSpPr>
        <p:spPr>
          <a:xfrm>
            <a:off x="5641315" y="2166026"/>
            <a:ext cx="4579670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Provide children with resources to allow them to make links with related calculations.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Create multiplications to known </a:t>
            </a:r>
            <a:b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</a:b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times-table facts.</a:t>
            </a:r>
            <a:endParaRPr lang="en-GB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FF61D3-C41B-D340-F94F-6D6B161C0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27871"/>
          <a:stretch/>
        </p:blipFill>
        <p:spPr>
          <a:xfrm>
            <a:off x="1357258" y="2443798"/>
            <a:ext cx="3699804" cy="2001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37404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C53A8-2F5E-BDE5-2AB9-D10FCC57B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E51D967-506B-BF67-7A97-06A40EB7DDCD}"/>
              </a:ext>
            </a:extLst>
          </p:cNvPr>
          <p:cNvSpPr/>
          <p:nvPr/>
        </p:nvSpPr>
        <p:spPr>
          <a:xfrm>
            <a:off x="1012360" y="2166026"/>
            <a:ext cx="4391490" cy="2649042"/>
          </a:xfrm>
          <a:prstGeom prst="roundRect">
            <a:avLst/>
          </a:prstGeom>
          <a:solidFill>
            <a:srgbClr val="F6D6E5"/>
          </a:solidFill>
          <a:ln w="19050">
            <a:solidFill>
              <a:srgbClr val="D12C7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F64092-470F-0082-F0A9-A42B0465795E}"/>
              </a:ext>
            </a:extLst>
          </p:cNvPr>
          <p:cNvSpPr txBox="1"/>
          <p:nvPr/>
        </p:nvSpPr>
        <p:spPr>
          <a:xfrm>
            <a:off x="156430" y="371217"/>
            <a:ext cx="10302020" cy="4632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Guidance for teachers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Calibri" panose="020F0502020204030204" pitchFamily="34" charset="0"/>
              </a:rPr>
              <a:t>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				</a:t>
            </a: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Extending prompts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E63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4DAA7A-02EF-FECB-41AA-941F3B33C67E}"/>
              </a:ext>
            </a:extLst>
          </p:cNvPr>
          <p:cNvSpPr txBox="1"/>
          <p:nvPr/>
        </p:nvSpPr>
        <p:spPr>
          <a:xfrm>
            <a:off x="1440739" y="2492205"/>
            <a:ext cx="35347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White Rose Bank account:</a:t>
            </a:r>
          </a:p>
          <a:p>
            <a:r>
              <a:rPr lang="en-GB" i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Amount paid in £_____</a:t>
            </a:r>
          </a:p>
          <a:p>
            <a:endParaRPr lang="en-GB" i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r>
              <a:rPr lang="en-GB" i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Interest received 5%</a:t>
            </a:r>
          </a:p>
          <a:p>
            <a:r>
              <a:rPr lang="en-GB" i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New account balance: £____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88B49-5CD2-BD27-6893-025C243BB0C6}"/>
              </a:ext>
            </a:extLst>
          </p:cNvPr>
          <p:cNvSpPr txBox="1"/>
          <p:nvPr/>
        </p:nvSpPr>
        <p:spPr>
          <a:xfrm>
            <a:off x="5641315" y="2166026"/>
            <a:ext cx="4579670" cy="3447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Discuss the impact interest can have on a bank account. 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If interest was received on 31</a:t>
            </a:r>
            <a:r>
              <a:rPr lang="en-GB" sz="1800" baseline="300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st</a:t>
            </a:r>
            <a:r>
              <a:rPr lang="en-GB" sz="18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 December each year at 5%, how could Mo’s savings be different?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If Mo saved an extra 1p and then doubled the amount he day, how much extra would he after 1 year and 10 years?</a:t>
            </a:r>
          </a:p>
        </p:txBody>
      </p:sp>
    </p:spTree>
    <p:extLst>
      <p:ext uri="{BB962C8B-B14F-4D97-AF65-F5344CB8AC3E}">
        <p14:creationId xmlns:p14="http://schemas.microsoft.com/office/powerpoint/2010/main" val="1448217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B6AEB5-B8B5-29AE-5045-1DF16D48502B}"/>
              </a:ext>
            </a:extLst>
          </p:cNvPr>
          <p:cNvSpPr txBox="1"/>
          <p:nvPr/>
        </p:nvSpPr>
        <p:spPr>
          <a:xfrm>
            <a:off x="156430" y="246230"/>
            <a:ext cx="1023852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800" b="1" dirty="0">
                <a:solidFill>
                  <a:srgbClr val="002E63"/>
                </a:solidFill>
                <a:latin typeface="Rubik" pitchFamily="2" charset="-79"/>
                <a:cs typeface="Rubik" pitchFamily="2" charset="-79"/>
              </a:rPr>
              <a:t>How far will £30 a month grow?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4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2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Mo gets a bank account at the age of 8, and he saves £30 in it each month. </a:t>
            </a:r>
            <a:br>
              <a:rPr lang="en-GB" sz="22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</a:br>
            <a:r>
              <a:rPr lang="en-GB" sz="22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Mo will have full access to his bank account when he is 18 years old.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22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2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Complete the table.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sz="1600" b="1" u="sng" dirty="0">
              <a:solidFill>
                <a:srgbClr val="002E63"/>
              </a:solidFill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16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Challenge</a:t>
            </a:r>
          </a:p>
          <a:p>
            <a:pPr marR="0" lvl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Use the table to calculate how much money Mo would have after: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BDBB314-3D31-9C77-0AE5-0F3DC8A13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526577"/>
              </p:ext>
            </p:extLst>
          </p:nvPr>
        </p:nvGraphicFramePr>
        <p:xfrm>
          <a:off x="253190" y="2835289"/>
          <a:ext cx="996552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5691">
                  <a:extLst>
                    <a:ext uri="{9D8B030D-6E8A-4147-A177-3AD203B41FA5}">
                      <a16:colId xmlns:a16="http://schemas.microsoft.com/office/drawing/2014/main" val="1467748167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2737922888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2698550365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3068842730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3304730419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1309812519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2181123827"/>
                    </a:ext>
                  </a:extLst>
                </a:gridCol>
                <a:gridCol w="1245691">
                  <a:extLst>
                    <a:ext uri="{9D8B030D-6E8A-4147-A177-3AD203B41FA5}">
                      <a16:colId xmlns:a16="http://schemas.microsoft.com/office/drawing/2014/main" val="2741979704"/>
                    </a:ext>
                  </a:extLst>
                </a:gridCol>
              </a:tblGrid>
              <a:tr h="472546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 month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2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3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4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6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 year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5 years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10 years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9547938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£30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£60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sz="1600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619540"/>
                  </a:ext>
                </a:extLst>
              </a:tr>
            </a:tbl>
          </a:graphicData>
        </a:graphic>
      </p:graphicFrame>
      <p:pic>
        <p:nvPicPr>
          <p:cNvPr id="5" name="Picture 4" descr="A card with a picture of a queen&#10;&#10;AI-generated content may be incorrect.">
            <a:extLst>
              <a:ext uri="{FF2B5EF4-FFF2-40B4-BE49-F238E27FC236}">
                <a16:creationId xmlns:a16="http://schemas.microsoft.com/office/drawing/2014/main" id="{058C558A-1D3C-2F66-CA93-1F3E889D1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803" y="1949666"/>
            <a:ext cx="1360750" cy="752506"/>
          </a:xfrm>
          <a:prstGeom prst="rect">
            <a:avLst/>
          </a:prstGeom>
        </p:spPr>
      </p:pic>
      <p:pic>
        <p:nvPicPr>
          <p:cNvPr id="7" name="Picture 6" descr="A close-up of a currency&#10;&#10;AI-generated content may be incorrect.">
            <a:extLst>
              <a:ext uri="{FF2B5EF4-FFF2-40B4-BE49-F238E27FC236}">
                <a16:creationId xmlns:a16="http://schemas.microsoft.com/office/drawing/2014/main" id="{558DF059-102D-6E2F-580D-F26B8C2C6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413" y="1813746"/>
            <a:ext cx="1328924" cy="748094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D40EB6F-D894-3D75-A5C9-EF76C8F84A0B}"/>
              </a:ext>
            </a:extLst>
          </p:cNvPr>
          <p:cNvSpPr/>
          <p:nvPr/>
        </p:nvSpPr>
        <p:spPr>
          <a:xfrm>
            <a:off x="92929" y="894437"/>
            <a:ext cx="10238519" cy="4968663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1200150" lvl="2" indent="-285750" defTabSz="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1600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BA6FFA-7B48-1F66-96FE-0016C71D3535}"/>
              </a:ext>
            </a:extLst>
          </p:cNvPr>
          <p:cNvSpPr txBox="1"/>
          <p:nvPr/>
        </p:nvSpPr>
        <p:spPr>
          <a:xfrm>
            <a:off x="766824" y="5139825"/>
            <a:ext cx="6094070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defTabSz="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15 years</a:t>
            </a:r>
          </a:p>
          <a:p>
            <a:pPr marL="742950" lvl="1" indent="-285750" defTabSz="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18 years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79EFBB-23CA-731F-5869-64FC9DA58690}"/>
              </a:ext>
            </a:extLst>
          </p:cNvPr>
          <p:cNvSpPr txBox="1"/>
          <p:nvPr/>
        </p:nvSpPr>
        <p:spPr>
          <a:xfrm>
            <a:off x="2721483" y="5129523"/>
            <a:ext cx="6094070" cy="661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 defTabSz="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11 years</a:t>
            </a:r>
          </a:p>
          <a:p>
            <a:pPr marL="742950" lvl="1" indent="-285750" defTabSz="457200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16 years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7E15DBCE-9653-9141-4F47-F15D142348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72" y="5049613"/>
            <a:ext cx="698059" cy="7033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7BC7321-4E4B-3831-CA2A-C2565B012853}"/>
              </a:ext>
            </a:extLst>
          </p:cNvPr>
          <p:cNvSpPr txBox="1"/>
          <p:nvPr/>
        </p:nvSpPr>
        <p:spPr>
          <a:xfrm>
            <a:off x="6764424" y="5119221"/>
            <a:ext cx="3567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defTabSz="457200">
              <a:spcAft>
                <a:spcPts val="600"/>
              </a:spcAft>
              <a:defRPr/>
            </a:pPr>
            <a:r>
              <a:rPr lang="en-GB" sz="1600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Is there more than one way to calculate how much money?</a:t>
            </a:r>
          </a:p>
        </p:txBody>
      </p:sp>
    </p:spTree>
    <p:extLst>
      <p:ext uri="{BB962C8B-B14F-4D97-AF65-F5344CB8AC3E}">
        <p14:creationId xmlns:p14="http://schemas.microsoft.com/office/powerpoint/2010/main" val="630835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EEB158-E6B6-BB96-387E-AB91468AE91A}"/>
              </a:ext>
            </a:extLst>
          </p:cNvPr>
          <p:cNvSpPr txBox="1"/>
          <p:nvPr/>
        </p:nvSpPr>
        <p:spPr>
          <a:xfrm>
            <a:off x="807697" y="476470"/>
            <a:ext cx="1030202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Additional resources</a:t>
            </a:r>
            <a:endParaRPr lang="en-GB" sz="2800" b="1" dirty="0">
              <a:solidFill>
                <a:srgbClr val="002E63"/>
              </a:solidFill>
              <a:latin typeface="Rubik" pitchFamily="2" charset="-79"/>
              <a:cs typeface="Rubik" pitchFamily="2" charset="-79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0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Bank account table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DE7C6D5-80F1-175A-7BCB-8BBD7AD07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79357"/>
              </p:ext>
            </p:extLst>
          </p:nvPr>
        </p:nvGraphicFramePr>
        <p:xfrm>
          <a:off x="963768" y="2167841"/>
          <a:ext cx="10071960" cy="2483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8995">
                  <a:extLst>
                    <a:ext uri="{9D8B030D-6E8A-4147-A177-3AD203B41FA5}">
                      <a16:colId xmlns:a16="http://schemas.microsoft.com/office/drawing/2014/main" val="1467748167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2737922888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2698550365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3068842730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3304730419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1309812519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2181123827"/>
                    </a:ext>
                  </a:extLst>
                </a:gridCol>
                <a:gridCol w="1258995">
                  <a:extLst>
                    <a:ext uri="{9D8B030D-6E8A-4147-A177-3AD203B41FA5}">
                      <a16:colId xmlns:a16="http://schemas.microsoft.com/office/drawing/2014/main" val="2741979704"/>
                    </a:ext>
                  </a:extLst>
                </a:gridCol>
              </a:tblGrid>
              <a:tr h="1245610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 month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2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3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4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6 months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 year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5 years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Amount after 10 years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547938"/>
                  </a:ext>
                </a:extLst>
              </a:tr>
              <a:tr h="1238193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£30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£60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619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8309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100C1-6D97-B259-ECBB-E5238B62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6DF510-FC50-3D91-7CC1-576277C16C97}"/>
              </a:ext>
            </a:extLst>
          </p:cNvPr>
          <p:cNvSpPr txBox="1"/>
          <p:nvPr/>
        </p:nvSpPr>
        <p:spPr>
          <a:xfrm>
            <a:off x="570868" y="450156"/>
            <a:ext cx="10302020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E63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t>Additional resources</a:t>
            </a:r>
            <a:endParaRPr lang="en-GB" sz="2800" b="1" dirty="0">
              <a:solidFill>
                <a:srgbClr val="002E63"/>
              </a:solidFill>
              <a:latin typeface="Rubik" pitchFamily="2" charset="-79"/>
              <a:cs typeface="Rubik" pitchFamily="2" charset="-79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sz="2000" b="1" u="sng" dirty="0">
                <a:solidFill>
                  <a:srgbClr val="002E63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Percentage increase table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002E63"/>
              </a:solidFill>
              <a:latin typeface="Comic Sans MS" panose="030F0702030302020204" pitchFamily="66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9AA5EF1-D064-1085-0E34-CD06FDE61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719754"/>
              </p:ext>
            </p:extLst>
          </p:nvPr>
        </p:nvGraphicFramePr>
        <p:xfrm>
          <a:off x="641687" y="1812372"/>
          <a:ext cx="9915455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0266">
                  <a:extLst>
                    <a:ext uri="{9D8B030D-6E8A-4147-A177-3AD203B41FA5}">
                      <a16:colId xmlns:a16="http://schemas.microsoft.com/office/drawing/2014/main" val="2971545256"/>
                    </a:ext>
                  </a:extLst>
                </a:gridCol>
                <a:gridCol w="2875063">
                  <a:extLst>
                    <a:ext uri="{9D8B030D-6E8A-4147-A177-3AD203B41FA5}">
                      <a16:colId xmlns:a16="http://schemas.microsoft.com/office/drawing/2014/main" val="1467748167"/>
                    </a:ext>
                  </a:extLst>
                </a:gridCol>
                <a:gridCol w="2875063">
                  <a:extLst>
                    <a:ext uri="{9D8B030D-6E8A-4147-A177-3AD203B41FA5}">
                      <a16:colId xmlns:a16="http://schemas.microsoft.com/office/drawing/2014/main" val="2737922888"/>
                    </a:ext>
                  </a:extLst>
                </a:gridCol>
                <a:gridCol w="2875063">
                  <a:extLst>
                    <a:ext uri="{9D8B030D-6E8A-4147-A177-3AD203B41FA5}">
                      <a16:colId xmlns:a16="http://schemas.microsoft.com/office/drawing/2014/main" val="2698550365"/>
                    </a:ext>
                  </a:extLst>
                </a:gridCol>
              </a:tblGrid>
              <a:tr h="472546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Number of years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Bank account balance at the end of the year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Interest added</a:t>
                      </a:r>
                    </a:p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(5%)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rgbClr val="002060"/>
                          </a:solidFill>
                          <a:latin typeface="Lato Semibold" panose="020F0502020204030203" pitchFamily="34" charset="0"/>
                          <a:ea typeface="Lato Semibold" panose="020F0502020204030203" pitchFamily="34" charset="0"/>
                          <a:cs typeface="Lato Semibold" panose="020F0502020204030203" pitchFamily="34" charset="0"/>
                        </a:rPr>
                        <a:t>Annual balance + 5% interest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9547938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619540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439306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3647587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641004"/>
                  </a:ext>
                </a:extLst>
              </a:tr>
              <a:tr h="472546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Lato Semibold" panose="020F0502020204030203" pitchFamily="34" charset="0"/>
                        <a:ea typeface="Lato Semibold" panose="020F0502020204030203" pitchFamily="34" charset="0"/>
                        <a:cs typeface="Lato Semibold" panose="020F0502020204030203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566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129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9e213f7-a068-4185-ae5b-85aa76b56dbd">
      <Terms xmlns="http://schemas.microsoft.com/office/infopath/2007/PartnerControls"/>
    </lcf76f155ced4ddcb4097134ff3c332f>
    <TaxCatchAll xmlns="1773a752-338d-48d4-aab1-fb5d939e1fa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83C08F509004195E669DF9A9C9259" ma:contentTypeVersion="16" ma:contentTypeDescription="Create a new document." ma:contentTypeScope="" ma:versionID="e412c57edb5a3587a47f8935b497d6b1">
  <xsd:schema xmlns:xsd="http://www.w3.org/2001/XMLSchema" xmlns:xs="http://www.w3.org/2001/XMLSchema" xmlns:p="http://schemas.microsoft.com/office/2006/metadata/properties" xmlns:ns2="e9e213f7-a068-4185-ae5b-85aa76b56dbd" xmlns:ns3="1773a752-338d-48d4-aab1-fb5d939e1fab" targetNamespace="http://schemas.microsoft.com/office/2006/metadata/properties" ma:root="true" ma:fieldsID="a5697a356853932bbc0cb7f0666b0602" ns2:_="" ns3:_="">
    <xsd:import namespace="e9e213f7-a068-4185-ae5b-85aa76b56dbd"/>
    <xsd:import namespace="1773a752-338d-48d4-aab1-fb5d939e1f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e213f7-a068-4185-ae5b-85aa76b56d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e39eeca-e11e-443b-89bb-da0dc5931c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73a752-338d-48d4-aab1-fb5d939e1fa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1fc8d919-2f88-41be-947b-ae89298163c3}" ma:internalName="TaxCatchAll" ma:showField="CatchAllData" ma:web="1773a752-338d-48d4-aab1-fb5d939e1f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102B61-9D89-4C6F-AB92-564E49078B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1A51A7-1B7E-4138-BA70-726679BBD886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1773a752-338d-48d4-aab1-fb5d939e1fab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e9e213f7-a068-4185-ae5b-85aa76b56dbd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B541BC-617B-4F57-B034-417DF80F0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e213f7-a068-4185-ae5b-85aa76b56dbd"/>
    <ds:schemaRef ds:uri="1773a752-338d-48d4-aab1-fb5d939e1f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6004</TotalTime>
  <Words>559</Words>
  <Application>Microsoft Office PowerPoint</Application>
  <PresentationFormat>Widescreen</PresentationFormat>
  <Paragraphs>151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Comic Sans MS</vt:lpstr>
      <vt:lpstr>Lato Semibold</vt:lpstr>
      <vt:lpstr>Rubik</vt:lpstr>
      <vt:lpstr>Wingdings</vt:lpstr>
      <vt:lpstr>Office Theme</vt:lpstr>
      <vt:lpstr>6_Office Theme</vt:lpstr>
      <vt:lpstr>12_Office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Numeracy Day_Lesson plan_7-11</dc:title>
  <dc:creator>Danielle Anthony</dc:creator>
  <cp:lastModifiedBy>Lizzie Green</cp:lastModifiedBy>
  <cp:revision>16</cp:revision>
  <dcterms:created xsi:type="dcterms:W3CDTF">2024-09-11T12:20:14Z</dcterms:created>
  <dcterms:modified xsi:type="dcterms:W3CDTF">2025-04-09T13:23:11Z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0x01010091A83C08F509004195E669DF9A9C9259</vt:lpwstr>
  </property>
</Properties>
</file>