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68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</p:sldIdLst>
  <p:sldSz cx="9753600" cy="7315200"/>
  <p:notesSz cx="6858000" cy="9144000"/>
  <p:embeddedFontLst>
    <p:embeddedFont>
      <p:font typeface="Arimo" panose="020B0604020202020204" charset="0"/>
      <p:regular r:id="rId18"/>
      <p:bold r:id="rId19"/>
      <p:italic r:id="rId20"/>
      <p:boldItalic r:id="rId21"/>
    </p:embeddedFont>
    <p:embeddedFont>
      <p:font typeface="Avenir Next LT Pro" panose="020B0504020202020204" pitchFamily="34" charset="0"/>
      <p:regular r:id="rId22"/>
      <p:bold r:id="rId23"/>
      <p:italic r:id="rId24"/>
      <p:boldItalic r:id="rId25"/>
    </p:embeddedFont>
    <p:embeddedFont>
      <p:font typeface="Avenir Next LT Pro Demi" panose="020B0704020202020204" pitchFamily="34" charset="0"/>
      <p:bold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Rubik" pitchFamily="2" charset="-79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B81"/>
    <a:srgbClr val="941C80"/>
    <a:srgbClr val="0ABAEE"/>
    <a:srgbClr val="039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C5E6C-9664-0747-719D-16FA7695477F}" v="33" dt="2025-06-09T10:29:45.022"/>
    <p1510:client id="{EAE89C88-3B66-5146-45E8-69F9A3497408}" v="9" dt="2025-06-09T15:05:20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5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in Evans" userId="S::iain@nationalnumeracy.org.uk::fa16230a-5fd5-4c16-ab5a-0fd35eaac03a" providerId="AD" clId="Web-{EAE89C88-3B66-5146-45E8-69F9A3497408}"/>
    <pc:docChg chg="modSld">
      <pc:chgData name="Iain Evans" userId="S::iain@nationalnumeracy.org.uk::fa16230a-5fd5-4c16-ab5a-0fd35eaac03a" providerId="AD" clId="Web-{EAE89C88-3B66-5146-45E8-69F9A3497408}" dt="2025-06-09T15:05:20.502" v="5" actId="14100"/>
      <pc:docMkLst>
        <pc:docMk/>
      </pc:docMkLst>
      <pc:sldChg chg="modSp">
        <pc:chgData name="Iain Evans" userId="S::iain@nationalnumeracy.org.uk::fa16230a-5fd5-4c16-ab5a-0fd35eaac03a" providerId="AD" clId="Web-{EAE89C88-3B66-5146-45E8-69F9A3497408}" dt="2025-06-09T15:03:18.530" v="1" actId="20577"/>
        <pc:sldMkLst>
          <pc:docMk/>
          <pc:sldMk cId="0" sldId="258"/>
        </pc:sldMkLst>
        <pc:spChg chg="mod">
          <ac:chgData name="Iain Evans" userId="S::iain@nationalnumeracy.org.uk::fa16230a-5fd5-4c16-ab5a-0fd35eaac03a" providerId="AD" clId="Web-{EAE89C88-3B66-5146-45E8-69F9A3497408}" dt="2025-06-09T15:03:18.530" v="1" actId="20577"/>
          <ac:spMkLst>
            <pc:docMk/>
            <pc:sldMk cId="0" sldId="258"/>
            <ac:spMk id="8" creationId="{00000000-0000-0000-0000-000000000000}"/>
          </ac:spMkLst>
        </pc:spChg>
      </pc:sldChg>
      <pc:sldChg chg="modSp">
        <pc:chgData name="Iain Evans" userId="S::iain@nationalnumeracy.org.uk::fa16230a-5fd5-4c16-ab5a-0fd35eaac03a" providerId="AD" clId="Web-{EAE89C88-3B66-5146-45E8-69F9A3497408}" dt="2025-06-09T15:03:53.328" v="3" actId="20577"/>
        <pc:sldMkLst>
          <pc:docMk/>
          <pc:sldMk cId="0" sldId="259"/>
        </pc:sldMkLst>
        <pc:spChg chg="mod">
          <ac:chgData name="Iain Evans" userId="S::iain@nationalnumeracy.org.uk::fa16230a-5fd5-4c16-ab5a-0fd35eaac03a" providerId="AD" clId="Web-{EAE89C88-3B66-5146-45E8-69F9A3497408}" dt="2025-06-09T15:03:53.328" v="3" actId="20577"/>
          <ac:spMkLst>
            <pc:docMk/>
            <pc:sldMk cId="0" sldId="259"/>
            <ac:spMk id="12" creationId="{00000000-0000-0000-0000-000000000000}"/>
          </ac:spMkLst>
        </pc:spChg>
      </pc:sldChg>
      <pc:sldChg chg="modSp">
        <pc:chgData name="Iain Evans" userId="S::iain@nationalnumeracy.org.uk::fa16230a-5fd5-4c16-ab5a-0fd35eaac03a" providerId="AD" clId="Web-{EAE89C88-3B66-5146-45E8-69F9A3497408}" dt="2025-06-09T15:05:20.502" v="5" actId="14100"/>
        <pc:sldMkLst>
          <pc:docMk/>
          <pc:sldMk cId="0" sldId="266"/>
        </pc:sldMkLst>
        <pc:spChg chg="mod">
          <ac:chgData name="Iain Evans" userId="S::iain@nationalnumeracy.org.uk::fa16230a-5fd5-4c16-ab5a-0fd35eaac03a" providerId="AD" clId="Web-{EAE89C88-3B66-5146-45E8-69F9A3497408}" dt="2025-06-09T15:05:20.502" v="5" actId="14100"/>
          <ac:spMkLst>
            <pc:docMk/>
            <pc:sldMk cId="0" sldId="266"/>
            <ac:spMk id="7" creationId="{00000000-0000-0000-0000-000000000000}"/>
          </ac:spMkLst>
        </pc:spChg>
      </pc:sldChg>
    </pc:docChg>
  </pc:docChgLst>
  <pc:docChgLst>
    <pc:chgData name="Iain Evans" userId="fa16230a-5fd5-4c16-ab5a-0fd35eaac03a" providerId="ADAL" clId="{CE780765-3E36-4E59-AA48-1FF554ACF939}"/>
    <pc:docChg chg="modSld">
      <pc:chgData name="Iain Evans" userId="fa16230a-5fd5-4c16-ab5a-0fd35eaac03a" providerId="ADAL" clId="{CE780765-3E36-4E59-AA48-1FF554ACF939}" dt="2025-06-09T15:06:46.918" v="7" actId="1076"/>
      <pc:docMkLst>
        <pc:docMk/>
      </pc:docMkLst>
      <pc:sldChg chg="modSp mod">
        <pc:chgData name="Iain Evans" userId="fa16230a-5fd5-4c16-ab5a-0fd35eaac03a" providerId="ADAL" clId="{CE780765-3E36-4E59-AA48-1FF554ACF939}" dt="2025-06-09T15:06:46.918" v="7" actId="1076"/>
        <pc:sldMkLst>
          <pc:docMk/>
          <pc:sldMk cId="0" sldId="258"/>
        </pc:sldMkLst>
        <pc:spChg chg="mod">
          <ac:chgData name="Iain Evans" userId="fa16230a-5fd5-4c16-ab5a-0fd35eaac03a" providerId="ADAL" clId="{CE780765-3E36-4E59-AA48-1FF554ACF939}" dt="2025-06-09T15:06:46.918" v="7" actId="1076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Iain Evans" userId="fa16230a-5fd5-4c16-ab5a-0fd35eaac03a" providerId="ADAL" clId="{CE780765-3E36-4E59-AA48-1FF554ACF939}" dt="2025-06-09T15:06:13.698" v="1" actId="1076"/>
        <pc:sldMkLst>
          <pc:docMk/>
          <pc:sldMk cId="0" sldId="266"/>
        </pc:sldMkLst>
        <pc:spChg chg="mod">
          <ac:chgData name="Iain Evans" userId="fa16230a-5fd5-4c16-ab5a-0fd35eaac03a" providerId="ADAL" clId="{CE780765-3E36-4E59-AA48-1FF554ACF939}" dt="2025-06-09T15:06:13.698" v="1" actId="1076"/>
          <ac:spMkLst>
            <pc:docMk/>
            <pc:sldMk cId="0" sldId="266"/>
            <ac:spMk id="7" creationId="{00000000-0000-0000-0000-000000000000}"/>
          </ac:spMkLst>
        </pc:spChg>
      </pc:sldChg>
    </pc:docChg>
  </pc:docChgLst>
  <pc:docChgLst>
    <pc:chgData name="Laura  Hill" userId="c572ce9c-2275-4b0d-89d8-05c03fad4f52" providerId="ADAL" clId="{E7E70E70-DB2B-4D60-806D-A2F5C0813503}"/>
    <pc:docChg chg="custSel modSld">
      <pc:chgData name="Laura  Hill" userId="c572ce9c-2275-4b0d-89d8-05c03fad4f52" providerId="ADAL" clId="{E7E70E70-DB2B-4D60-806D-A2F5C0813503}" dt="2024-10-14T12:56:54.050" v="159" actId="14100"/>
      <pc:docMkLst>
        <pc:docMk/>
      </pc:docMkLst>
      <pc:sldChg chg="addSp delSp modSp mod">
        <pc:chgData name="Laura  Hill" userId="c572ce9c-2275-4b0d-89d8-05c03fad4f52" providerId="ADAL" clId="{E7E70E70-DB2B-4D60-806D-A2F5C0813503}" dt="2024-10-14T12:56:54.050" v="159" actId="14100"/>
        <pc:sldMkLst>
          <pc:docMk/>
          <pc:sldMk cId="0" sldId="258"/>
        </pc:sldMkLst>
      </pc:sldChg>
    </pc:docChg>
  </pc:docChgLst>
  <pc:docChgLst>
    <pc:chgData name="Laura  Hill" userId="c572ce9c-2275-4b0d-89d8-05c03fad4f52" providerId="ADAL" clId="{8648D5C2-E494-49DB-AC02-0BF285D2EBC7}"/>
    <pc:docChg chg="modSld">
      <pc:chgData name="Laura  Hill" userId="c572ce9c-2275-4b0d-89d8-05c03fad4f52" providerId="ADAL" clId="{8648D5C2-E494-49DB-AC02-0BF285D2EBC7}" dt="2024-11-27T10:53:08.148" v="3" actId="20577"/>
      <pc:docMkLst>
        <pc:docMk/>
      </pc:docMkLst>
      <pc:sldChg chg="modSp mod">
        <pc:chgData name="Laura  Hill" userId="c572ce9c-2275-4b0d-89d8-05c03fad4f52" providerId="ADAL" clId="{8648D5C2-E494-49DB-AC02-0BF285D2EBC7}" dt="2024-11-27T10:53:08.148" v="3" actId="20577"/>
        <pc:sldMkLst>
          <pc:docMk/>
          <pc:sldMk cId="0" sldId="260"/>
        </pc:sldMkLst>
      </pc:sldChg>
    </pc:docChg>
  </pc:docChgLst>
  <pc:docChgLst>
    <pc:chgData name="Iain Evans" userId="S::iain@nationalnumeracy.org.uk::fa16230a-5fd5-4c16-ab5a-0fd35eaac03a" providerId="AD" clId="Web-{0C1C5E6C-9664-0747-719D-16FA7695477F}"/>
    <pc:docChg chg="modSld">
      <pc:chgData name="Iain Evans" userId="S::iain@nationalnumeracy.org.uk::fa16230a-5fd5-4c16-ab5a-0fd35eaac03a" providerId="AD" clId="Web-{0C1C5E6C-9664-0747-719D-16FA7695477F}" dt="2025-06-09T10:29:43.069" v="14" actId="20577"/>
      <pc:docMkLst>
        <pc:docMk/>
      </pc:docMkLst>
      <pc:sldChg chg="modSp">
        <pc:chgData name="Iain Evans" userId="S::iain@nationalnumeracy.org.uk::fa16230a-5fd5-4c16-ab5a-0fd35eaac03a" providerId="AD" clId="Web-{0C1C5E6C-9664-0747-719D-16FA7695477F}" dt="2025-06-09T10:26:51.344" v="12" actId="20577"/>
        <pc:sldMkLst>
          <pc:docMk/>
          <pc:sldMk cId="0" sldId="257"/>
        </pc:sldMkLst>
        <pc:spChg chg="mod">
          <ac:chgData name="Iain Evans" userId="S::iain@nationalnumeracy.org.uk::fa16230a-5fd5-4c16-ab5a-0fd35eaac03a" providerId="AD" clId="Web-{0C1C5E6C-9664-0747-719D-16FA7695477F}" dt="2025-06-09T10:26:51.344" v="12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">
        <pc:chgData name="Iain Evans" userId="S::iain@nationalnumeracy.org.uk::fa16230a-5fd5-4c16-ab5a-0fd35eaac03a" providerId="AD" clId="Web-{0C1C5E6C-9664-0747-719D-16FA7695477F}" dt="2025-06-09T10:29:43.069" v="14" actId="20577"/>
        <pc:sldMkLst>
          <pc:docMk/>
          <pc:sldMk cId="0" sldId="258"/>
        </pc:sldMkLst>
        <pc:spChg chg="mod">
          <ac:chgData name="Iain Evans" userId="S::iain@nationalnumeracy.org.uk::fa16230a-5fd5-4c16-ab5a-0fd35eaac03a" providerId="AD" clId="Web-{0C1C5E6C-9664-0747-719D-16FA7695477F}" dt="2025-06-09T10:29:43.069" v="14" actId="20577"/>
          <ac:spMkLst>
            <pc:docMk/>
            <pc:sldMk cId="0" sldId="258"/>
            <ac:spMk id="6" creationId="{00000000-0000-0000-0000-000000000000}"/>
          </ac:spMkLst>
        </pc:spChg>
      </pc:sldChg>
      <pc:sldChg chg="modSp">
        <pc:chgData name="Iain Evans" userId="S::iain@nationalnumeracy.org.uk::fa16230a-5fd5-4c16-ab5a-0fd35eaac03a" providerId="AD" clId="Web-{0C1C5E6C-9664-0747-719D-16FA7695477F}" dt="2025-06-09T10:25:50.811" v="8" actId="1076"/>
        <pc:sldMkLst>
          <pc:docMk/>
          <pc:sldMk cId="0" sldId="260"/>
        </pc:sldMkLst>
        <pc:spChg chg="mod">
          <ac:chgData name="Iain Evans" userId="S::iain@nationalnumeracy.org.uk::fa16230a-5fd5-4c16-ab5a-0fd35eaac03a" providerId="AD" clId="Web-{0C1C5E6C-9664-0747-719D-16FA7695477F}" dt="2025-06-09T10:25:50.811" v="8" actId="1076"/>
          <ac:spMkLst>
            <pc:docMk/>
            <pc:sldMk cId="0" sldId="260"/>
            <ac:spMk id="11" creationId="{00000000-0000-0000-0000-000000000000}"/>
          </ac:spMkLst>
        </pc:spChg>
      </pc:sldChg>
      <pc:sldChg chg="modSp">
        <pc:chgData name="Iain Evans" userId="S::iain@nationalnumeracy.org.uk::fa16230a-5fd5-4c16-ab5a-0fd35eaac03a" providerId="AD" clId="Web-{0C1C5E6C-9664-0747-719D-16FA7695477F}" dt="2025-06-09T10:26:16.359" v="11" actId="20577"/>
        <pc:sldMkLst>
          <pc:docMk/>
          <pc:sldMk cId="0" sldId="266"/>
        </pc:sldMkLst>
        <pc:spChg chg="mod">
          <ac:chgData name="Iain Evans" userId="S::iain@nationalnumeracy.org.uk::fa16230a-5fd5-4c16-ab5a-0fd35eaac03a" providerId="AD" clId="Web-{0C1C5E6C-9664-0747-719D-16FA7695477F}" dt="2025-06-09T10:26:16.359" v="11" actId="20577"/>
          <ac:spMkLst>
            <pc:docMk/>
            <pc:sldMk cId="0" sldId="266"/>
            <ac:spMk id="9" creationId="{00000000-0000-0000-0000-000000000000}"/>
          </ac:spMkLst>
        </pc:spChg>
      </pc:sldChg>
    </pc:docChg>
  </pc:docChgLst>
  <pc:docChgLst>
    <pc:chgData name="Rowan Bache" userId="bd99c9a7-1464-4d8f-95c5-3f1400bb336a" providerId="ADAL" clId="{478C5923-0E47-47D1-A0EA-C3A6BDF57553}"/>
    <pc:docChg chg="custSel addSld delSld modSld">
      <pc:chgData name="Rowan Bache" userId="bd99c9a7-1464-4d8f-95c5-3f1400bb336a" providerId="ADAL" clId="{478C5923-0E47-47D1-A0EA-C3A6BDF57553}" dt="2025-03-12T14:49:37.641" v="72" actId="14100"/>
      <pc:docMkLst>
        <pc:docMk/>
      </pc:docMkLst>
      <pc:sldChg chg="modSp mod">
        <pc:chgData name="Rowan Bache" userId="bd99c9a7-1464-4d8f-95c5-3f1400bb336a" providerId="ADAL" clId="{478C5923-0E47-47D1-A0EA-C3A6BDF57553}" dt="2025-03-12T14:48:32.264" v="39" actId="20577"/>
        <pc:sldMkLst>
          <pc:docMk/>
          <pc:sldMk cId="0" sldId="258"/>
        </pc:sldMkLst>
        <pc:spChg chg="mod">
          <ac:chgData name="Rowan Bache" userId="bd99c9a7-1464-4d8f-95c5-3f1400bb336a" providerId="ADAL" clId="{478C5923-0E47-47D1-A0EA-C3A6BDF57553}" dt="2025-03-12T14:48:32.264" v="39" actId="20577"/>
          <ac:spMkLst>
            <pc:docMk/>
            <pc:sldMk cId="0" sldId="258"/>
            <ac:spMk id="7" creationId="{00000000-0000-0000-0000-000000000000}"/>
          </ac:spMkLst>
        </pc:spChg>
      </pc:sldChg>
      <pc:sldChg chg="modSp add del mod">
        <pc:chgData name="Rowan Bache" userId="bd99c9a7-1464-4d8f-95c5-3f1400bb336a" providerId="ADAL" clId="{478C5923-0E47-47D1-A0EA-C3A6BDF57553}" dt="2025-03-12T14:49:37.641" v="72" actId="14100"/>
        <pc:sldMkLst>
          <pc:docMk/>
          <pc:sldMk cId="0" sldId="265"/>
        </pc:sldMkLst>
        <pc:spChg chg="mod">
          <ac:chgData name="Rowan Bache" userId="bd99c9a7-1464-4d8f-95c5-3f1400bb336a" providerId="ADAL" clId="{478C5923-0E47-47D1-A0EA-C3A6BDF57553}" dt="2025-03-12T14:49:31.663" v="70" actId="20577"/>
          <ac:spMkLst>
            <pc:docMk/>
            <pc:sldMk cId="0" sldId="265"/>
            <ac:spMk id="5" creationId="{00000000-0000-0000-0000-000000000000}"/>
          </ac:spMkLst>
        </pc:spChg>
        <pc:spChg chg="mod">
          <ac:chgData name="Rowan Bache" userId="bd99c9a7-1464-4d8f-95c5-3f1400bb336a" providerId="ADAL" clId="{478C5923-0E47-47D1-A0EA-C3A6BDF57553}" dt="2025-03-12T14:49:37.641" v="72" actId="14100"/>
          <ac:spMkLst>
            <pc:docMk/>
            <pc:sldMk cId="0" sldId="265"/>
            <ac:spMk id="8" creationId="{43BA4AFD-3E4D-3AA3-85B1-88152F9F10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95366" flipH="1">
            <a:off x="-2926269" y="4918987"/>
            <a:ext cx="12854980" cy="3699378"/>
          </a:xfrm>
          <a:custGeom>
            <a:avLst/>
            <a:gdLst/>
            <a:ahLst/>
            <a:cxnLst/>
            <a:rect l="l" t="t" r="r" b="b"/>
            <a:pathLst>
              <a:path w="12854980" h="3699378">
                <a:moveTo>
                  <a:pt x="12854980" y="0"/>
                </a:moveTo>
                <a:lnTo>
                  <a:pt x="0" y="0"/>
                </a:lnTo>
                <a:lnTo>
                  <a:pt x="0" y="3699378"/>
                </a:lnTo>
                <a:lnTo>
                  <a:pt x="12854980" y="3699378"/>
                </a:lnTo>
                <a:lnTo>
                  <a:pt x="128549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703310">
            <a:off x="-998840" y="-1194129"/>
            <a:ext cx="5399103" cy="3502668"/>
          </a:xfrm>
          <a:custGeom>
            <a:avLst/>
            <a:gdLst/>
            <a:ahLst/>
            <a:cxnLst/>
            <a:rect l="l" t="t" r="r" b="b"/>
            <a:pathLst>
              <a:path w="5399103" h="3502668">
                <a:moveTo>
                  <a:pt x="0" y="0"/>
                </a:moveTo>
                <a:lnTo>
                  <a:pt x="5399102" y="0"/>
                </a:lnTo>
                <a:lnTo>
                  <a:pt x="5399102" y="3502668"/>
                </a:lnTo>
                <a:lnTo>
                  <a:pt x="0" y="3502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45086" y="251874"/>
            <a:ext cx="3250145" cy="1330980"/>
          </a:xfrm>
          <a:custGeom>
            <a:avLst/>
            <a:gdLst/>
            <a:ahLst/>
            <a:cxnLst/>
            <a:rect l="l" t="t" r="r" b="b"/>
            <a:pathLst>
              <a:path w="3250145" h="1330980">
                <a:moveTo>
                  <a:pt x="0" y="0"/>
                </a:moveTo>
                <a:lnTo>
                  <a:pt x="3250145" y="0"/>
                </a:lnTo>
                <a:lnTo>
                  <a:pt x="3250145" y="1330979"/>
                </a:lnTo>
                <a:lnTo>
                  <a:pt x="0" y="13309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3951" y="6657138"/>
            <a:ext cx="3538186" cy="21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nationalnumeracy.org.uk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3951" y="5779090"/>
            <a:ext cx="5914541" cy="5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Maths in the Real World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3951" y="5521987"/>
            <a:ext cx="6144604" cy="26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Numeracy Volunteers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F176A6-815E-4BC1-C501-7FD6F6DDCB6F}"/>
              </a:ext>
            </a:extLst>
          </p:cNvPr>
          <p:cNvSpPr/>
          <p:nvPr/>
        </p:nvSpPr>
        <p:spPr>
          <a:xfrm>
            <a:off x="5036026" y="1828800"/>
            <a:ext cx="3460552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3204" t="16163" b="16190"/>
          <a:stretch>
            <a:fillRect/>
          </a:stretch>
        </p:blipFill>
        <p:spPr>
          <a:xfrm>
            <a:off x="834839" y="1789067"/>
            <a:ext cx="3838670" cy="40256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980093" y="5501614"/>
            <a:ext cx="4156446" cy="882307"/>
            <a:chOff x="0" y="0"/>
            <a:chExt cx="1456331" cy="309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309142"/>
            </a:xfrm>
            <a:custGeom>
              <a:avLst/>
              <a:gdLst/>
              <a:ahLst/>
              <a:cxnLst/>
              <a:rect l="l" t="t" r="r" b="b"/>
              <a:pathLst>
                <a:path w="1456331" h="309142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299829"/>
                  </a:lnTo>
                  <a:cubicBezTo>
                    <a:pt x="1456331" y="302299"/>
                    <a:pt x="1455350" y="304668"/>
                    <a:pt x="1453603" y="306414"/>
                  </a:cubicBezTo>
                  <a:cubicBezTo>
                    <a:pt x="1451857" y="308161"/>
                    <a:pt x="1449488" y="309142"/>
                    <a:pt x="1447018" y="309142"/>
                  </a:cubicBezTo>
                  <a:lnTo>
                    <a:pt x="9313" y="309142"/>
                  </a:lnTo>
                  <a:cubicBezTo>
                    <a:pt x="6843" y="309142"/>
                    <a:pt x="4474" y="308161"/>
                    <a:pt x="2728" y="306414"/>
                  </a:cubicBezTo>
                  <a:cubicBezTo>
                    <a:pt x="981" y="304668"/>
                    <a:pt x="0" y="302299"/>
                    <a:pt x="0" y="299829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632EE2-42B7-B60A-AA62-1F19437B2D0B}"/>
              </a:ext>
            </a:extLst>
          </p:cNvPr>
          <p:cNvSpPr/>
          <p:nvPr/>
        </p:nvSpPr>
        <p:spPr>
          <a:xfrm>
            <a:off x="2048120" y="5551510"/>
            <a:ext cx="1408788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153385" y="5580818"/>
            <a:ext cx="1201579" cy="37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Michael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0600" y="2463901"/>
            <a:ext cx="4041987" cy="2752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0658" lvl="1" indent="-235329">
              <a:lnSpc>
                <a:spcPts val="3051"/>
              </a:lnSpc>
              <a:buFont typeface="Arial"/>
              <a:buChar char="•"/>
            </a:pP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Manages hair appointments</a:t>
            </a:r>
          </a:p>
          <a:p>
            <a:pPr marL="470658" lvl="1" indent="-235329">
              <a:lnSpc>
                <a:spcPts val="3051"/>
              </a:lnSpc>
              <a:buFont typeface="Arial"/>
              <a:buChar char="•"/>
            </a:pP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Shampoos, cuts, </a:t>
            </a:r>
            <a:r>
              <a:rPr lang="en-US" sz="2179" dirty="0" err="1">
                <a:solidFill>
                  <a:srgbClr val="951B81"/>
                </a:solidFill>
                <a:latin typeface="Avenir Next LT Pro" panose="020B0504020202020204" pitchFamily="34" charset="0"/>
              </a:rPr>
              <a:t>colours</a:t>
            </a: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 and styles hair</a:t>
            </a:r>
          </a:p>
          <a:p>
            <a:pPr marL="470658" lvl="1" indent="-235329">
              <a:lnSpc>
                <a:spcPts val="3051"/>
              </a:lnSpc>
              <a:buFont typeface="Arial"/>
              <a:buChar char="•"/>
            </a:pP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Talks to the customer about what style they want</a:t>
            </a:r>
          </a:p>
          <a:p>
            <a:pPr marL="470658" lvl="1" indent="-235329">
              <a:lnSpc>
                <a:spcPts val="3051"/>
              </a:lnSpc>
              <a:buFont typeface="Arial"/>
              <a:buChar char="•"/>
            </a:pP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Recommends hair products to customers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91318" y="1854301"/>
            <a:ext cx="3460552" cy="35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5"/>
              </a:lnSpc>
              <a:spcBef>
                <a:spcPct val="0"/>
              </a:spcBef>
            </a:pPr>
            <a:r>
              <a:rPr lang="en-US" sz="23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Michael is a Hairdresser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91318" y="5609393"/>
            <a:ext cx="393076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4"/>
              </a:lnSpc>
              <a:spcBef>
                <a:spcPct val="0"/>
              </a:spcBef>
            </a:pPr>
            <a:r>
              <a:rPr lang="en-US" sz="2087" dirty="0">
                <a:solidFill>
                  <a:srgbClr val="951B81"/>
                </a:solidFill>
                <a:latin typeface="Avenir Next LT Pro" panose="020B0504020202020204" pitchFamily="34" charset="0"/>
              </a:rPr>
              <a:t>He also likes to play board games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C8AA9A-F6BC-E0F5-52DF-7B37E53E585D}"/>
              </a:ext>
            </a:extLst>
          </p:cNvPr>
          <p:cNvSpPr/>
          <p:nvPr/>
        </p:nvSpPr>
        <p:spPr>
          <a:xfrm>
            <a:off x="590126" y="1219200"/>
            <a:ext cx="3482861" cy="438591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3B657E-7CCC-A471-D7FE-AAAE56D1681D}"/>
              </a:ext>
            </a:extLst>
          </p:cNvPr>
          <p:cNvSpPr/>
          <p:nvPr/>
        </p:nvSpPr>
        <p:spPr>
          <a:xfrm>
            <a:off x="590127" y="1751043"/>
            <a:ext cx="2229274" cy="338337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6162" b="16177"/>
          <a:stretch>
            <a:fillRect/>
          </a:stretch>
        </p:blipFill>
        <p:spPr>
          <a:xfrm>
            <a:off x="5725212" y="2062244"/>
            <a:ext cx="3128036" cy="31752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4"/>
          <a:srcRect l="53369" t="22843" r="28311" b="49123"/>
          <a:stretch/>
        </p:blipFill>
        <p:spPr>
          <a:xfrm>
            <a:off x="5837636" y="3937767"/>
            <a:ext cx="3915964" cy="3370931"/>
          </a:xfrm>
          <a:prstGeom prst="rect">
            <a:avLst/>
          </a:prstGeom>
        </p:spPr>
      </p:pic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4643" y="1297430"/>
            <a:ext cx="348488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</a:pPr>
            <a:r>
              <a:rPr lang="en-US" sz="2006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Individual Reflective Activity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127" y="2400064"/>
            <a:ext cx="4528494" cy="2848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4"/>
              </a:lnSpc>
            </a:pPr>
            <a:r>
              <a:rPr lang="en-US" sz="1893" dirty="0">
                <a:solidFill>
                  <a:srgbClr val="951B81"/>
                </a:solidFill>
                <a:latin typeface="Avenir Next LT Pro" panose="020B0504020202020204" pitchFamily="34" charset="0"/>
              </a:rPr>
              <a:t>Tell us about a hobby or something you do regularly.</a:t>
            </a:r>
          </a:p>
          <a:p>
            <a:pPr algn="l">
              <a:lnSpc>
                <a:spcPts val="2044"/>
              </a:lnSpc>
            </a:pPr>
            <a:endParaRPr lang="en-US" sz="1893" dirty="0">
              <a:solidFill>
                <a:srgbClr val="951B81"/>
              </a:solidFill>
              <a:latin typeface="Avenir Next LT Pro" panose="020B0504020202020204" pitchFamily="34" charset="0"/>
            </a:endParaRPr>
          </a:p>
          <a:p>
            <a:pPr algn="l">
              <a:lnSpc>
                <a:spcPts val="2044"/>
              </a:lnSpc>
            </a:pPr>
            <a:r>
              <a:rPr lang="en-US" sz="1893" dirty="0">
                <a:solidFill>
                  <a:srgbClr val="951B81"/>
                </a:solidFill>
                <a:latin typeface="Avenir Next LT Pro" panose="020B0504020202020204" pitchFamily="34" charset="0"/>
              </a:rPr>
              <a:t>For example -  baking, shopping, getting to school, going on a day out or playing a sport.</a:t>
            </a:r>
          </a:p>
          <a:p>
            <a:pPr algn="l">
              <a:lnSpc>
                <a:spcPts val="2044"/>
              </a:lnSpc>
            </a:pPr>
            <a:endParaRPr lang="en-US" sz="1893" dirty="0">
              <a:solidFill>
                <a:srgbClr val="951B81"/>
              </a:solidFill>
              <a:latin typeface="Avenir Next LT Pro" panose="020B0504020202020204" pitchFamily="34" charset="0"/>
            </a:endParaRPr>
          </a:p>
          <a:p>
            <a:pPr algn="l">
              <a:lnSpc>
                <a:spcPts val="2044"/>
              </a:lnSpc>
            </a:pPr>
            <a:r>
              <a:rPr lang="en-US" sz="1893" dirty="0">
                <a:solidFill>
                  <a:srgbClr val="951B81"/>
                </a:solidFill>
                <a:latin typeface="Avenir Next LT Pro" panose="020B0504020202020204" pitchFamily="34" charset="0"/>
              </a:rPr>
              <a:t>How does it involve numbers or maths?</a:t>
            </a:r>
          </a:p>
          <a:p>
            <a:pPr algn="l">
              <a:lnSpc>
                <a:spcPts val="2044"/>
              </a:lnSpc>
            </a:pPr>
            <a:endParaRPr lang="en-US" sz="1893" dirty="0">
              <a:solidFill>
                <a:srgbClr val="951B81"/>
              </a:solidFill>
              <a:latin typeface="Avenir Next LT Pro" panose="020B0504020202020204" pitchFamily="34" charset="0"/>
            </a:endParaRPr>
          </a:p>
          <a:p>
            <a:pPr algn="l">
              <a:lnSpc>
                <a:spcPts val="2044"/>
              </a:lnSpc>
            </a:pPr>
            <a:r>
              <a:rPr lang="en-US" sz="1893" dirty="0">
                <a:solidFill>
                  <a:srgbClr val="951B81"/>
                </a:solidFill>
                <a:latin typeface="Avenir Next LT Pro" panose="020B0504020202020204" pitchFamily="34" charset="0"/>
              </a:rPr>
              <a:t>What would happen if you didn’t use numbers or maths when you did it?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227" y="1795544"/>
            <a:ext cx="3026377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5"/>
              </a:lnSpc>
              <a:spcBef>
                <a:spcPct val="0"/>
              </a:spcBef>
            </a:pPr>
            <a:r>
              <a:rPr lang="en-US" sz="1650" dirty="0">
                <a:solidFill>
                  <a:srgbClr val="FFFFFF"/>
                </a:solidFill>
                <a:latin typeface="Avenir Next LT Pro Demi"/>
              </a:rPr>
              <a:t>  </a:t>
            </a:r>
            <a:r>
              <a:rPr lang="en-US" sz="1650" dirty="0" err="1">
                <a:solidFill>
                  <a:srgbClr val="FFFFFF"/>
                </a:solidFill>
                <a:latin typeface="Avenir Next LT Pro Demi"/>
              </a:rPr>
              <a:t>Maths</a:t>
            </a:r>
            <a:r>
              <a:rPr lang="en-US" sz="1650" dirty="0">
                <a:solidFill>
                  <a:srgbClr val="FFFFFF"/>
                </a:solidFill>
                <a:latin typeface="Avenir Next LT Pro Demi"/>
              </a:rPr>
              <a:t> in Your World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AF3557-7D0A-618B-3526-FE8D9479077B}"/>
              </a:ext>
            </a:extLst>
          </p:cNvPr>
          <p:cNvSpPr/>
          <p:nvPr/>
        </p:nvSpPr>
        <p:spPr>
          <a:xfrm>
            <a:off x="1143000" y="3062063"/>
            <a:ext cx="5562600" cy="53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598" y="6826140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FFFFFF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0598" y="3933825"/>
            <a:ext cx="614460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dirty="0">
                <a:solidFill>
                  <a:srgbClr val="FFFFFF"/>
                </a:solidFill>
                <a:latin typeface="Avenir Next LT Pro" panose="020B0504020202020204" pitchFamily="34" charset="0"/>
              </a:rPr>
              <a:t>We hope you enjoyed today’s session. Thank you for taking part.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598" y="3135866"/>
            <a:ext cx="591454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5"/>
              </a:lnSpc>
            </a:pPr>
            <a:r>
              <a:rPr lang="en-US" sz="2986" dirty="0">
                <a:solidFill>
                  <a:srgbClr val="951B81"/>
                </a:solidFill>
                <a:latin typeface="Avenir Next LT Pro Demi" panose="020B0704020202020204" pitchFamily="34" charset="0"/>
              </a:rPr>
              <a:t>Everyone uses maths everyday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5283387" y="3749681"/>
            <a:ext cx="4182375" cy="3110809"/>
            <a:chOff x="0" y="0"/>
            <a:chExt cx="5576500" cy="414774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5045" t="21346" r="23085" b="10066"/>
            <a:stretch>
              <a:fillRect/>
            </a:stretch>
          </p:blipFill>
          <p:spPr>
            <a:xfrm>
              <a:off x="0" y="0"/>
              <a:ext cx="5576500" cy="4147746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-1029758">
              <a:off x="4894616" y="659702"/>
              <a:ext cx="130764" cy="70199"/>
              <a:chOff x="0" y="0"/>
              <a:chExt cx="36323" cy="195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6323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323" h="19500">
                    <a:moveTo>
                      <a:pt x="0" y="0"/>
                    </a:moveTo>
                    <a:lnTo>
                      <a:pt x="36323" y="0"/>
                    </a:lnTo>
                    <a:lnTo>
                      <a:pt x="36323" y="19500"/>
                    </a:lnTo>
                    <a:lnTo>
                      <a:pt x="0" y="19500"/>
                    </a:lnTo>
                    <a:close/>
                  </a:path>
                </a:pathLst>
              </a:custGeom>
              <a:solidFill>
                <a:srgbClr val="0ABAE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524908" y="1953067"/>
            <a:ext cx="7764483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4416" lvl="1" indent="-207208" algn="l">
              <a:lnSpc>
                <a:spcPts val="3109"/>
              </a:lnSpc>
              <a:buFont typeface="Arial"/>
              <a:buChar char="•"/>
            </a:pPr>
            <a:r>
              <a:rPr lang="en-US" sz="1919" dirty="0">
                <a:solidFill>
                  <a:srgbClr val="520544"/>
                </a:solidFill>
                <a:latin typeface="Avenir Next LT Pro" panose="020B0504020202020204" pitchFamily="34" charset="0"/>
              </a:rPr>
              <a:t>Meet some new people (some in real life and some pretend) and explore how they use maths in their jobs and hobbies.</a:t>
            </a:r>
          </a:p>
          <a:p>
            <a:pPr marL="414416" lvl="1" indent="-207208" algn="l">
              <a:lnSpc>
                <a:spcPts val="3109"/>
              </a:lnSpc>
              <a:buFont typeface="Arial"/>
              <a:buChar char="•"/>
            </a:pPr>
            <a:r>
              <a:rPr lang="en-US" sz="1919" dirty="0">
                <a:solidFill>
                  <a:srgbClr val="520544"/>
                </a:solidFill>
                <a:latin typeface="Avenir Next LT Pro" panose="020B0504020202020204" pitchFamily="34" charset="0"/>
              </a:rPr>
              <a:t>Find out how using maths makes their lives easier and more fun.</a:t>
            </a:r>
          </a:p>
          <a:p>
            <a:pPr marL="414416" lvl="1" indent="-207208" algn="l">
              <a:lnSpc>
                <a:spcPts val="3109"/>
              </a:lnSpc>
              <a:buFont typeface="Arial"/>
              <a:buChar char="•"/>
            </a:pPr>
            <a:r>
              <a:rPr lang="en-US" sz="1919" dirty="0">
                <a:solidFill>
                  <a:srgbClr val="520544"/>
                </a:solidFill>
                <a:latin typeface="Avenir Next LT Pro" panose="020B0504020202020204" pitchFamily="34" charset="0"/>
              </a:rPr>
              <a:t>Think about how we all use maths in everyday life outside school.</a:t>
            </a:r>
          </a:p>
          <a:p>
            <a:pPr marL="207208" lvl="1" algn="l">
              <a:lnSpc>
                <a:spcPts val="3109"/>
              </a:lnSpc>
            </a:pPr>
            <a:endParaRPr lang="en-US" sz="1919" dirty="0">
              <a:solidFill>
                <a:srgbClr val="520544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29533-392D-79AA-4BA7-DEF0F4EDB5BC}"/>
              </a:ext>
            </a:extLst>
          </p:cNvPr>
          <p:cNvSpPr/>
          <p:nvPr/>
        </p:nvSpPr>
        <p:spPr>
          <a:xfrm>
            <a:off x="609600" y="1407363"/>
            <a:ext cx="2735363" cy="348234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635114" y="1443126"/>
            <a:ext cx="3337559" cy="276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9"/>
              </a:lnSpc>
            </a:pPr>
            <a:r>
              <a:rPr lang="en-US" sz="1900" dirty="0">
                <a:solidFill>
                  <a:srgbClr val="FFFFFF"/>
                </a:solidFill>
                <a:latin typeface="Avenir Next LT Pro Demi"/>
              </a:rPr>
              <a:t> Today we are going to: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0C0B4-8D04-CED2-4E0D-D8930C458F75}"/>
              </a:ext>
            </a:extLst>
          </p:cNvPr>
          <p:cNvSpPr/>
          <p:nvPr/>
        </p:nvSpPr>
        <p:spPr>
          <a:xfrm>
            <a:off x="685801" y="1676400"/>
            <a:ext cx="6858000" cy="348234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3C69F-DE07-B35D-E5AE-83ED1CB82A7A}"/>
              </a:ext>
            </a:extLst>
          </p:cNvPr>
          <p:cNvSpPr/>
          <p:nvPr/>
        </p:nvSpPr>
        <p:spPr>
          <a:xfrm>
            <a:off x="685801" y="2024634"/>
            <a:ext cx="2819399" cy="348234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758885" y="1642375"/>
            <a:ext cx="6941549" cy="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9"/>
              </a:lnSpc>
            </a:pPr>
            <a:r>
              <a:rPr lang="en-US" dirty="0">
                <a:solidFill>
                  <a:srgbClr val="FFFFFF"/>
                </a:solidFill>
                <a:latin typeface="Avenir Next LT Pro Demi"/>
              </a:rPr>
              <a:t>Let’s meet our visitor(s) and find out how they use maths in their job and hobbies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4932" y="3154021"/>
            <a:ext cx="6714068" cy="31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dirty="0">
                <a:solidFill>
                  <a:srgbClr val="520544"/>
                </a:solidFill>
                <a:latin typeface="Arimo"/>
              </a:rPr>
              <a:t>Volunteer name(s)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104C3-1D56-58E1-F829-775930CB01A9}"/>
              </a:ext>
            </a:extLst>
          </p:cNvPr>
          <p:cNvSpPr/>
          <p:nvPr/>
        </p:nvSpPr>
        <p:spPr>
          <a:xfrm>
            <a:off x="914399" y="5914512"/>
            <a:ext cx="6714067" cy="460552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914400" y="5977524"/>
            <a:ext cx="6477000" cy="244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5"/>
              </a:lnSpc>
              <a:spcBef>
                <a:spcPct val="0"/>
              </a:spcBef>
            </a:pPr>
            <a:r>
              <a:rPr lang="en-US" sz="1650" b="1" dirty="0">
                <a:solidFill>
                  <a:srgbClr val="FFFFFF"/>
                </a:solidFill>
                <a:latin typeface="Avenir Next LT Pro"/>
              </a:rPr>
              <a:t>Do you have any more questions for our visitor(s)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7B292-EC18-0E29-A219-9DE343221B28}"/>
              </a:ext>
            </a:extLst>
          </p:cNvPr>
          <p:cNvSpPr txBox="1"/>
          <p:nvPr/>
        </p:nvSpPr>
        <p:spPr>
          <a:xfrm>
            <a:off x="6172200" y="3466286"/>
            <a:ext cx="305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Corporate partner logo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BA4AFD-3E4D-3AA3-85B1-88152F9F101D}"/>
              </a:ext>
            </a:extLst>
          </p:cNvPr>
          <p:cNvSpPr/>
          <p:nvPr/>
        </p:nvSpPr>
        <p:spPr>
          <a:xfrm>
            <a:off x="678930" y="1295400"/>
            <a:ext cx="5036070" cy="438591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731520" y="1366290"/>
            <a:ext cx="849714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7"/>
              </a:lnSpc>
            </a:pPr>
            <a:r>
              <a:rPr lang="en-US" sz="2006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Group activity – Let’s meet our characters!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1520" y="4507137"/>
            <a:ext cx="787908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36"/>
              </a:lnSpc>
            </a:pPr>
            <a:r>
              <a:rPr lang="en-US" sz="1793" dirty="0">
                <a:solidFill>
                  <a:srgbClr val="951B81"/>
                </a:solidFill>
                <a:latin typeface="Avenir Next LT Pro" panose="020B0504020202020204" pitchFamily="34" charset="0"/>
              </a:rPr>
              <a:t>At the end or between characters your teacher will read out all the ideas written on each character’s sheet, or they will ask each group for ideas.</a:t>
            </a:r>
          </a:p>
          <a:p>
            <a:pPr algn="l">
              <a:lnSpc>
                <a:spcPts val="1936"/>
              </a:lnSpc>
            </a:pPr>
            <a:endParaRPr lang="en-US" sz="1793" dirty="0">
              <a:solidFill>
                <a:srgbClr val="951B8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5754" y="2133600"/>
            <a:ext cx="7733845" cy="1961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8305" lvl="1" indent="-203835" algn="l">
              <a:lnSpc>
                <a:spcPts val="2650"/>
              </a:lnSpc>
              <a:buFont typeface="Arial"/>
              <a:buChar char="•"/>
            </a:pPr>
            <a:r>
              <a:rPr lang="en-US" sz="1890" dirty="0">
                <a:solidFill>
                  <a:srgbClr val="951B81"/>
                </a:solidFill>
                <a:latin typeface="Avenir Next LT Pro" panose="020B0504020202020204" pitchFamily="34" charset="0"/>
              </a:rPr>
              <a:t>We’re going to meet some characters and think about how each person uses maths in their job and hobby.</a:t>
            </a:r>
            <a:endParaRPr lang="en-US" sz="1890" dirty="0"/>
          </a:p>
          <a:p>
            <a:pPr marL="408305" lvl="1" indent="-203835" algn="l">
              <a:lnSpc>
                <a:spcPts val="4733"/>
              </a:lnSpc>
              <a:buFont typeface="Arial"/>
              <a:buChar char="•"/>
            </a:pPr>
            <a:r>
              <a:rPr lang="en-US" sz="1890" dirty="0">
                <a:solidFill>
                  <a:srgbClr val="951B81"/>
                </a:solidFill>
                <a:latin typeface="Avenir Next LT Pro"/>
              </a:rPr>
              <a:t>In your groups write your ideas on the big sheet.</a:t>
            </a:r>
          </a:p>
          <a:p>
            <a:pPr marL="408305" lvl="1" indent="-203835" algn="l">
              <a:lnSpc>
                <a:spcPts val="2650"/>
              </a:lnSpc>
              <a:buFont typeface="Arial"/>
              <a:buChar char="•"/>
            </a:pPr>
            <a:r>
              <a:rPr lang="en-US" sz="1890" dirty="0">
                <a:solidFill>
                  <a:srgbClr val="951B81"/>
                </a:solidFill>
                <a:latin typeface="Avenir Next LT Pro" panose="020B0504020202020204" pitchFamily="34" charset="0"/>
              </a:rPr>
              <a:t>When your teacher tells you to, move on to the next character.</a:t>
            </a:r>
          </a:p>
          <a:p>
            <a:pPr marL="204470" lvl="1" algn="l">
              <a:lnSpc>
                <a:spcPts val="2650"/>
              </a:lnSpc>
            </a:pPr>
            <a:endParaRPr lang="en-US" sz="1890" dirty="0">
              <a:solidFill>
                <a:srgbClr val="951B81"/>
              </a:solidFill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F19B6E5-67BE-75FC-30FC-2692DEEE5007}"/>
              </a:ext>
            </a:extLst>
          </p:cNvPr>
          <p:cNvSpPr/>
          <p:nvPr/>
        </p:nvSpPr>
        <p:spPr>
          <a:xfrm>
            <a:off x="5061043" y="1838428"/>
            <a:ext cx="2406557" cy="348234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E92D4B-9FF7-1293-DF6F-3789214C03F5}"/>
              </a:ext>
            </a:extLst>
          </p:cNvPr>
          <p:cNvSpPr/>
          <p:nvPr/>
        </p:nvSpPr>
        <p:spPr>
          <a:xfrm>
            <a:off x="731520" y="533400"/>
            <a:ext cx="3341467" cy="348234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620" t="17220" b="16170"/>
          <a:stretch>
            <a:fillRect/>
          </a:stretch>
        </p:blipFill>
        <p:spPr>
          <a:xfrm>
            <a:off x="834839" y="1789067"/>
            <a:ext cx="3838670" cy="393938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980093" y="5501614"/>
            <a:ext cx="4156446" cy="882307"/>
            <a:chOff x="0" y="0"/>
            <a:chExt cx="1456331" cy="309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309142"/>
            </a:xfrm>
            <a:custGeom>
              <a:avLst/>
              <a:gdLst/>
              <a:ahLst/>
              <a:cxnLst/>
              <a:rect l="l" t="t" r="r" b="b"/>
              <a:pathLst>
                <a:path w="1456331" h="309142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299829"/>
                  </a:lnTo>
                  <a:cubicBezTo>
                    <a:pt x="1456331" y="302299"/>
                    <a:pt x="1455350" y="304668"/>
                    <a:pt x="1453603" y="306414"/>
                  </a:cubicBezTo>
                  <a:cubicBezTo>
                    <a:pt x="1451857" y="308161"/>
                    <a:pt x="1449488" y="309142"/>
                    <a:pt x="1447018" y="309142"/>
                  </a:cubicBezTo>
                  <a:lnTo>
                    <a:pt x="9313" y="309142"/>
                  </a:lnTo>
                  <a:cubicBezTo>
                    <a:pt x="6843" y="309142"/>
                    <a:pt x="4474" y="308161"/>
                    <a:pt x="2728" y="306414"/>
                  </a:cubicBezTo>
                  <a:cubicBezTo>
                    <a:pt x="981" y="304668"/>
                    <a:pt x="0" y="302299"/>
                    <a:pt x="0" y="299829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1520" y="1038774"/>
            <a:ext cx="849714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0"/>
              </a:lnSpc>
            </a:pPr>
            <a:r>
              <a:rPr lang="en-US" sz="1593" i="1" dirty="0">
                <a:solidFill>
                  <a:srgbClr val="951B81"/>
                </a:solidFill>
                <a:latin typeface="Avenir Next LT Pro" panose="020B0504020202020204" pitchFamily="34" charset="0"/>
              </a:rPr>
              <a:t>Think about how they use maths in their jobs and hobbies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4839" y="555307"/>
            <a:ext cx="3143607" cy="29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  <a:spcBef>
                <a:spcPct val="0"/>
              </a:spcBef>
            </a:pPr>
            <a:r>
              <a:rPr lang="en-US" sz="19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Let’s meet our characters!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D61309-ECAC-F214-4E78-02C1E2CE5EFF}"/>
              </a:ext>
            </a:extLst>
          </p:cNvPr>
          <p:cNvSpPr/>
          <p:nvPr/>
        </p:nvSpPr>
        <p:spPr>
          <a:xfrm>
            <a:off x="2185880" y="5513127"/>
            <a:ext cx="1136588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289711" y="5523668"/>
            <a:ext cx="928926" cy="37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Jamie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00600" y="2362200"/>
            <a:ext cx="4041987" cy="2833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125" lvl="1" indent="-245745">
              <a:lnSpc>
                <a:spcPts val="3191"/>
              </a:lnSpc>
              <a:buFont typeface="Arial"/>
              <a:buChar char="•"/>
            </a:pPr>
            <a:r>
              <a:rPr lang="en-US" sz="2000" dirty="0">
                <a:solidFill>
                  <a:srgbClr val="951B81"/>
                </a:solidFill>
                <a:latin typeface="Avenir Next LT Pro" panose="020B0504020202020204" pitchFamily="34" charset="0"/>
              </a:rPr>
              <a:t>Cares for people suffering from illnesses and injuries</a:t>
            </a:r>
            <a:endParaRPr lang="en-US"/>
          </a:p>
          <a:p>
            <a:pPr marL="492125" lvl="1" indent="-245745">
              <a:lnSpc>
                <a:spcPts val="3191"/>
              </a:lnSpc>
              <a:buFont typeface="Arial"/>
              <a:buChar char="•"/>
            </a:pPr>
            <a:r>
              <a:rPr lang="en-US" sz="2000" dirty="0">
                <a:solidFill>
                  <a:srgbClr val="951B81"/>
                </a:solidFill>
                <a:latin typeface="Avenir Next LT Pro"/>
              </a:rPr>
              <a:t>Checks and gives medicines</a:t>
            </a:r>
          </a:p>
          <a:p>
            <a:pPr marL="492125" lvl="1" indent="-245745">
              <a:lnSpc>
                <a:spcPts val="3191"/>
              </a:lnSpc>
              <a:buFont typeface="Arial"/>
              <a:buChar char="•"/>
            </a:pPr>
            <a:r>
              <a:rPr lang="en-US" sz="2000" dirty="0">
                <a:solidFill>
                  <a:srgbClr val="951B81"/>
                </a:solidFill>
                <a:latin typeface="Avenir Next LT Pro" panose="020B0504020202020204" pitchFamily="34" charset="0"/>
              </a:rPr>
              <a:t>Helps with x-rays and blood tests</a:t>
            </a:r>
          </a:p>
          <a:p>
            <a:pPr marL="492125" lvl="1" indent="-245745">
              <a:lnSpc>
                <a:spcPts val="3191"/>
              </a:lnSpc>
              <a:buFont typeface="Arial"/>
              <a:buChar char="•"/>
            </a:pPr>
            <a:r>
              <a:rPr lang="en-US" sz="2000" dirty="0">
                <a:solidFill>
                  <a:srgbClr val="951B81"/>
                </a:solidFill>
                <a:latin typeface="Avenir Next LT Pro" panose="020B0504020202020204" pitchFamily="34" charset="0"/>
              </a:rPr>
              <a:t>Watches and writes down patients’ progress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89986" y="1836616"/>
            <a:ext cx="3063413" cy="35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5"/>
              </a:lnSpc>
              <a:spcBef>
                <a:spcPct val="0"/>
              </a:spcBef>
            </a:pPr>
            <a:r>
              <a:rPr lang="en-US" sz="23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Jamie is a Nurse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64009" y="5631189"/>
            <a:ext cx="3769563" cy="59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  <a:spcBef>
                <a:spcPct val="0"/>
              </a:spcBef>
            </a:pPr>
            <a:r>
              <a:rPr lang="en-US" dirty="0">
                <a:solidFill>
                  <a:srgbClr val="951B81"/>
                </a:solidFill>
                <a:latin typeface="Avenir Next LT Pro" panose="020B0504020202020204" pitchFamily="34" charset="0"/>
              </a:rPr>
              <a:t>He also loves to bake yummy cakes and biscuits for his friends!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20551C-31D7-D8AE-0371-B290B410AABB}"/>
              </a:ext>
            </a:extLst>
          </p:cNvPr>
          <p:cNvSpPr/>
          <p:nvPr/>
        </p:nvSpPr>
        <p:spPr>
          <a:xfrm>
            <a:off x="4992891" y="1744946"/>
            <a:ext cx="3670284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980093" y="5444464"/>
            <a:ext cx="4156446" cy="1017611"/>
            <a:chOff x="0" y="0"/>
            <a:chExt cx="1456331" cy="3565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6331" cy="356550"/>
            </a:xfrm>
            <a:custGeom>
              <a:avLst/>
              <a:gdLst/>
              <a:ahLst/>
              <a:cxnLst/>
              <a:rect l="l" t="t" r="r" b="b"/>
              <a:pathLst>
                <a:path w="1456331" h="356550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347236"/>
                  </a:lnTo>
                  <a:cubicBezTo>
                    <a:pt x="1456331" y="349706"/>
                    <a:pt x="1455350" y="352075"/>
                    <a:pt x="1453603" y="353822"/>
                  </a:cubicBezTo>
                  <a:cubicBezTo>
                    <a:pt x="1451857" y="355568"/>
                    <a:pt x="1449488" y="356550"/>
                    <a:pt x="1447018" y="356550"/>
                  </a:cubicBezTo>
                  <a:lnTo>
                    <a:pt x="9313" y="356550"/>
                  </a:lnTo>
                  <a:cubicBezTo>
                    <a:pt x="6843" y="356550"/>
                    <a:pt x="4474" y="355568"/>
                    <a:pt x="2728" y="353822"/>
                  </a:cubicBezTo>
                  <a:cubicBezTo>
                    <a:pt x="981" y="352075"/>
                    <a:pt x="0" y="349706"/>
                    <a:pt x="0" y="347236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85411" y="4039276"/>
            <a:ext cx="1083704" cy="379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Jessie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0600" y="2354046"/>
            <a:ext cx="4041987" cy="245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Researches current fashion trends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Develops ideas and designs for new products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Selects fabrics, patterns, colours and textures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Creates original clothing, accessories and footwear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Sells to suppliers</a:t>
            </a:r>
            <a:endParaRPr lang="en-US" sz="2079" dirty="0">
              <a:solidFill>
                <a:srgbClr val="941C8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00009" y="1777043"/>
            <a:ext cx="3443169" cy="35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  <a:spcBef>
                <a:spcPct val="0"/>
              </a:spcBef>
            </a:pPr>
            <a:r>
              <a:rPr lang="en-US" sz="2350" dirty="0">
                <a:solidFill>
                  <a:srgbClr val="FFFFFF"/>
                </a:solidFill>
                <a:latin typeface="Avenir Next LT Pro Demi"/>
              </a:rPr>
              <a:t>Sid is a Fashion Designer</a:t>
            </a:r>
            <a:endParaRPr lang="en-US" sz="2379" dirty="0">
              <a:solidFill>
                <a:srgbClr val="FFFFFF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73534" y="5523668"/>
            <a:ext cx="3769563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"/>
              </a:lnSpc>
              <a:spcBef>
                <a:spcPct val="0"/>
              </a:spcBef>
            </a:pPr>
            <a:r>
              <a:rPr lang="en-US" sz="1787" dirty="0">
                <a:solidFill>
                  <a:srgbClr val="951B81"/>
                </a:solidFill>
                <a:latin typeface="Avenir Next LT Pro" panose="020B0504020202020204" pitchFamily="34" charset="0"/>
              </a:rPr>
              <a:t>He’s also busy decorating his flat – he needs to wallpaper his bedroom and build some shelves!</a:t>
            </a:r>
          </a:p>
        </p:txBody>
      </p:sp>
      <p:pic>
        <p:nvPicPr>
          <p:cNvPr id="16" name="Picture 15" descr="Free Man in White Dress Shirt Sitting in front of a Sewing Machine Stock Photo">
            <a:extLst>
              <a:ext uri="{FF2B5EF4-FFF2-40B4-BE49-F238E27FC236}">
                <a16:creationId xmlns:a16="http://schemas.microsoft.com/office/drawing/2014/main" id="{47AC6BA6-E791-05DB-CB7C-6CCC98071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1794909"/>
            <a:ext cx="3943023" cy="262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963B43-A038-30E9-0C7D-1A6724A3244C}"/>
              </a:ext>
            </a:extLst>
          </p:cNvPr>
          <p:cNvSpPr/>
          <p:nvPr/>
        </p:nvSpPr>
        <p:spPr>
          <a:xfrm>
            <a:off x="2117663" y="4199956"/>
            <a:ext cx="1083704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80" dirty="0">
                <a:solidFill>
                  <a:schemeClr val="bg1"/>
                </a:solidFill>
                <a:latin typeface="Avenir Next LT Pro" panose="020B0504020202020204" pitchFamily="34" charset="0"/>
              </a:rPr>
              <a:t>Sid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326A75-F2CC-E566-B5E9-1D8DB19EEDC6}"/>
              </a:ext>
            </a:extLst>
          </p:cNvPr>
          <p:cNvSpPr/>
          <p:nvPr/>
        </p:nvSpPr>
        <p:spPr>
          <a:xfrm>
            <a:off x="5003392" y="1815453"/>
            <a:ext cx="4597808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4980093" y="5173368"/>
            <a:ext cx="4156446" cy="1210553"/>
            <a:chOff x="0" y="0"/>
            <a:chExt cx="1456331" cy="4241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424152"/>
            </a:xfrm>
            <a:custGeom>
              <a:avLst/>
              <a:gdLst/>
              <a:ahLst/>
              <a:cxnLst/>
              <a:rect l="l" t="t" r="r" b="b"/>
              <a:pathLst>
                <a:path w="1456331" h="424152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414839"/>
                  </a:lnTo>
                  <a:cubicBezTo>
                    <a:pt x="1456331" y="417309"/>
                    <a:pt x="1455350" y="419678"/>
                    <a:pt x="1453603" y="421425"/>
                  </a:cubicBezTo>
                  <a:cubicBezTo>
                    <a:pt x="1451857" y="423171"/>
                    <a:pt x="1449488" y="424152"/>
                    <a:pt x="1447018" y="424152"/>
                  </a:cubicBezTo>
                  <a:lnTo>
                    <a:pt x="9313" y="424152"/>
                  </a:lnTo>
                  <a:cubicBezTo>
                    <a:pt x="6843" y="424152"/>
                    <a:pt x="4474" y="423171"/>
                    <a:pt x="2728" y="421425"/>
                  </a:cubicBezTo>
                  <a:cubicBezTo>
                    <a:pt x="981" y="419678"/>
                    <a:pt x="0" y="417309"/>
                    <a:pt x="0" y="414839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80252" y="4843624"/>
            <a:ext cx="1456611" cy="37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Maryam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6767" y="1844776"/>
            <a:ext cx="4554433" cy="35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  <a:spcBef>
                <a:spcPct val="0"/>
              </a:spcBef>
            </a:pPr>
            <a:r>
              <a:rPr lang="en-US" sz="23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Maryam is a Weather Forecaster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73534" y="5316039"/>
            <a:ext cx="3769563" cy="90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  <a:spcBef>
                <a:spcPct val="0"/>
              </a:spcBef>
            </a:pPr>
            <a:r>
              <a:rPr lang="en-US" sz="1987" dirty="0">
                <a:solidFill>
                  <a:srgbClr val="951B81"/>
                </a:solidFill>
                <a:latin typeface="Avenir Next LT Pro" panose="020B0504020202020204" pitchFamily="34" charset="0"/>
              </a:rPr>
              <a:t>She also loves painting pictures of people using lots of different </a:t>
            </a:r>
            <a:r>
              <a:rPr lang="en-US" sz="1987" dirty="0" err="1">
                <a:solidFill>
                  <a:srgbClr val="951B81"/>
                </a:solidFill>
                <a:latin typeface="Avenir Next LT Pro" panose="020B0504020202020204" pitchFamily="34" charset="0"/>
              </a:rPr>
              <a:t>coloured</a:t>
            </a:r>
            <a:r>
              <a:rPr lang="en-US" sz="1987" dirty="0">
                <a:solidFill>
                  <a:srgbClr val="951B81"/>
                </a:solidFill>
                <a:latin typeface="Avenir Next LT Pro" panose="020B0504020202020204" pitchFamily="34" charset="0"/>
              </a:rPr>
              <a:t> paints.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D109A5-F496-06DC-7921-18500579C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3" y="1777255"/>
            <a:ext cx="4259967" cy="28431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1D7E54-B2FC-9D49-B23C-7BBE78D920EE}"/>
              </a:ext>
            </a:extLst>
          </p:cNvPr>
          <p:cNvSpPr/>
          <p:nvPr/>
        </p:nvSpPr>
        <p:spPr>
          <a:xfrm>
            <a:off x="1802709" y="4542974"/>
            <a:ext cx="1737490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80" dirty="0">
                <a:latin typeface="Avenir Next LT Pro" panose="020B0504020202020204" pitchFamily="34" charset="0"/>
              </a:rPr>
              <a:t>Maryam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8AA06-76B2-398A-3B45-8770D8756F31}"/>
              </a:ext>
            </a:extLst>
          </p:cNvPr>
          <p:cNvSpPr txBox="1"/>
          <p:nvPr/>
        </p:nvSpPr>
        <p:spPr>
          <a:xfrm>
            <a:off x="5046767" y="2486192"/>
            <a:ext cx="44782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941C80"/>
                </a:solidFill>
                <a:effectLst/>
                <a:latin typeface="Avenir Next LT Pro" panose="020B0504020202020204" pitchFamily="34" charset="0"/>
              </a:rPr>
              <a:t>Studies the weather and climate</a:t>
            </a:r>
          </a:p>
          <a:p>
            <a:endParaRPr lang="en-GB" sz="2000" dirty="0">
              <a:solidFill>
                <a:srgbClr val="941C80"/>
              </a:solidFill>
              <a:latin typeface="Avenir Next LT Pro" panose="020B05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941C80"/>
                </a:solidFill>
                <a:effectLst/>
                <a:latin typeface="Avenir Next LT Pro" panose="020B0504020202020204" pitchFamily="34" charset="0"/>
              </a:rPr>
              <a:t>Collects data from the land, sea and atmosphere</a:t>
            </a:r>
          </a:p>
          <a:p>
            <a:endParaRPr lang="en-GB" sz="2000" dirty="0">
              <a:solidFill>
                <a:srgbClr val="941C80"/>
              </a:solidFill>
              <a:latin typeface="Avenir Next LT Pro" panose="020B05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u="none" strike="noStrike">
                <a:solidFill>
                  <a:srgbClr val="941C80"/>
                </a:solidFill>
                <a:effectLst/>
                <a:latin typeface="Avenir Next LT Pro" panose="020B0504020202020204" pitchFamily="34" charset="0"/>
              </a:rPr>
              <a:t>Forecasts </a:t>
            </a:r>
            <a:r>
              <a:rPr lang="en-GB" sz="2000" b="0" i="0" u="none" strike="noStrike" dirty="0">
                <a:solidFill>
                  <a:srgbClr val="941C80"/>
                </a:solidFill>
                <a:effectLst/>
                <a:latin typeface="Avenir Next LT Pro" panose="020B0504020202020204" pitchFamily="34" charset="0"/>
              </a:rPr>
              <a:t>the weather</a:t>
            </a:r>
            <a:endParaRPr lang="en-GB" sz="2000" dirty="0">
              <a:solidFill>
                <a:srgbClr val="941C80"/>
              </a:solidFill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84CA3C-655B-BF02-F0AD-DE374DB26322}"/>
              </a:ext>
            </a:extLst>
          </p:cNvPr>
          <p:cNvSpPr/>
          <p:nvPr/>
        </p:nvSpPr>
        <p:spPr>
          <a:xfrm>
            <a:off x="5003392" y="1752600"/>
            <a:ext cx="4041987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1904" r="17277"/>
          <a:stretch>
            <a:fillRect/>
          </a:stretch>
        </p:blipFill>
        <p:spPr>
          <a:xfrm>
            <a:off x="834839" y="1786610"/>
            <a:ext cx="3848628" cy="42113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980093" y="5501614"/>
            <a:ext cx="4156446" cy="882307"/>
            <a:chOff x="0" y="0"/>
            <a:chExt cx="1456331" cy="309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309142"/>
            </a:xfrm>
            <a:custGeom>
              <a:avLst/>
              <a:gdLst/>
              <a:ahLst/>
              <a:cxnLst/>
              <a:rect l="l" t="t" r="r" b="b"/>
              <a:pathLst>
                <a:path w="1456331" h="309142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299829"/>
                  </a:lnTo>
                  <a:cubicBezTo>
                    <a:pt x="1456331" y="302299"/>
                    <a:pt x="1455350" y="304668"/>
                    <a:pt x="1453603" y="306414"/>
                  </a:cubicBezTo>
                  <a:cubicBezTo>
                    <a:pt x="1451857" y="308161"/>
                    <a:pt x="1449488" y="309142"/>
                    <a:pt x="1447018" y="309142"/>
                  </a:cubicBezTo>
                  <a:lnTo>
                    <a:pt x="9313" y="309142"/>
                  </a:lnTo>
                  <a:cubicBezTo>
                    <a:pt x="6843" y="309142"/>
                    <a:pt x="4474" y="308161"/>
                    <a:pt x="2728" y="306414"/>
                  </a:cubicBezTo>
                  <a:cubicBezTo>
                    <a:pt x="981" y="304668"/>
                    <a:pt x="0" y="302299"/>
                    <a:pt x="0" y="299829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D32E13-2FB0-17DA-5AFD-C4D6AD1413BD}"/>
              </a:ext>
            </a:extLst>
          </p:cNvPr>
          <p:cNvSpPr/>
          <p:nvPr/>
        </p:nvSpPr>
        <p:spPr>
          <a:xfrm>
            <a:off x="2326447" y="5769812"/>
            <a:ext cx="865412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433632" y="5809430"/>
            <a:ext cx="657337" cy="379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Mei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0600" y="2362200"/>
            <a:ext cx="4041987" cy="284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279" dirty="0">
                <a:solidFill>
                  <a:srgbClr val="951B81"/>
                </a:solidFill>
                <a:latin typeface="Avenir Next LT Pro" panose="020B0504020202020204" pitchFamily="34" charset="0"/>
              </a:rPr>
              <a:t>Produces exciting new games</a:t>
            </a:r>
          </a:p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279" dirty="0">
                <a:solidFill>
                  <a:srgbClr val="951B81"/>
                </a:solidFill>
                <a:latin typeface="Avenir Next LT Pro" panose="020B0504020202020204" pitchFamily="34" charset="0"/>
              </a:rPr>
              <a:t>Designs games for different consoles</a:t>
            </a:r>
          </a:p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279" dirty="0">
                <a:solidFill>
                  <a:srgbClr val="951B81"/>
                </a:solidFill>
                <a:latin typeface="Avenir Next LT Pro" panose="020B0504020202020204" pitchFamily="34" charset="0"/>
              </a:rPr>
              <a:t>Considers and plans in detail every element of a new game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1338" y="1825726"/>
            <a:ext cx="3938707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5"/>
              </a:lnSpc>
              <a:spcBef>
                <a:spcPct val="0"/>
              </a:spcBef>
            </a:pPr>
            <a:r>
              <a:rPr lang="en-US" sz="21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Mei is a Video Game Designer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64009" y="5631189"/>
            <a:ext cx="3769563" cy="59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  <a:spcBef>
                <a:spcPct val="0"/>
              </a:spcBef>
            </a:pPr>
            <a:r>
              <a:rPr lang="en-US" dirty="0">
                <a:solidFill>
                  <a:srgbClr val="951B81"/>
                </a:solidFill>
                <a:latin typeface="Avenir Next LT Pro" panose="020B0504020202020204" pitchFamily="34" charset="0"/>
              </a:rPr>
              <a:t>She also loves to host dinner parties for her friends and family.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149CA2-9342-C6EB-8C30-152BF5B2E8BA}"/>
              </a:ext>
            </a:extLst>
          </p:cNvPr>
          <p:cNvSpPr/>
          <p:nvPr/>
        </p:nvSpPr>
        <p:spPr>
          <a:xfrm>
            <a:off x="5033922" y="1828800"/>
            <a:ext cx="2814678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35" t="16163" r="3754" b="17395"/>
          <a:stretch>
            <a:fillRect/>
          </a:stretch>
        </p:blipFill>
        <p:spPr>
          <a:xfrm>
            <a:off x="834839" y="1789067"/>
            <a:ext cx="3838670" cy="4134651"/>
          </a:xfrm>
          <a:prstGeom prst="rect">
            <a:avLst/>
          </a:prstGeom>
        </p:spPr>
      </p:pic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4980093" y="5703036"/>
            <a:ext cx="4156446" cy="680886"/>
            <a:chOff x="0" y="0"/>
            <a:chExt cx="1456331" cy="2385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238568"/>
            </a:xfrm>
            <a:custGeom>
              <a:avLst/>
              <a:gdLst/>
              <a:ahLst/>
              <a:cxnLst/>
              <a:rect l="l" t="t" r="r" b="b"/>
              <a:pathLst>
                <a:path w="1456331" h="238568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229255"/>
                  </a:lnTo>
                  <a:cubicBezTo>
                    <a:pt x="1456331" y="231725"/>
                    <a:pt x="1455350" y="234094"/>
                    <a:pt x="1453603" y="235840"/>
                  </a:cubicBezTo>
                  <a:cubicBezTo>
                    <a:pt x="1451857" y="237587"/>
                    <a:pt x="1449488" y="238568"/>
                    <a:pt x="1447018" y="238568"/>
                  </a:cubicBezTo>
                  <a:lnTo>
                    <a:pt x="9313" y="238568"/>
                  </a:lnTo>
                  <a:cubicBezTo>
                    <a:pt x="6843" y="238568"/>
                    <a:pt x="4474" y="237587"/>
                    <a:pt x="2728" y="235840"/>
                  </a:cubicBezTo>
                  <a:cubicBezTo>
                    <a:pt x="981" y="234094"/>
                    <a:pt x="0" y="231725"/>
                    <a:pt x="0" y="229255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1EFC13-2690-79A5-1600-C36D0B857963}"/>
              </a:ext>
            </a:extLst>
          </p:cNvPr>
          <p:cNvSpPr/>
          <p:nvPr/>
        </p:nvSpPr>
        <p:spPr>
          <a:xfrm>
            <a:off x="2138534" y="5702926"/>
            <a:ext cx="1231280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091188" y="5737452"/>
            <a:ext cx="1325972" cy="379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Monica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0600" y="2362200"/>
            <a:ext cx="4335939" cy="309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005" lvl="1" indent="-210502">
              <a:lnSpc>
                <a:spcPts val="2729"/>
              </a:lnSpc>
              <a:buFont typeface="Arial"/>
              <a:buChar char="•"/>
            </a:pPr>
            <a:r>
              <a:rPr lang="en-US" sz="1950" dirty="0">
                <a:solidFill>
                  <a:srgbClr val="951B81"/>
                </a:solidFill>
                <a:latin typeface="Avenir Next LT Pro" panose="020B0504020202020204" pitchFamily="34" charset="0"/>
              </a:rPr>
              <a:t>Constructs, maintains, repairs and renovates buildings</a:t>
            </a:r>
          </a:p>
          <a:p>
            <a:pPr marL="421005" lvl="1" indent="-210502">
              <a:lnSpc>
                <a:spcPts val="2729"/>
              </a:lnSpc>
              <a:buFont typeface="Arial"/>
              <a:buChar char="•"/>
            </a:pPr>
            <a:r>
              <a:rPr lang="en-US" sz="1950" dirty="0">
                <a:solidFill>
                  <a:srgbClr val="951B81"/>
                </a:solidFill>
                <a:latin typeface="Avenir Next LT Pro" panose="020B0504020202020204" pitchFamily="34" charset="0"/>
              </a:rPr>
              <a:t>Follows rules to make sure buildings are safe</a:t>
            </a:r>
          </a:p>
          <a:p>
            <a:pPr marL="421005" lvl="1" indent="-210502">
              <a:lnSpc>
                <a:spcPts val="2729"/>
              </a:lnSpc>
              <a:buFont typeface="Arial"/>
              <a:buChar char="•"/>
            </a:pPr>
            <a:r>
              <a:rPr lang="en-US" sz="1950" dirty="0">
                <a:solidFill>
                  <a:srgbClr val="951B81"/>
                </a:solidFill>
                <a:latin typeface="Avenir Next LT Pro" panose="020B0504020202020204" pitchFamily="34" charset="0"/>
              </a:rPr>
              <a:t>Makes sure walls are built straight across to ensure they are level and stable</a:t>
            </a:r>
          </a:p>
          <a:p>
            <a:pPr marL="421005" lvl="1" indent="-210502">
              <a:lnSpc>
                <a:spcPts val="2729"/>
              </a:lnSpc>
              <a:buFont typeface="Arial"/>
              <a:buChar char="•"/>
            </a:pPr>
            <a:r>
              <a:rPr lang="en-US" sz="1950" dirty="0">
                <a:solidFill>
                  <a:srgbClr val="951B81"/>
                </a:solidFill>
                <a:latin typeface="Avenir Next LT Pro" panose="020B0504020202020204" pitchFamily="34" charset="0"/>
              </a:rPr>
              <a:t>Installs electricity, water and gas connections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56293" y="1836616"/>
            <a:ext cx="2754154" cy="35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  <a:spcBef>
                <a:spcPct val="0"/>
              </a:spcBef>
            </a:pPr>
            <a:r>
              <a:rPr lang="en-US" sz="23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Monica is a Builder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73534" y="5882927"/>
            <a:ext cx="376956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  <a:spcBef>
                <a:spcPct val="0"/>
              </a:spcBef>
            </a:pPr>
            <a:r>
              <a:rPr lang="en-US" sz="1987" dirty="0">
                <a:solidFill>
                  <a:srgbClr val="951B81"/>
                </a:solidFill>
                <a:latin typeface="Avenir Next LT Pro" panose="020B0504020202020204" pitchFamily="34" charset="0"/>
              </a:rPr>
              <a:t>She also likes to watch football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rt_x0020_date xmlns="3d4fb1ce-7578-4a36-b24b-8490e06c8395" xsi:nil="true"/>
    <Project xmlns="3d4fb1ce-7578-4a36-b24b-8490e06c8395">n/a</Project>
    <End_x0020_date xmlns="3d4fb1ce-7578-4a36-b24b-8490e06c8395" xsi:nil="true"/>
    <Priority xmlns="3d4fb1ce-7578-4a36-b24b-8490e06c8395" xsi:nil="true"/>
    <Adults_x0020_or_x0020_Schools_x003a_ xmlns="3d4fb1ce-7578-4a36-b24b-8490e06c8395" xsi:nil="true"/>
    <sp5s xmlns="3d4fb1ce-7578-4a36-b24b-8490e06c8395" xsi:nil="true"/>
    <_x0031__x002d_Liner xmlns="3d4fb1ce-7578-4a36-b24b-8490e06c8395" xsi:nil="true"/>
    <Next_x0020_Strategic_x0020_meeting xmlns="3d4fb1ce-7578-4a36-b24b-8490e06c8395" xsi:nil="true"/>
    <External_x0020_use xmlns="3d4fb1ce-7578-4a36-b24b-8490e06c8395" xsi:nil="true"/>
    <Components xmlns="3d4fb1ce-7578-4a36-b24b-8490e06c8395" xsi:nil="true"/>
    <Internal_x0020_Use xmlns="3d4fb1ce-7578-4a36-b24b-8490e06c8395" xsi:nil="true"/>
    <Support xmlns="3d4fb1ce-7578-4a36-b24b-8490e06c8395" xsi:nil="true"/>
    <Ed_x0020_other xmlns="3d4fb1ce-7578-4a36-b24b-8490e06c8395" xsi:nil="true"/>
    <Phase xmlns="3d4fb1ce-7578-4a36-b24b-8490e06c8395" xsi:nil="true"/>
    <Target_x0020_Group xmlns="3d4fb1ce-7578-4a36-b24b-8490e06c8395" xsi:nil="true"/>
    <Teamwork_x003f_ xmlns="3d4fb1ce-7578-4a36-b24b-8490e06c8395" xsi:nil="true"/>
    <Budget xmlns="3d4fb1ce-7578-4a36-b24b-8490e06c8395" xsi:nil="true"/>
    <Educational_x0020_Input xmlns="3d4fb1ce-7578-4a36-b24b-8490e06c8395" xsi:nil="true"/>
    <Instigated_x0020_by_x003a_ xmlns="3d4fb1ce-7578-4a36-b24b-8490e06c8395" xsi:nil="true"/>
    <zygd xmlns="3d4fb1ce-7578-4a36-b24b-8490e06c8395" xsi:nil="true"/>
    <Proposed_x0020_funding xmlns="3d4fb1ce-7578-4a36-b24b-8490e06c8395" xsi:nil="true"/>
    <Produc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TaxCatchAll xmlns="5c446c59-e2cf-4ab6-976a-d41307e20e11" xsi:nil="true"/>
    <Current_x0020_Status xmlns="3d4fb1ce-7578-4a36-b24b-8490e06c83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6" ma:contentTypeDescription="Create a new document." ma:contentTypeScope="" ma:versionID="83cd5c14da3ad9767302beb53dbab8f2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4ead9883eced86c072ecdaac548be82f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nillable="true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5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2D5F74-9EAC-4B13-B2D7-749B4626EC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5F8F98-C5E8-4F35-974A-F802D83C0FAD}">
  <ds:schemaRefs>
    <ds:schemaRef ds:uri="b072cec8-3e9d-43cd-90c2-d7a855a423e0"/>
    <ds:schemaRef ds:uri="3d4fb1ce-7578-4a36-b24b-8490e06c8395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c446c59-e2cf-4ab6-976a-d41307e20e1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1B30EA2-80E6-4087-8C7F-D74EAA8671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607</Words>
  <Application>Microsoft Office PowerPoint</Application>
  <PresentationFormat>Custom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Lato</vt:lpstr>
      <vt:lpstr>Arimo</vt:lpstr>
      <vt:lpstr>Rubik</vt:lpstr>
      <vt:lpstr>Avenir Next LT Pro</vt:lpstr>
      <vt:lpstr>Avenir Next LT Pro Demi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in the Real World slide template</dc:title>
  <dc:creator>Laura  Hill</dc:creator>
  <cp:lastModifiedBy>Iain Evans</cp:lastModifiedBy>
  <cp:revision>31</cp:revision>
  <dcterms:created xsi:type="dcterms:W3CDTF">2006-08-16T00:00:00Z</dcterms:created>
  <dcterms:modified xsi:type="dcterms:W3CDTF">2025-06-09T15:06:47Z</dcterms:modified>
  <dc:identifier>DAFYfnQGTLI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  <property fmtid="{D5CDD505-2E9C-101B-9397-08002B2CF9AE}" pid="4" name="Project">
    <vt:lpwstr>n/a</vt:lpwstr>
  </property>
</Properties>
</file>