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18"/>
  </p:notesMasterIdLst>
  <p:sldIdLst>
    <p:sldId id="272" r:id="rId5"/>
    <p:sldId id="257" r:id="rId6"/>
    <p:sldId id="258" r:id="rId7"/>
    <p:sldId id="259" r:id="rId8"/>
    <p:sldId id="260" r:id="rId9"/>
    <p:sldId id="261" r:id="rId10"/>
    <p:sldId id="262" r:id="rId11"/>
    <p:sldId id="267" r:id="rId12"/>
    <p:sldId id="268" r:id="rId13"/>
    <p:sldId id="271" r:id="rId14"/>
    <p:sldId id="265" r:id="rId15"/>
    <p:sldId id="270" r:id="rId16"/>
    <p:sldId id="266" r:id="rId17"/>
  </p:sldIdLst>
  <p:sldSz cx="9753600" cy="7315200"/>
  <p:notesSz cx="6858000" cy="9144000"/>
  <p:embeddedFontLst>
    <p:embeddedFont>
      <p:font typeface="Arimo" panose="020B0604020202020204" charset="0"/>
      <p:regular r:id="rId19"/>
      <p:bold r:id="rId20"/>
      <p:italic r:id="rId21"/>
      <p:boldItalic r:id="rId22"/>
    </p:embeddedFont>
    <p:embeddedFont>
      <p:font typeface="Arimo Bold" panose="020B0604020202020204" charset="0"/>
      <p:regular r:id="rId23"/>
      <p:bold r:id="rId24"/>
    </p:embeddedFont>
    <p:embeddedFont>
      <p:font typeface="Lato" panose="020F0502020204030203" pitchFamily="34" charset="0"/>
      <p:regular r:id="rId25"/>
      <p:bold r:id="rId26"/>
      <p:italic r:id="rId27"/>
      <p:boldItalic r:id="rId28"/>
    </p:embeddedFont>
    <p:embeddedFont>
      <p:font typeface="Rubik" panose="020B0604020202020204" charset="-79"/>
      <p:regular r:id="rId29"/>
      <p:bold r:id="rId30"/>
      <p:italic r:id="rId31"/>
      <p:boldItalic r:id="rId32"/>
    </p:embeddedFont>
    <p:embeddedFont>
      <p:font typeface="Rubik Medium" panose="020B0604020202020204" charset="-79"/>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1B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166406-38CA-43FE-86B9-EC0D67C22E70}" v="9" dt="2025-03-13T10:29:07.1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463" autoAdjust="0"/>
  </p:normalViewPr>
  <p:slideViewPr>
    <p:cSldViewPr snapToGrid="0">
      <p:cViewPr varScale="1">
        <p:scale>
          <a:sx n="61" d="100"/>
          <a:sy n="61" d="100"/>
        </p:scale>
        <p:origin x="1958" y="58"/>
      </p:cViewPr>
      <p:guideLst>
        <p:guide orient="horz" pos="2160"/>
        <p:guide pos="2880"/>
      </p:guideLst>
    </p:cSldViewPr>
  </p:slideViewPr>
  <p:notesTextViewPr>
    <p:cViewPr>
      <p:scale>
        <a:sx n="1" d="1"/>
        <a:sy n="1" d="1"/>
      </p:scale>
      <p:origin x="0" y="0"/>
    </p:cViewPr>
  </p:notesTextViewPr>
  <p:sorterViewPr>
    <p:cViewPr>
      <p:scale>
        <a:sx n="100" d="100"/>
        <a:sy n="100" d="100"/>
      </p:scale>
      <p:origin x="0" y="-69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heme" Target="theme/theme1.xml"/><Relationship Id="rId21" Type="http://schemas.openxmlformats.org/officeDocument/2006/relationships/font" Target="fonts/font3.fntdata"/><Relationship Id="rId34" Type="http://schemas.openxmlformats.org/officeDocument/2006/relationships/font" Target="fonts/font16.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Hill" userId="c572ce9c-2275-4b0d-89d8-05c03fad4f52" providerId="ADAL" clId="{CBDAA572-1789-4AB2-8C46-6F667C575206}"/>
    <pc:docChg chg="custSel modSld">
      <pc:chgData name="Laura  Hill" userId="c572ce9c-2275-4b0d-89d8-05c03fad4f52" providerId="ADAL" clId="{CBDAA572-1789-4AB2-8C46-6F667C575206}" dt="2025-03-13T10:55:46.992" v="398"/>
      <pc:docMkLst>
        <pc:docMk/>
      </pc:docMkLst>
      <pc:sldChg chg="modSp mod">
        <pc:chgData name="Laura  Hill" userId="c572ce9c-2275-4b0d-89d8-05c03fad4f52" providerId="ADAL" clId="{CBDAA572-1789-4AB2-8C46-6F667C575206}" dt="2025-03-13T10:42:13.671" v="1" actId="2711"/>
        <pc:sldMkLst>
          <pc:docMk/>
          <pc:sldMk cId="0" sldId="261"/>
        </pc:sldMkLst>
        <pc:spChg chg="mod">
          <ac:chgData name="Laura  Hill" userId="c572ce9c-2275-4b0d-89d8-05c03fad4f52" providerId="ADAL" clId="{CBDAA572-1789-4AB2-8C46-6F667C575206}" dt="2025-03-13T10:42:13.671" v="1" actId="2711"/>
          <ac:spMkLst>
            <pc:docMk/>
            <pc:sldMk cId="0" sldId="261"/>
            <ac:spMk id="178" creationId="{00000000-0000-0000-0000-000000000000}"/>
          </ac:spMkLst>
        </pc:spChg>
      </pc:sldChg>
      <pc:sldChg chg="modNotesTx">
        <pc:chgData name="Laura  Hill" userId="c572ce9c-2275-4b0d-89d8-05c03fad4f52" providerId="ADAL" clId="{CBDAA572-1789-4AB2-8C46-6F667C575206}" dt="2025-03-13T10:52:31.349" v="178" actId="20577"/>
        <pc:sldMkLst>
          <pc:docMk/>
          <pc:sldMk cId="0" sldId="265"/>
        </pc:sldMkLst>
      </pc:sldChg>
      <pc:sldChg chg="modSp mod">
        <pc:chgData name="Laura  Hill" userId="c572ce9c-2275-4b0d-89d8-05c03fad4f52" providerId="ADAL" clId="{CBDAA572-1789-4AB2-8C46-6F667C575206}" dt="2025-03-13T10:44:04.409" v="8" actId="12"/>
        <pc:sldMkLst>
          <pc:docMk/>
          <pc:sldMk cId="2070290415" sldId="267"/>
        </pc:sldMkLst>
        <pc:spChg chg="mod">
          <ac:chgData name="Laura  Hill" userId="c572ce9c-2275-4b0d-89d8-05c03fad4f52" providerId="ADAL" clId="{CBDAA572-1789-4AB2-8C46-6F667C575206}" dt="2025-03-13T10:44:04.409" v="8" actId="12"/>
          <ac:spMkLst>
            <pc:docMk/>
            <pc:sldMk cId="2070290415" sldId="267"/>
            <ac:spMk id="178" creationId="{00000000-0000-0000-0000-000000000000}"/>
          </ac:spMkLst>
        </pc:spChg>
      </pc:sldChg>
      <pc:sldChg chg="modSp mod">
        <pc:chgData name="Laura  Hill" userId="c572ce9c-2275-4b0d-89d8-05c03fad4f52" providerId="ADAL" clId="{CBDAA572-1789-4AB2-8C46-6F667C575206}" dt="2025-03-13T10:44:12.383" v="9" actId="207"/>
        <pc:sldMkLst>
          <pc:docMk/>
          <pc:sldMk cId="699939619" sldId="268"/>
        </pc:sldMkLst>
        <pc:spChg chg="mod">
          <ac:chgData name="Laura  Hill" userId="c572ce9c-2275-4b0d-89d8-05c03fad4f52" providerId="ADAL" clId="{CBDAA572-1789-4AB2-8C46-6F667C575206}" dt="2025-03-13T10:44:12.383" v="9" actId="207"/>
          <ac:spMkLst>
            <pc:docMk/>
            <pc:sldMk cId="699939619" sldId="268"/>
            <ac:spMk id="178" creationId="{00000000-0000-0000-0000-000000000000}"/>
          </ac:spMkLst>
        </pc:spChg>
      </pc:sldChg>
      <pc:sldChg chg="modSp mod modNotesTx">
        <pc:chgData name="Laura  Hill" userId="c572ce9c-2275-4b0d-89d8-05c03fad4f52" providerId="ADAL" clId="{CBDAA572-1789-4AB2-8C46-6F667C575206}" dt="2025-03-13T10:55:46.992" v="398"/>
        <pc:sldMkLst>
          <pc:docMk/>
          <pc:sldMk cId="1960206082" sldId="270"/>
        </pc:sldMkLst>
        <pc:spChg chg="mod">
          <ac:chgData name="Laura  Hill" userId="c572ce9c-2275-4b0d-89d8-05c03fad4f52" providerId="ADAL" clId="{CBDAA572-1789-4AB2-8C46-6F667C575206}" dt="2025-03-13T10:55:29.778" v="395" actId="20577"/>
          <ac:spMkLst>
            <pc:docMk/>
            <pc:sldMk cId="1960206082" sldId="270"/>
            <ac:spMk id="3" creationId="{B797B59B-BCAD-1541-6E11-9258F5B3BE86}"/>
          </ac:spMkLst>
        </pc:spChg>
      </pc:sldChg>
      <pc:sldChg chg="modSp mod modNotesTx">
        <pc:chgData name="Laura  Hill" userId="c572ce9c-2275-4b0d-89d8-05c03fad4f52" providerId="ADAL" clId="{CBDAA572-1789-4AB2-8C46-6F667C575206}" dt="2025-03-13T10:53:35.041" v="341"/>
        <pc:sldMkLst>
          <pc:docMk/>
          <pc:sldMk cId="1197329366" sldId="271"/>
        </pc:sldMkLst>
        <pc:spChg chg="mod">
          <ac:chgData name="Laura  Hill" userId="c572ce9c-2275-4b0d-89d8-05c03fad4f52" providerId="ADAL" clId="{CBDAA572-1789-4AB2-8C46-6F667C575206}" dt="2025-03-13T10:44:19.201" v="10" actId="207"/>
          <ac:spMkLst>
            <pc:docMk/>
            <pc:sldMk cId="1197329366" sldId="271"/>
            <ac:spMk id="4" creationId="{263D0D46-33B1-E654-977C-1210C49A9BF5}"/>
          </ac:spMkLst>
        </pc:spChg>
      </pc:sldChg>
    </pc:docChg>
  </pc:docChgLst>
  <pc:docChgLst>
    <pc:chgData name="Laura  Hill" userId="c572ce9c-2275-4b0d-89d8-05c03fad4f52" providerId="ADAL" clId="{5CCC76EF-9454-456B-8382-450061A7934E}"/>
    <pc:docChg chg="custSel addSld delSld modSld sldOrd">
      <pc:chgData name="Laura  Hill" userId="c572ce9c-2275-4b0d-89d8-05c03fad4f52" providerId="ADAL" clId="{5CCC76EF-9454-456B-8382-450061A7934E}" dt="2024-04-19T10:13:54.945" v="2769" actId="2696"/>
      <pc:docMkLst>
        <pc:docMk/>
      </pc:docMkLst>
      <pc:sldChg chg="addSp delSp modSp add del mod ord modNotesTx">
        <pc:chgData name="Laura  Hill" userId="c572ce9c-2275-4b0d-89d8-05c03fad4f52" providerId="ADAL" clId="{5CCC76EF-9454-456B-8382-450061A7934E}" dt="2024-04-19T10:13:54.945" v="2769" actId="2696"/>
        <pc:sldMkLst>
          <pc:docMk/>
          <pc:sldMk cId="3007007121" sldId="269"/>
        </pc:sldMkLst>
      </pc:sldChg>
      <pc:sldChg chg="addSp delSp modSp add mod delAnim modAnim modNotesTx">
        <pc:chgData name="Laura  Hill" userId="c572ce9c-2275-4b0d-89d8-05c03fad4f52" providerId="ADAL" clId="{5CCC76EF-9454-456B-8382-450061A7934E}" dt="2024-04-09T17:00:07.700" v="2767" actId="20577"/>
        <pc:sldMkLst>
          <pc:docMk/>
          <pc:sldMk cId="1960206082" sldId="270"/>
        </pc:sldMkLst>
      </pc:sldChg>
      <pc:sldChg chg="add">
        <pc:chgData name="Laura  Hill" userId="c572ce9c-2275-4b0d-89d8-05c03fad4f52" providerId="ADAL" clId="{5CCC76EF-9454-456B-8382-450061A7934E}" dt="2024-04-19T10:13:50.656" v="2768"/>
        <pc:sldMkLst>
          <pc:docMk/>
          <pc:sldMk cId="1197329366" sldId="271"/>
        </pc:sldMkLst>
      </pc:sldChg>
    </pc:docChg>
  </pc:docChgLst>
  <pc:docChgLst>
    <pc:chgData name="Rowan Bache" userId="bd99c9a7-1464-4d8f-95c5-3f1400bb336a" providerId="ADAL" clId="{59166406-38CA-43FE-86B9-EC0D67C22E70}"/>
    <pc:docChg chg="undo redo custSel addSld delSld modSld sldOrd">
      <pc:chgData name="Rowan Bache" userId="bd99c9a7-1464-4d8f-95c5-3f1400bb336a" providerId="ADAL" clId="{59166406-38CA-43FE-86B9-EC0D67C22E70}" dt="2025-03-13T10:30:45.822" v="1060" actId="1076"/>
      <pc:docMkLst>
        <pc:docMk/>
      </pc:docMkLst>
      <pc:sldChg chg="del">
        <pc:chgData name="Rowan Bache" userId="bd99c9a7-1464-4d8f-95c5-3f1400bb336a" providerId="ADAL" clId="{59166406-38CA-43FE-86B9-EC0D67C22E70}" dt="2025-03-12T13:48:51.037" v="1" actId="47"/>
        <pc:sldMkLst>
          <pc:docMk/>
          <pc:sldMk cId="0" sldId="256"/>
        </pc:sldMkLst>
      </pc:sldChg>
      <pc:sldChg chg="del">
        <pc:chgData name="Rowan Bache" userId="bd99c9a7-1464-4d8f-95c5-3f1400bb336a" providerId="ADAL" clId="{59166406-38CA-43FE-86B9-EC0D67C22E70}" dt="2025-03-13T10:23:01.931" v="536" actId="47"/>
        <pc:sldMkLst>
          <pc:docMk/>
          <pc:sldMk cId="0" sldId="264"/>
        </pc:sldMkLst>
      </pc:sldChg>
      <pc:sldChg chg="addSp modSp mod">
        <pc:chgData name="Rowan Bache" userId="bd99c9a7-1464-4d8f-95c5-3f1400bb336a" providerId="ADAL" clId="{59166406-38CA-43FE-86B9-EC0D67C22E70}" dt="2025-03-13T10:30:45.822" v="1060" actId="1076"/>
        <pc:sldMkLst>
          <pc:docMk/>
          <pc:sldMk cId="1960206082" sldId="270"/>
        </pc:sldMkLst>
        <pc:spChg chg="mod">
          <ac:chgData name="Rowan Bache" userId="bd99c9a7-1464-4d8f-95c5-3f1400bb336a" providerId="ADAL" clId="{59166406-38CA-43FE-86B9-EC0D67C22E70}" dt="2025-03-13T10:30:45.822" v="1060" actId="1076"/>
          <ac:spMkLst>
            <pc:docMk/>
            <pc:sldMk cId="1960206082" sldId="270"/>
            <ac:spMk id="2" creationId="{EB5B1312-C1D2-33F4-935D-0CB78B839090}"/>
          </ac:spMkLst>
        </pc:spChg>
        <pc:spChg chg="add mod">
          <ac:chgData name="Rowan Bache" userId="bd99c9a7-1464-4d8f-95c5-3f1400bb336a" providerId="ADAL" clId="{59166406-38CA-43FE-86B9-EC0D67C22E70}" dt="2025-03-13T10:30:00.858" v="1058" actId="1076"/>
          <ac:spMkLst>
            <pc:docMk/>
            <pc:sldMk cId="1960206082" sldId="270"/>
            <ac:spMk id="3" creationId="{B797B59B-BCAD-1541-6E11-9258F5B3BE86}"/>
          </ac:spMkLst>
        </pc:spChg>
        <pc:picChg chg="mod">
          <ac:chgData name="Rowan Bache" userId="bd99c9a7-1464-4d8f-95c5-3f1400bb336a" providerId="ADAL" clId="{59166406-38CA-43FE-86B9-EC0D67C22E70}" dt="2025-03-13T10:29:58.724" v="1057" actId="1076"/>
          <ac:picMkLst>
            <pc:docMk/>
            <pc:sldMk cId="1960206082" sldId="270"/>
            <ac:picMk id="174" creationId="{00000000-0000-0000-0000-000000000000}"/>
          </ac:picMkLst>
        </pc:picChg>
      </pc:sldChg>
      <pc:sldChg chg="addSp delSp modSp mod ord modNotesTx">
        <pc:chgData name="Rowan Bache" userId="bd99c9a7-1464-4d8f-95c5-3f1400bb336a" providerId="ADAL" clId="{59166406-38CA-43FE-86B9-EC0D67C22E70}" dt="2025-03-13T10:26:55.723" v="866" actId="1076"/>
        <pc:sldMkLst>
          <pc:docMk/>
          <pc:sldMk cId="1197329366" sldId="271"/>
        </pc:sldMkLst>
        <pc:spChg chg="add mod">
          <ac:chgData name="Rowan Bache" userId="bd99c9a7-1464-4d8f-95c5-3f1400bb336a" providerId="ADAL" clId="{59166406-38CA-43FE-86B9-EC0D67C22E70}" dt="2025-03-13T10:26:55.723" v="866" actId="1076"/>
          <ac:spMkLst>
            <pc:docMk/>
            <pc:sldMk cId="1197329366" sldId="271"/>
            <ac:spMk id="2" creationId="{3363EBDD-6BEC-21BA-867C-70B6C35C2509}"/>
          </ac:spMkLst>
        </pc:spChg>
        <pc:spChg chg="add del mod">
          <ac:chgData name="Rowan Bache" userId="bd99c9a7-1464-4d8f-95c5-3f1400bb336a" providerId="ADAL" clId="{59166406-38CA-43FE-86B9-EC0D67C22E70}" dt="2025-03-13T10:26:21.860" v="855" actId="478"/>
          <ac:spMkLst>
            <pc:docMk/>
            <pc:sldMk cId="1197329366" sldId="271"/>
            <ac:spMk id="3" creationId="{5B368F54-CCD3-E054-C73D-7AD126F0DDEE}"/>
          </ac:spMkLst>
        </pc:spChg>
        <pc:spChg chg="add mod">
          <ac:chgData name="Rowan Bache" userId="bd99c9a7-1464-4d8f-95c5-3f1400bb336a" providerId="ADAL" clId="{59166406-38CA-43FE-86B9-EC0D67C22E70}" dt="2025-03-12T13:54:33.477" v="96"/>
          <ac:spMkLst>
            <pc:docMk/>
            <pc:sldMk cId="1197329366" sldId="271"/>
            <ac:spMk id="3" creationId="{86CC11CC-18C4-A1F6-3692-DBB5669FBF68}"/>
          </ac:spMkLst>
        </pc:spChg>
        <pc:spChg chg="add mod">
          <ac:chgData name="Rowan Bache" userId="bd99c9a7-1464-4d8f-95c5-3f1400bb336a" providerId="ADAL" clId="{59166406-38CA-43FE-86B9-EC0D67C22E70}" dt="2025-03-13T10:26:46.172" v="862" actId="14100"/>
          <ac:spMkLst>
            <pc:docMk/>
            <pc:sldMk cId="1197329366" sldId="271"/>
            <ac:spMk id="4" creationId="{263D0D46-33B1-E654-977C-1210C49A9BF5}"/>
          </ac:spMkLst>
        </pc:spChg>
        <pc:spChg chg="mod">
          <ac:chgData name="Rowan Bache" userId="bd99c9a7-1464-4d8f-95c5-3f1400bb336a" providerId="ADAL" clId="{59166406-38CA-43FE-86B9-EC0D67C22E70}" dt="2025-03-12T13:49:32.225" v="16" actId="20577"/>
          <ac:spMkLst>
            <pc:docMk/>
            <pc:sldMk cId="1197329366" sldId="271"/>
            <ac:spMk id="177" creationId="{00000000-0000-0000-0000-000000000000}"/>
          </ac:spMkLst>
        </pc:spChg>
        <pc:picChg chg="del">
          <ac:chgData name="Rowan Bache" userId="bd99c9a7-1464-4d8f-95c5-3f1400bb336a" providerId="ADAL" clId="{59166406-38CA-43FE-86B9-EC0D67C22E70}" dt="2025-03-12T13:54:05.630" v="19" actId="478"/>
          <ac:picMkLst>
            <pc:docMk/>
            <pc:sldMk cId="1197329366" sldId="271"/>
            <ac:picMk id="8" creationId="{091550B7-83E9-CE8D-0176-DBBF167ACF04}"/>
          </ac:picMkLst>
        </pc:picChg>
        <pc:picChg chg="del">
          <ac:chgData name="Rowan Bache" userId="bd99c9a7-1464-4d8f-95c5-3f1400bb336a" providerId="ADAL" clId="{59166406-38CA-43FE-86B9-EC0D67C22E70}" dt="2025-03-12T13:54:07.988" v="23" actId="478"/>
          <ac:picMkLst>
            <pc:docMk/>
            <pc:sldMk cId="1197329366" sldId="271"/>
            <ac:picMk id="11" creationId="{57D6C883-8FC5-E50F-8C25-112E8052D083}"/>
          </ac:picMkLst>
        </pc:picChg>
        <pc:picChg chg="del">
          <ac:chgData name="Rowan Bache" userId="bd99c9a7-1464-4d8f-95c5-3f1400bb336a" providerId="ADAL" clId="{59166406-38CA-43FE-86B9-EC0D67C22E70}" dt="2025-03-12T13:54:06.180" v="20" actId="478"/>
          <ac:picMkLst>
            <pc:docMk/>
            <pc:sldMk cId="1197329366" sldId="271"/>
            <ac:picMk id="12" creationId="{057C1A06-AAA9-851F-9B86-FD80F8F95DFB}"/>
          </ac:picMkLst>
        </pc:picChg>
        <pc:picChg chg="del">
          <ac:chgData name="Rowan Bache" userId="bd99c9a7-1464-4d8f-95c5-3f1400bb336a" providerId="ADAL" clId="{59166406-38CA-43FE-86B9-EC0D67C22E70}" dt="2025-03-12T13:54:06.732" v="21" actId="478"/>
          <ac:picMkLst>
            <pc:docMk/>
            <pc:sldMk cId="1197329366" sldId="271"/>
            <ac:picMk id="14" creationId="{E2D6B922-21F7-9534-9505-F78B6435D27C}"/>
          </ac:picMkLst>
        </pc:picChg>
        <pc:picChg chg="del">
          <ac:chgData name="Rowan Bache" userId="bd99c9a7-1464-4d8f-95c5-3f1400bb336a" providerId="ADAL" clId="{59166406-38CA-43FE-86B9-EC0D67C22E70}" dt="2025-03-12T13:54:07.437" v="22" actId="478"/>
          <ac:picMkLst>
            <pc:docMk/>
            <pc:sldMk cId="1197329366" sldId="271"/>
            <ac:picMk id="16" creationId="{7CE8FF09-8A39-2422-26D1-2A3A0B8811C1}"/>
          </ac:picMkLst>
        </pc:picChg>
        <pc:picChg chg="mod">
          <ac:chgData name="Rowan Bache" userId="bd99c9a7-1464-4d8f-95c5-3f1400bb336a" providerId="ADAL" clId="{59166406-38CA-43FE-86B9-EC0D67C22E70}" dt="2025-03-12T13:54:03.972" v="18" actId="1076"/>
          <ac:picMkLst>
            <pc:docMk/>
            <pc:sldMk cId="1197329366" sldId="271"/>
            <ac:picMk id="174" creationId="{00000000-0000-0000-0000-000000000000}"/>
          </ac:picMkLst>
        </pc:picChg>
      </pc:sldChg>
      <pc:sldChg chg="add">
        <pc:chgData name="Rowan Bache" userId="bd99c9a7-1464-4d8f-95c5-3f1400bb336a" providerId="ADAL" clId="{59166406-38CA-43FE-86B9-EC0D67C22E70}" dt="2025-03-12T13:48:49.040" v="0"/>
        <pc:sldMkLst>
          <pc:docMk/>
          <pc:sldMk cId="2294904505" sldId="2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C632C1BA-A827-6ACC-CF57-5A10B2DFB49B}"/>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11126F2D-030A-417C-BF89-15B1BED877AA}"/>
              </a:ext>
            </a:extLst>
          </p:cNvPr>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86" name="Google Shape;86;p1:notes">
            <a:extLst>
              <a:ext uri="{FF2B5EF4-FFF2-40B4-BE49-F238E27FC236}">
                <a16:creationId xmlns:a16="http://schemas.microsoft.com/office/drawing/2014/main" id="{AEE2F25E-B35F-84B0-F81A-AC24CB0C1863}"/>
              </a:ext>
            </a:extLst>
          </p:cNvPr>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dirty="0">
                <a:solidFill>
                  <a:schemeClr val="dk1"/>
                </a:solidFill>
                <a:latin typeface="Calibri"/>
                <a:ea typeface="Calibri"/>
                <a:cs typeface="Calibri"/>
                <a:sym typeface="Calibri"/>
              </a:rPr>
              <a:t>1.7.2013</a:t>
            </a:r>
            <a:endParaRPr dirty="0"/>
          </a:p>
        </p:txBody>
      </p:sp>
      <p:sp>
        <p:nvSpPr>
          <p:cNvPr id="87" name="Google Shape;87;p1:notes">
            <a:extLst>
              <a:ext uri="{FF2B5EF4-FFF2-40B4-BE49-F238E27FC236}">
                <a16:creationId xmlns:a16="http://schemas.microsoft.com/office/drawing/2014/main" id="{607F84E6-0DB8-4E9F-3FDF-19CE1A704A69}"/>
              </a:ext>
            </a:extLst>
          </p:cNvPr>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a:extLst>
              <a:ext uri="{FF2B5EF4-FFF2-40B4-BE49-F238E27FC236}">
                <a16:creationId xmlns:a16="http://schemas.microsoft.com/office/drawing/2014/main" id="{C22E682B-187F-6F57-D419-38645104E238}"/>
              </a:ext>
            </a:extLst>
          </p:cNvPr>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Welcome to My Maths Story</a:t>
            </a:r>
            <a:endParaRPr dirty="0"/>
          </a:p>
          <a:p>
            <a:pPr marL="0" lvl="0" indent="0" algn="l" rtl="0">
              <a:spcBef>
                <a:spcPts val="0"/>
              </a:spcBef>
              <a:spcAft>
                <a:spcPts val="0"/>
              </a:spcAft>
              <a:buNone/>
            </a:pPr>
            <a:r>
              <a:rPr lang="en-US" dirty="0"/>
              <a:t>Introduce yourself, what your job title is and where you work.</a:t>
            </a:r>
            <a:endParaRPr dirty="0"/>
          </a:p>
          <a:p>
            <a:pPr marL="0" lvl="0" indent="0" algn="l" rtl="0">
              <a:spcBef>
                <a:spcPts val="0"/>
              </a:spcBef>
              <a:spcAft>
                <a:spcPts val="0"/>
              </a:spcAft>
              <a:buNone/>
            </a:pPr>
            <a:r>
              <a:rPr lang="en-US" dirty="0"/>
              <a:t>Ask if anyone knows what your company does.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Explain what your company is, keep the language simple</a:t>
            </a:r>
            <a:endParaRPr dirty="0"/>
          </a:p>
          <a:p>
            <a:pPr marL="0" lvl="0" indent="0" algn="l" rtl="0">
              <a:spcBef>
                <a:spcPts val="0"/>
              </a:spcBef>
              <a:spcAft>
                <a:spcPts val="0"/>
              </a:spcAft>
              <a:buNone/>
            </a:pPr>
            <a:r>
              <a:rPr lang="en-US" dirty="0"/>
              <a:t>Eg for Capital One you could say it is a credit card company that enables people to pay for things and then pay the money back later. </a:t>
            </a:r>
            <a:endParaRPr dirty="0"/>
          </a:p>
          <a:p>
            <a:pPr marL="0" lvl="0" indent="0" algn="l" rtl="0">
              <a:spcBef>
                <a:spcPts val="0"/>
              </a:spcBef>
              <a:spcAft>
                <a:spcPts val="0"/>
              </a:spcAft>
              <a:buNone/>
            </a:pPr>
            <a:r>
              <a:rPr lang="en-US" dirty="0"/>
              <a:t>Capital One helps people make good decisions about money.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Please don’t ask the children questions like ‘Who loves maths?’, ‘Who is good at maths?’  or ‘Who finds maths hard?’. </a:t>
            </a:r>
            <a:endParaRPr dirty="0"/>
          </a:p>
          <a:p>
            <a:pPr marL="0" lvl="0" indent="0" algn="l" rtl="0">
              <a:spcBef>
                <a:spcPts val="0"/>
              </a:spcBef>
              <a:spcAft>
                <a:spcPts val="0"/>
              </a:spcAft>
              <a:buNone/>
            </a:pPr>
            <a:endParaRPr dirty="0"/>
          </a:p>
        </p:txBody>
      </p:sp>
      <p:sp>
        <p:nvSpPr>
          <p:cNvPr id="89" name="Google Shape;89;p1:notes">
            <a:extLst>
              <a:ext uri="{FF2B5EF4-FFF2-40B4-BE49-F238E27FC236}">
                <a16:creationId xmlns:a16="http://schemas.microsoft.com/office/drawing/2014/main" id="{5EF6DF80-B070-1980-E842-D0EE3A680F4E}"/>
              </a:ext>
            </a:extLst>
          </p:cNvPr>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0" name="Google Shape;90;p1:notes">
            <a:extLst>
              <a:ext uri="{FF2B5EF4-FFF2-40B4-BE49-F238E27FC236}">
                <a16:creationId xmlns:a16="http://schemas.microsoft.com/office/drawing/2014/main" id="{F5BE7326-9963-A5A0-460A-77E405704F45}"/>
              </a:ext>
            </a:extLst>
          </p:cNvPr>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dirty="0">
                <a:solidFill>
                  <a:schemeClr val="dk1"/>
                </a:solidFill>
                <a:latin typeface="Calibri"/>
                <a:ea typeface="Calibri"/>
                <a:cs typeface="Calibri"/>
                <a:sym typeface="Calibri"/>
              </a:rPr>
              <a:t>‹#›</a:t>
            </a:r>
            <a:endParaRPr dirty="0"/>
          </a:p>
        </p:txBody>
      </p:sp>
    </p:spTree>
    <p:extLst>
      <p:ext uri="{BB962C8B-B14F-4D97-AF65-F5344CB8AC3E}">
        <p14:creationId xmlns:p14="http://schemas.microsoft.com/office/powerpoint/2010/main" val="2163957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8" name="Google Shape;168;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69" name="Google Shape;169;p6: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r>
              <a:rPr lang="en-GB" sz="1200" dirty="0">
                <a:solidFill>
                  <a:srgbClr val="951B81"/>
                </a:solidFill>
                <a:latin typeface="Avenir"/>
              </a:rPr>
              <a:t>On the 21st May we’ll be celebrating National Numeracy Day, our campaign that celebrates the numbers we use in our everyday life! Here’s Harry to tell you more…</a:t>
            </a:r>
          </a:p>
          <a:p>
            <a:endParaRPr lang="en-GB" sz="1200" dirty="0">
              <a:solidFill>
                <a:srgbClr val="951B81"/>
              </a:solidFill>
              <a:latin typeface="Avenir"/>
            </a:endParaRPr>
          </a:p>
          <a:p>
            <a:r>
              <a:rPr lang="en-GB" sz="1200" dirty="0">
                <a:solidFill>
                  <a:srgbClr val="951B81"/>
                </a:solidFill>
                <a:latin typeface="Avenir"/>
              </a:rPr>
              <a:t>While you’re watching, think about how many ways Harry uses maths in his everyday life.</a:t>
            </a:r>
          </a:p>
          <a:p>
            <a:pPr marL="0" marR="0" lvl="0" indent="0" algn="l" rtl="0">
              <a:lnSpc>
                <a:spcPct val="100000"/>
              </a:lnSpc>
              <a:spcBef>
                <a:spcPts val="0"/>
              </a:spcBef>
              <a:spcAft>
                <a:spcPts val="0"/>
              </a:spcAft>
              <a:buClr>
                <a:schemeClr val="dk1"/>
              </a:buClr>
              <a:buSzPts val="1200"/>
              <a:buFont typeface="Calibri"/>
              <a:buNone/>
            </a:pPr>
            <a:endParaRPr lang="en-GB" b="0" i="0" dirty="0">
              <a:solidFill>
                <a:srgbClr val="FFFFFF"/>
              </a:solidFill>
              <a:effectLst/>
              <a:latin typeface="Lato" panose="020F0502020204030203"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b="0" i="0" dirty="0">
              <a:solidFill>
                <a:srgbClr val="FFFFFF"/>
              </a:solidFill>
              <a:effectLst/>
              <a:latin typeface="Lato" panose="020F0502020204030203"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As part of this we also have a great Number Heroes Competition where you can win prizes for you and your school. Here’s Bobby to tell you more…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dirty="0"/>
          </a:p>
        </p:txBody>
      </p:sp>
      <p:sp>
        <p:nvSpPr>
          <p:cNvPr id="171" name="Google Shape;171;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 name="Google Shape;172;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05834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8" name="Google Shape;218;p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19" name="Google Shape;219;p10: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Thinking about everything I’ve spoken about and Harry’s rap can you think of ways you use maths in your life outside of school? Hear from at least 3 or 4 children if possible.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If they are stuck, ask them if they ever do things like cooking or shopping or playing football. Where do they think there are numbers involved in things like that? We’ve included some ideas below.</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200" dirty="0">
                <a:solidFill>
                  <a:srgbClr val="520544"/>
                </a:solidFill>
                <a:latin typeface="Rubik Medium"/>
                <a:ea typeface="Rubik Medium"/>
                <a:cs typeface="Rubik Medium"/>
                <a:sym typeface="Rubik Medium"/>
              </a:rPr>
              <a:t>Football</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Understanding time, using the 90-minute game-time</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Understanding distances on the pitch</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err="1">
                <a:solidFill>
                  <a:srgbClr val="3C3C3B"/>
                </a:solidFill>
                <a:latin typeface="Lato"/>
                <a:ea typeface="Lato"/>
                <a:cs typeface="Lato"/>
                <a:sym typeface="Lato"/>
              </a:rPr>
              <a:t>Recognising</a:t>
            </a:r>
            <a:r>
              <a:rPr lang="en-US" sz="1200" dirty="0">
                <a:solidFill>
                  <a:srgbClr val="3C3C3B"/>
                </a:solidFill>
                <a:latin typeface="Lato"/>
                <a:ea typeface="Lato"/>
                <a:cs typeface="Lato"/>
                <a:sym typeface="Lato"/>
              </a:rPr>
              <a:t> shapes on the pitch</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Using the league table to work out how many points a team might need to win the league</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Probability in a cup draw</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Looking at statistics – e.g. possession percentages</a:t>
            </a: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rgbClr val="520544"/>
                </a:solidFill>
                <a:latin typeface="Rubik Medium"/>
                <a:ea typeface="Rubik Medium"/>
                <a:cs typeface="Rubik Medium"/>
                <a:sym typeface="Rubik Medium"/>
              </a:rPr>
              <a:t> </a:t>
            </a: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rgbClr val="520544"/>
                </a:solidFill>
                <a:latin typeface="Rubik Medium"/>
                <a:ea typeface="Rubik Medium"/>
                <a:cs typeface="Rubik Medium"/>
                <a:sym typeface="Rubik Medium"/>
              </a:rPr>
              <a:t>Baking/Cooking</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Using complex timings to ensure everything is ready at the right time</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Weighing and measuring ingredients</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Understanding recipes</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Multiplying ingredients to bake products for the right number of people</a:t>
            </a:r>
            <a:endParaRPr dirty="0"/>
          </a:p>
          <a:p>
            <a:pPr marL="342900" lvl="0" indent="-266700" algn="l" rtl="0">
              <a:spcBef>
                <a:spcPts val="0"/>
              </a:spcBef>
              <a:spcAft>
                <a:spcPts val="0"/>
              </a:spcAft>
              <a:buClr>
                <a:schemeClr val="dk1"/>
              </a:buClr>
              <a:buSzPts val="1200"/>
              <a:buFont typeface="Noto Sans Symbols"/>
              <a:buNone/>
            </a:pPr>
            <a:endParaRPr sz="1200" dirty="0">
              <a:solidFill>
                <a:srgbClr val="3C3C3B"/>
              </a:solidFill>
              <a:latin typeface="Lato"/>
              <a:ea typeface="Lato"/>
              <a:cs typeface="Lato"/>
              <a:sym typeface="Lato"/>
            </a:endParaRPr>
          </a:p>
          <a:p>
            <a:pPr marL="0" lvl="0" indent="0" algn="l" rtl="0">
              <a:spcBef>
                <a:spcPts val="0"/>
              </a:spcBef>
              <a:spcAft>
                <a:spcPts val="0"/>
              </a:spcAft>
              <a:buNone/>
            </a:pPr>
            <a:r>
              <a:rPr lang="en-US" sz="1200" dirty="0">
                <a:solidFill>
                  <a:srgbClr val="520544"/>
                </a:solidFill>
                <a:latin typeface="Rubik Medium"/>
                <a:ea typeface="Rubik Medium"/>
                <a:cs typeface="Rubik Medium"/>
                <a:sym typeface="Rubik Medium"/>
              </a:rPr>
              <a:t>Board games</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Keeping score in Scrabble</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Using money in Monopoly – knowing when to buy a property and if you can afford it</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Understanding probabilities – what are the chances you would roll a double?</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Using coordinates in Battleships</a:t>
            </a: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rgbClr val="3C3C3B"/>
                </a:solidFill>
                <a:latin typeface="Lato"/>
                <a:ea typeface="Lato"/>
                <a:cs typeface="Lato"/>
                <a:sym typeface="Lato"/>
              </a:rPr>
              <a:t> </a:t>
            </a: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rgbClr val="3C3C3B"/>
                </a:solidFill>
                <a:latin typeface="Lato"/>
                <a:ea typeface="Lato"/>
                <a:cs typeface="Lato"/>
                <a:sym typeface="Lato"/>
              </a:rPr>
              <a:t> </a:t>
            </a: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rgbClr val="520544"/>
                </a:solidFill>
                <a:latin typeface="Rubik Medium"/>
                <a:ea typeface="Rubik Medium"/>
                <a:cs typeface="Rubik Medium"/>
                <a:sym typeface="Rubik Medium"/>
              </a:rPr>
              <a:t>Swimming</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Using time to measure how fast you can go</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Using distance to understand lengths and widths to achieve your badges</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Estimating to set your targets</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Making sure you get to the gala on time with enough time to get changed</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How long do you allow to prepare for the race?</a:t>
            </a: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rgbClr val="3C3C3B"/>
                </a:solidFill>
                <a:latin typeface="Lato"/>
                <a:ea typeface="Lato"/>
                <a:cs typeface="Lato"/>
                <a:sym typeface="Lato"/>
              </a:rPr>
              <a:t> </a:t>
            </a: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rgbClr val="520544"/>
                </a:solidFill>
                <a:latin typeface="Rubik Medium"/>
                <a:ea typeface="Rubik Medium"/>
                <a:cs typeface="Rubik Medium"/>
                <a:sym typeface="Rubik Medium"/>
              </a:rPr>
              <a:t>Music</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Counting beats and keeping time</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Understanding fractions used to indicate lengths of notes</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Planning and scheduling rehearsals</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Planning how many songs can be played at a show</a:t>
            </a: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 </a:t>
            </a:r>
            <a:endParaRPr dirty="0"/>
          </a:p>
          <a:p>
            <a:pPr marL="342900" lvl="0" indent="-266700" algn="l" rtl="0">
              <a:spcBef>
                <a:spcPts val="0"/>
              </a:spcBef>
              <a:spcAft>
                <a:spcPts val="0"/>
              </a:spcAft>
              <a:buClr>
                <a:schemeClr val="dk1"/>
              </a:buClr>
              <a:buSzPts val="1200"/>
              <a:buFont typeface="Noto Sans Symbols"/>
              <a:buNone/>
            </a:pP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221" name="Google Shape;221;p1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2" name="Google Shape;222;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8" name="Google Shape;168;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69" name="Google Shape;169;p6: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solidFill>
                  <a:srgbClr val="951B81"/>
                </a:solidFill>
                <a:effectLst/>
                <a:latin typeface="Avenir"/>
                <a:ea typeface="Times New Roman" panose="02020603050405020304" pitchFamily="18" charset="0"/>
                <a:cs typeface="Times New Roman" panose="02020603050405020304" pitchFamily="18" charset="0"/>
              </a:rPr>
              <a:t>As part of National Numeracy Day, we also have a great Number Heroes Competition where you can win prizes for you and your school. Here’s Bobby to tell you more…</a:t>
            </a:r>
          </a:p>
          <a:p>
            <a:pPr marL="0" marR="0" lvl="0" indent="0" algn="l" rtl="0">
              <a:lnSpc>
                <a:spcPct val="100000"/>
              </a:lnSpc>
              <a:spcBef>
                <a:spcPts val="0"/>
              </a:spcBef>
              <a:spcAft>
                <a:spcPts val="0"/>
              </a:spcAft>
              <a:buClr>
                <a:schemeClr val="dk1"/>
              </a:buClr>
              <a:buSzPts val="1200"/>
              <a:buFont typeface="Calibri"/>
              <a:buNone/>
            </a:pPr>
            <a:endParaRPr lang="en-GB" sz="1200" dirty="0">
              <a:solidFill>
                <a:srgbClr val="951B81"/>
              </a:solidFill>
              <a:latin typeface="Avenir"/>
            </a:endParaRPr>
          </a:p>
          <a:p>
            <a:pPr marL="0" marR="0" lvl="0" indent="0" algn="l" rtl="0">
              <a:lnSpc>
                <a:spcPct val="100000"/>
              </a:lnSpc>
              <a:spcBef>
                <a:spcPts val="0"/>
              </a:spcBef>
              <a:spcAft>
                <a:spcPts val="0"/>
              </a:spcAft>
              <a:buClr>
                <a:schemeClr val="dk1"/>
              </a:buClr>
              <a:buSzPts val="1200"/>
              <a:buFont typeface="Calibri"/>
              <a:buNone/>
            </a:pPr>
            <a:endParaRPr lang="en-GB" sz="1200" dirty="0">
              <a:solidFill>
                <a:srgbClr val="951B81"/>
              </a:solidFill>
              <a:latin typeface="Avenir"/>
            </a:endParaRPr>
          </a:p>
          <a:p>
            <a:pPr marL="0" marR="0" lvl="0" indent="0" algn="l" rtl="0">
              <a:lnSpc>
                <a:spcPct val="100000"/>
              </a:lnSpc>
              <a:spcBef>
                <a:spcPts val="0"/>
              </a:spcBef>
              <a:spcAft>
                <a:spcPts val="0"/>
              </a:spcAft>
              <a:buClr>
                <a:schemeClr val="dk1"/>
              </a:buClr>
              <a:buSzPts val="1200"/>
              <a:buFont typeface="Calibri"/>
              <a:buNone/>
            </a:pPr>
            <a:r>
              <a:rPr lang="en-GB" sz="1200" dirty="0">
                <a:solidFill>
                  <a:srgbClr val="951B81"/>
                </a:solidFill>
                <a:latin typeface="Avenir"/>
              </a:rPr>
              <a:t>We’re looking forward to seeing all your dream job competition entries!</a:t>
            </a:r>
          </a:p>
          <a:p>
            <a:pPr marL="0" lvl="0" indent="0" algn="l" rtl="0">
              <a:spcBef>
                <a:spcPts val="0"/>
              </a:spcBef>
              <a:spcAft>
                <a:spcPts val="0"/>
              </a:spcAft>
              <a:buNone/>
            </a:pPr>
            <a:endParaRPr dirty="0"/>
          </a:p>
        </p:txBody>
      </p:sp>
      <p:sp>
        <p:nvSpPr>
          <p:cNvPr id="171" name="Google Shape;171;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2" name="Google Shape;172;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3805088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2" name="Google Shape;232;p1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33" name="Google Shape;233;p11: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You could ask if anyone has any other questions about your job, hobby or </a:t>
            </a:r>
            <a:r>
              <a:rPr lang="en-US" dirty="0" err="1"/>
              <a:t>maths</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If there are still many questions you could say ‘that’s all we have time for now but your teachers can send me any questions you still have’.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Thank them for listening well and asking lots of interesting questions. </a:t>
            </a:r>
            <a:endParaRPr dirty="0"/>
          </a:p>
          <a:p>
            <a:pPr marL="0" lvl="0" indent="0" algn="l" rtl="0">
              <a:spcBef>
                <a:spcPts val="0"/>
              </a:spcBef>
              <a:spcAft>
                <a:spcPts val="0"/>
              </a:spcAft>
              <a:buNone/>
            </a:pPr>
            <a:endParaRPr dirty="0"/>
          </a:p>
        </p:txBody>
      </p:sp>
      <p:sp>
        <p:nvSpPr>
          <p:cNvPr id="235" name="Google Shape;235;p1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6" name="Google Shape;236;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3" name="Google Shape;103;p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04" name="Google Shape;104;p2: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Please repeat the children’s answers out loud so everyone can hear what they said before answering them.</a:t>
            </a:r>
            <a:endParaRPr/>
          </a:p>
          <a:p>
            <a:pPr marL="0" lvl="0" indent="0" algn="l" rtl="0">
              <a:spcBef>
                <a:spcPts val="0"/>
              </a:spcBef>
              <a:spcAft>
                <a:spcPts val="0"/>
              </a:spcAft>
              <a:buNone/>
            </a:pPr>
            <a:endParaRPr/>
          </a:p>
          <a:p>
            <a:pPr marL="0" lvl="0" indent="0" algn="l" rtl="0">
              <a:spcBef>
                <a:spcPts val="0"/>
              </a:spcBef>
              <a:spcAft>
                <a:spcPts val="0"/>
              </a:spcAft>
              <a:buNone/>
            </a:pPr>
            <a:r>
              <a:rPr lang="en-US"/>
              <a:t>The children may say they did their maths home work, or played a maths game – they are good answers for now. Thank them and say you’ll come back to this question later.</a:t>
            </a:r>
            <a:endParaRPr/>
          </a:p>
          <a:p>
            <a:pPr marL="0" lvl="0" indent="0" algn="l" rtl="0">
              <a:spcBef>
                <a:spcPts val="0"/>
              </a:spcBef>
              <a:spcAft>
                <a:spcPts val="0"/>
              </a:spcAft>
              <a:buNone/>
            </a:pPr>
            <a:endParaRPr/>
          </a:p>
        </p:txBody>
      </p:sp>
      <p:sp>
        <p:nvSpPr>
          <p:cNvPr id="106" name="Google Shape;106;p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8" name="Google Shape;128;p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29" name="Google Shape;129;p3: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Today I’m going to tell you about my maths story - </a:t>
            </a:r>
            <a:r>
              <a:rPr lang="en-US" sz="1800">
                <a:latin typeface="Avenir"/>
                <a:ea typeface="Avenir"/>
                <a:cs typeface="Avenir"/>
                <a:sym typeface="Avenir"/>
              </a:rPr>
              <a:t>how I felt about maths at school, how I feel about maths now and how I use it every day.</a:t>
            </a:r>
            <a:endParaRPr/>
          </a:p>
          <a:p>
            <a:pPr marL="0" lvl="0" indent="0" algn="l" rtl="0">
              <a:spcBef>
                <a:spcPts val="0"/>
              </a:spcBef>
              <a:spcAft>
                <a:spcPts val="0"/>
              </a:spcAft>
              <a:buNone/>
            </a:pPr>
            <a:endParaRPr/>
          </a:p>
        </p:txBody>
      </p:sp>
      <p:sp>
        <p:nvSpPr>
          <p:cNvPr id="131" name="Google Shape;131;p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2" name="Google Shape;132;p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0" name="Google Shape;140;p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41" name="Google Shape;141;p4: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Explain briefly why you felt this way and if it changed over time - </a:t>
            </a:r>
            <a:r>
              <a:rPr lang="en-US" dirty="0" err="1"/>
              <a:t>eg.</a:t>
            </a:r>
            <a:r>
              <a:rPr lang="en-US" dirty="0"/>
              <a:t> “I enjoyed maths at primary school but I found </a:t>
            </a:r>
            <a:r>
              <a:rPr lang="en-US"/>
              <a:t>it tricky </a:t>
            </a:r>
            <a:r>
              <a:rPr lang="en-US" dirty="0"/>
              <a:t>sometimes as I got older. Luckily my teacher at secondary school took the time to explain things to me and I passed my exams.” or “Sometimes I didn’t enjoy </a:t>
            </a:r>
            <a:r>
              <a:rPr lang="en-US" dirty="0" err="1"/>
              <a:t>maths</a:t>
            </a:r>
            <a:r>
              <a:rPr lang="en-US" dirty="0"/>
              <a:t> at school because I didn’t see how it related to my life, but that’s changed as I’ve got older.” or “I was lucky that I had a great teacher at school and I really enjoyed </a:t>
            </a:r>
            <a:r>
              <a:rPr lang="en-US" dirty="0" err="1"/>
              <a:t>maths</a:t>
            </a:r>
            <a:r>
              <a:rPr lang="en-US" dirty="0"/>
              <a:t> – and that’s stayed with me.”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800" dirty="0">
                <a:latin typeface="Avenir"/>
                <a:ea typeface="Avenir"/>
                <a:cs typeface="Avenir"/>
                <a:sym typeface="Avenir"/>
              </a:rPr>
              <a:t>“I use </a:t>
            </a:r>
            <a:r>
              <a:rPr lang="en-US" sz="1800" dirty="0" err="1">
                <a:latin typeface="Avenir"/>
                <a:ea typeface="Avenir"/>
                <a:cs typeface="Avenir"/>
                <a:sym typeface="Avenir"/>
              </a:rPr>
              <a:t>maths</a:t>
            </a:r>
            <a:r>
              <a:rPr lang="en-US" sz="1800" dirty="0">
                <a:latin typeface="Avenir"/>
                <a:ea typeface="Avenir"/>
                <a:cs typeface="Avenir"/>
                <a:sym typeface="Avenir"/>
              </a:rPr>
              <a:t> every day now for my job…”</a:t>
            </a:r>
            <a:endParaRPr sz="1800" dirty="0">
              <a:latin typeface="Calibri"/>
              <a:ea typeface="Calibri"/>
              <a:cs typeface="Calibri"/>
              <a:sym typeface="Calibri"/>
            </a:endParaRPr>
          </a:p>
          <a:p>
            <a:pPr marL="0" lvl="0" indent="0" algn="l" rtl="0">
              <a:spcBef>
                <a:spcPts val="0"/>
              </a:spcBef>
              <a:spcAft>
                <a:spcPts val="0"/>
              </a:spcAft>
              <a:buNone/>
            </a:pPr>
            <a:r>
              <a:rPr lang="en-US" sz="1800" dirty="0">
                <a:latin typeface="Avenir"/>
                <a:ea typeface="Avenir"/>
                <a:cs typeface="Avenir"/>
                <a:sym typeface="Avenir"/>
              </a:rPr>
              <a:t> </a:t>
            </a:r>
            <a:endParaRPr sz="1800" dirty="0">
              <a:latin typeface="Calibri"/>
              <a:ea typeface="Calibri"/>
              <a:cs typeface="Calibri"/>
              <a:sym typeface="Calibri"/>
            </a:endParaRPr>
          </a:p>
          <a:p>
            <a:pPr marL="0" lvl="0" indent="0" algn="l" rtl="0">
              <a:spcBef>
                <a:spcPts val="0"/>
              </a:spcBef>
              <a:spcAft>
                <a:spcPts val="0"/>
              </a:spcAft>
              <a:buNone/>
            </a:pPr>
            <a:r>
              <a:rPr lang="en-US" sz="1800" dirty="0">
                <a:latin typeface="Avenir"/>
                <a:ea typeface="Avenir"/>
                <a:cs typeface="Avenir"/>
                <a:sym typeface="Avenir"/>
              </a:rPr>
              <a:t>“I still find </a:t>
            </a:r>
            <a:r>
              <a:rPr lang="en-US" sz="1800" dirty="0" err="1">
                <a:latin typeface="Avenir"/>
                <a:ea typeface="Avenir"/>
                <a:cs typeface="Avenir"/>
                <a:sym typeface="Avenir"/>
              </a:rPr>
              <a:t>maths</a:t>
            </a:r>
            <a:r>
              <a:rPr lang="en-US" sz="1800" dirty="0">
                <a:latin typeface="Avenir"/>
                <a:ea typeface="Avenir"/>
                <a:cs typeface="Avenir"/>
                <a:sym typeface="Avenir"/>
              </a:rPr>
              <a:t> tricky sometimes, but I ask friends to help me if I need to.”</a:t>
            </a:r>
            <a:endParaRPr sz="1800" dirty="0">
              <a:latin typeface="Calibri"/>
              <a:ea typeface="Calibri"/>
              <a:cs typeface="Calibri"/>
              <a:sym typeface="Calibri"/>
            </a:endParaRPr>
          </a:p>
          <a:p>
            <a:pPr marL="0" lvl="0" indent="0" algn="l" rtl="0">
              <a:spcBef>
                <a:spcPts val="0"/>
              </a:spcBef>
              <a:spcAft>
                <a:spcPts val="0"/>
              </a:spcAft>
              <a:buNone/>
            </a:pPr>
            <a:r>
              <a:rPr lang="en-US" sz="1800" dirty="0">
                <a:latin typeface="Avenir"/>
                <a:ea typeface="Avenir"/>
                <a:cs typeface="Avenir"/>
                <a:sym typeface="Avenir"/>
              </a:rPr>
              <a:t> </a:t>
            </a:r>
            <a:endParaRPr dirty="0"/>
          </a:p>
          <a:p>
            <a:pPr marL="0" marR="0" lvl="0" indent="0" algn="l" rtl="0">
              <a:lnSpc>
                <a:spcPct val="100000"/>
              </a:lnSpc>
              <a:spcBef>
                <a:spcPts val="0"/>
              </a:spcBef>
              <a:spcAft>
                <a:spcPts val="0"/>
              </a:spcAft>
              <a:buClr>
                <a:srgbClr val="3C3C3B"/>
              </a:buClr>
              <a:buSzPts val="1800"/>
              <a:buFont typeface="Lato"/>
              <a:buNone/>
            </a:pPr>
            <a:r>
              <a:rPr lang="en-US" sz="1800" b="1" dirty="0">
                <a:solidFill>
                  <a:srgbClr val="3C3C3B"/>
                </a:solidFill>
                <a:latin typeface="Lato"/>
                <a:ea typeface="Lato"/>
                <a:cs typeface="Lato"/>
                <a:sym typeface="Lato"/>
              </a:rPr>
              <a:t>Try to talk positively about </a:t>
            </a:r>
            <a:r>
              <a:rPr lang="en-US" sz="1800" b="1" dirty="0" err="1">
                <a:solidFill>
                  <a:srgbClr val="3C3C3B"/>
                </a:solidFill>
                <a:latin typeface="Lato"/>
                <a:ea typeface="Lato"/>
                <a:cs typeface="Lato"/>
                <a:sym typeface="Lato"/>
              </a:rPr>
              <a:t>maths</a:t>
            </a:r>
            <a:r>
              <a:rPr lang="en-US" sz="1800" b="1" dirty="0">
                <a:solidFill>
                  <a:srgbClr val="3C3C3B"/>
                </a:solidFill>
                <a:latin typeface="Lato"/>
                <a:ea typeface="Lato"/>
                <a:cs typeface="Lato"/>
                <a:sym typeface="Lato"/>
              </a:rPr>
              <a:t>.</a:t>
            </a:r>
            <a:r>
              <a:rPr lang="en-US" sz="1800" dirty="0">
                <a:solidFill>
                  <a:srgbClr val="3C3C3B"/>
                </a:solidFill>
                <a:latin typeface="Lato"/>
                <a:ea typeface="Lato"/>
                <a:cs typeface="Lato"/>
                <a:sym typeface="Lato"/>
              </a:rPr>
              <a:t> Children learn from example, so avoid saying things like “I hated </a:t>
            </a:r>
            <a:r>
              <a:rPr lang="en-US" sz="1800" dirty="0" err="1">
                <a:solidFill>
                  <a:srgbClr val="3C3C3B"/>
                </a:solidFill>
                <a:latin typeface="Lato"/>
                <a:ea typeface="Lato"/>
                <a:cs typeface="Lato"/>
                <a:sym typeface="Lato"/>
              </a:rPr>
              <a:t>maths</a:t>
            </a:r>
            <a:r>
              <a:rPr lang="en-US" sz="1800" dirty="0">
                <a:solidFill>
                  <a:srgbClr val="3C3C3B"/>
                </a:solidFill>
                <a:latin typeface="Lato"/>
                <a:ea typeface="Lato"/>
                <a:cs typeface="Lato"/>
                <a:sym typeface="Lato"/>
              </a:rPr>
              <a:t> at school” or “</a:t>
            </a:r>
            <a:r>
              <a:rPr lang="en-US" sz="1800" dirty="0" err="1">
                <a:solidFill>
                  <a:srgbClr val="3C3C3B"/>
                </a:solidFill>
                <a:latin typeface="Lato"/>
                <a:ea typeface="Lato"/>
                <a:cs typeface="Lato"/>
                <a:sym typeface="Lato"/>
              </a:rPr>
              <a:t>maths</a:t>
            </a:r>
            <a:r>
              <a:rPr lang="en-US" sz="1800" dirty="0">
                <a:solidFill>
                  <a:srgbClr val="3C3C3B"/>
                </a:solidFill>
                <a:latin typeface="Lato"/>
                <a:ea typeface="Lato"/>
                <a:cs typeface="Lato"/>
                <a:sym typeface="Lato"/>
              </a:rPr>
              <a:t> was boring”. You can be honest in that you may have found it difficult but try to make it into a positive </a:t>
            </a:r>
            <a:r>
              <a:rPr lang="en-US" sz="1800" dirty="0" err="1">
                <a:solidFill>
                  <a:srgbClr val="3C3C3B"/>
                </a:solidFill>
                <a:latin typeface="Lato"/>
                <a:ea typeface="Lato"/>
                <a:cs typeface="Lato"/>
                <a:sym typeface="Lato"/>
              </a:rPr>
              <a:t>eg</a:t>
            </a:r>
            <a:r>
              <a:rPr lang="en-US" sz="1800" dirty="0">
                <a:solidFill>
                  <a:srgbClr val="3C3C3B"/>
                </a:solidFill>
                <a:latin typeface="Lato"/>
                <a:ea typeface="Lato"/>
                <a:cs typeface="Lato"/>
                <a:sym typeface="Lato"/>
              </a:rPr>
              <a:t> you had to ask for help, had to work hard.</a:t>
            </a:r>
            <a:endParaRPr dirty="0"/>
          </a:p>
          <a:p>
            <a:pPr marL="0" lvl="0" indent="0" algn="l" rtl="0">
              <a:spcBef>
                <a:spcPts val="0"/>
              </a:spcBef>
              <a:spcAft>
                <a:spcPts val="0"/>
              </a:spcAft>
              <a:buNone/>
            </a:pPr>
            <a:r>
              <a:rPr lang="en-US" dirty="0"/>
              <a:t> </a:t>
            </a:r>
            <a:endParaRPr dirty="0"/>
          </a:p>
          <a:p>
            <a:pPr marL="0" lvl="0" indent="0" algn="l" rtl="0">
              <a:spcBef>
                <a:spcPts val="0"/>
              </a:spcBef>
              <a:spcAft>
                <a:spcPts val="0"/>
              </a:spcAft>
              <a:buNone/>
            </a:pPr>
            <a:endParaRPr dirty="0"/>
          </a:p>
        </p:txBody>
      </p:sp>
      <p:sp>
        <p:nvSpPr>
          <p:cNvPr id="143" name="Google Shape;143;p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4" name="Google Shape;144;p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5" name="Google Shape;155;p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56" name="Google Shape;156;p5: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venir"/>
              <a:buNone/>
            </a:pPr>
            <a:r>
              <a:rPr lang="en-US" sz="1800">
                <a:latin typeface="Avenir"/>
                <a:ea typeface="Avenir"/>
                <a:cs typeface="Avenir"/>
                <a:sym typeface="Avenir"/>
              </a:rPr>
              <a:t>Now I’m going to tell you about how I use maths in my job</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158" name="Google Shape;158;p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9" name="Google Shape;159;p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8" name="Google Shape;168;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69" name="Google Shape;169;p6: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Give your job title &amp; explain briefly &amp; in simple terms what you do.</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Give 2 examples of ways you use </a:t>
            </a:r>
            <a:r>
              <a:rPr lang="en-US" dirty="0" err="1"/>
              <a:t>maths</a:t>
            </a:r>
            <a:r>
              <a:rPr lang="en-US" dirty="0"/>
              <a:t> in your job &amp; explain a little bit about them – </a:t>
            </a:r>
            <a:r>
              <a:rPr lang="en-US" dirty="0" err="1"/>
              <a:t>eg.</a:t>
            </a:r>
            <a:r>
              <a:rPr lang="en-US" dirty="0"/>
              <a:t> an example could be ‘To manage budgets for projects I work on’ – explain that this means you need to keep track of the money being spent and make sure you’re not spending more money than you have. So you might need to be able to work with pounds and pence, add up, subtract, compare value, work with percentages </a:t>
            </a:r>
            <a:r>
              <a:rPr lang="en-US" dirty="0" err="1"/>
              <a:t>etc</a:t>
            </a:r>
            <a:r>
              <a:rPr lang="en-US" dirty="0"/>
              <a:t> – don’t go into complicated detail but just give a headline.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We will add some photos that reflect your job. If you have photo that you’re happy to share please do add your own.</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Stop for questions after giving your examples.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US" dirty="0"/>
              <a:t>The schools will have been asked to have the children ready to ask questions. Children should know to put their hands up and not shout out. Ask children with their hand up for their answer (don’t forget the ones at the back). Repeat the children’s questions and answers out loud so that everyone can hear what they said. If there are more than four or five questions you could say ‘I need to move on now but there will be more time for questions later’.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Please don't include examples of actual </a:t>
            </a:r>
            <a:r>
              <a:rPr lang="en-US" dirty="0" err="1"/>
              <a:t>maths</a:t>
            </a:r>
            <a:r>
              <a:rPr lang="en-US" dirty="0"/>
              <a:t> calculations or ask the children any </a:t>
            </a:r>
            <a:r>
              <a:rPr lang="en-US" dirty="0" err="1"/>
              <a:t>maths</a:t>
            </a:r>
            <a:r>
              <a:rPr lang="en-US" dirty="0"/>
              <a:t> questions. There will be too wide a spread of abilities and some children won’t be able to follow the examples or questions. Also we’re not </a:t>
            </a:r>
            <a:r>
              <a:rPr lang="en-US" dirty="0" err="1"/>
              <a:t>maths</a:t>
            </a:r>
            <a:r>
              <a:rPr lang="en-US" dirty="0"/>
              <a:t> teachers!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71" name="Google Shape;171;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2" name="Google Shape;172;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1" name="Google Shape;181;p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82" name="Google Shape;182;p7: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venir"/>
              <a:buNone/>
            </a:pPr>
            <a:r>
              <a:rPr lang="en-US" sz="1800">
                <a:latin typeface="Avenir"/>
                <a:ea typeface="Avenir"/>
                <a:cs typeface="Avenir"/>
                <a:sym typeface="Avenir"/>
              </a:rPr>
              <a:t>Now I’m going to tell you about how I use maths in my life outside work</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184" name="Google Shape;184;p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5" name="Google Shape;185;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8" name="Google Shape;168;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69" name="Google Shape;169;p6: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r>
              <a:rPr lang="en-GB" dirty="0"/>
              <a:t>Give some examples of how you used maths already today. Please amend as relevant.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will add some photos that reflect your examples. </a:t>
            </a:r>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171" name="Google Shape;171;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2" name="Google Shape;172;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3578627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8" name="Google Shape;168;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69" name="Google Shape;169;p6: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Give 2 or 3 examples of ways you use maths in your everyday life outside of work – </a:t>
            </a:r>
            <a:r>
              <a:rPr lang="en-GB" dirty="0" err="1"/>
              <a:t>eg.</a:t>
            </a:r>
            <a:r>
              <a:rPr lang="en-GB" dirty="0"/>
              <a:t> things that involve timings, measuring, money – and explain a little bit about the maths involved. There are some more ideas in the slide 10 notes.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will add some photos that reflect your examples. If you have photos that you’re happy to share of you doing your hobby please do add!</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Stop for questions after giving your examples.</a:t>
            </a:r>
          </a:p>
          <a:p>
            <a:pPr marL="0" lvl="0" indent="0" algn="l" rtl="0">
              <a:spcBef>
                <a:spcPts val="0"/>
              </a:spcBef>
              <a:spcAft>
                <a:spcPts val="0"/>
              </a:spcAft>
              <a:buNone/>
            </a:pPr>
            <a:endParaRPr dirty="0"/>
          </a:p>
        </p:txBody>
      </p:sp>
      <p:sp>
        <p:nvSpPr>
          <p:cNvPr id="171" name="Google Shape;171;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2" name="Google Shape;172;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1408528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youtu.be/goXvED9_BCU"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youtu.be/imcKqcn4Gyw"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a:extLst>
            <a:ext uri="{FF2B5EF4-FFF2-40B4-BE49-F238E27FC236}">
              <a16:creationId xmlns:a16="http://schemas.microsoft.com/office/drawing/2014/main" id="{4517E468-A3BB-AF39-5C9B-4098851E0B35}"/>
            </a:ext>
          </a:extLst>
        </p:cNvPr>
        <p:cNvGrpSpPr/>
        <p:nvPr/>
      </p:nvGrpSpPr>
      <p:grpSpPr>
        <a:xfrm>
          <a:off x="0" y="0"/>
          <a:ext cx="0" cy="0"/>
          <a:chOff x="0" y="0"/>
          <a:chExt cx="0" cy="0"/>
        </a:xfrm>
      </p:grpSpPr>
      <p:pic>
        <p:nvPicPr>
          <p:cNvPr id="8" name="Picture 7" descr="A group of children in a classroom raising their hands&#10;&#10;Description automatically generated">
            <a:extLst>
              <a:ext uri="{FF2B5EF4-FFF2-40B4-BE49-F238E27FC236}">
                <a16:creationId xmlns:a16="http://schemas.microsoft.com/office/drawing/2014/main" id="{5B01A8C0-F753-F2A3-5F18-201CBCAF2FB0}"/>
              </a:ext>
            </a:extLst>
          </p:cNvPr>
          <p:cNvPicPr>
            <a:picLocks noChangeAspect="1"/>
          </p:cNvPicPr>
          <p:nvPr/>
        </p:nvPicPr>
        <p:blipFill>
          <a:blip r:embed="rId3"/>
          <a:stretch>
            <a:fillRect/>
          </a:stretch>
        </p:blipFill>
        <p:spPr>
          <a:xfrm>
            <a:off x="-1" y="-513399"/>
            <a:ext cx="9753601" cy="6502400"/>
          </a:xfrm>
          <a:prstGeom prst="rect">
            <a:avLst/>
          </a:prstGeom>
        </p:spPr>
      </p:pic>
      <p:sp>
        <p:nvSpPr>
          <p:cNvPr id="3" name="Teardrop 2">
            <a:extLst>
              <a:ext uri="{FF2B5EF4-FFF2-40B4-BE49-F238E27FC236}">
                <a16:creationId xmlns:a16="http://schemas.microsoft.com/office/drawing/2014/main" id="{E3D12CEA-76B5-E12F-D8F1-54E0891E4F6A}"/>
              </a:ext>
            </a:extLst>
          </p:cNvPr>
          <p:cNvSpPr/>
          <p:nvPr/>
        </p:nvSpPr>
        <p:spPr>
          <a:xfrm flipH="1">
            <a:off x="0" y="5110915"/>
            <a:ext cx="9753600" cy="2201183"/>
          </a:xfrm>
          <a:prstGeom prst="teardrop">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Google Shape;94;p13">
            <a:extLst>
              <a:ext uri="{FF2B5EF4-FFF2-40B4-BE49-F238E27FC236}">
                <a16:creationId xmlns:a16="http://schemas.microsoft.com/office/drawing/2014/main" id="{2A18F7BD-8E0E-7190-C059-323AA4CB13D8}"/>
              </a:ext>
            </a:extLst>
          </p:cNvPr>
          <p:cNvPicPr preferRelativeResize="0"/>
          <p:nvPr/>
        </p:nvPicPr>
        <p:blipFill rotWithShape="1">
          <a:blip r:embed="rId4">
            <a:alphaModFix/>
          </a:blip>
          <a:srcRect/>
          <a:stretch/>
        </p:blipFill>
        <p:spPr>
          <a:xfrm rot="703310">
            <a:off x="-998840" y="-1194129"/>
            <a:ext cx="5399103" cy="3502668"/>
          </a:xfrm>
          <a:prstGeom prst="rect">
            <a:avLst/>
          </a:prstGeom>
          <a:noFill/>
          <a:ln>
            <a:noFill/>
          </a:ln>
        </p:spPr>
      </p:pic>
      <p:pic>
        <p:nvPicPr>
          <p:cNvPr id="95" name="Google Shape;95;p13">
            <a:extLst>
              <a:ext uri="{FF2B5EF4-FFF2-40B4-BE49-F238E27FC236}">
                <a16:creationId xmlns:a16="http://schemas.microsoft.com/office/drawing/2014/main" id="{E8BD5360-B264-348E-835E-A4D2AEE34495}"/>
              </a:ext>
            </a:extLst>
          </p:cNvPr>
          <p:cNvPicPr preferRelativeResize="0"/>
          <p:nvPr/>
        </p:nvPicPr>
        <p:blipFill rotWithShape="1">
          <a:blip r:embed="rId5">
            <a:alphaModFix/>
          </a:blip>
          <a:srcRect/>
          <a:stretch/>
        </p:blipFill>
        <p:spPr>
          <a:xfrm>
            <a:off x="445086" y="251874"/>
            <a:ext cx="3250145" cy="1330980"/>
          </a:xfrm>
          <a:prstGeom prst="rect">
            <a:avLst/>
          </a:prstGeom>
          <a:noFill/>
          <a:ln>
            <a:noFill/>
          </a:ln>
        </p:spPr>
      </p:pic>
      <p:sp>
        <p:nvSpPr>
          <p:cNvPr id="96" name="Google Shape;96;p13">
            <a:extLst>
              <a:ext uri="{FF2B5EF4-FFF2-40B4-BE49-F238E27FC236}">
                <a16:creationId xmlns:a16="http://schemas.microsoft.com/office/drawing/2014/main" id="{DD79596F-534C-1F1E-6FD1-0B780979C85A}"/>
              </a:ext>
            </a:extLst>
          </p:cNvPr>
          <p:cNvSpPr txBox="1"/>
          <p:nvPr/>
        </p:nvSpPr>
        <p:spPr>
          <a:xfrm>
            <a:off x="543951" y="6657138"/>
            <a:ext cx="3538186" cy="230832"/>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50" b="0" i="0" u="none" strike="noStrike" cap="none" dirty="0">
                <a:solidFill>
                  <a:srgbClr val="962481"/>
                </a:solidFill>
                <a:latin typeface="Avenir"/>
                <a:ea typeface="Avenir"/>
                <a:cs typeface="Avenir"/>
                <a:sym typeface="Avenir"/>
              </a:rPr>
              <a:t>nationalnumeracy</a:t>
            </a:r>
            <a:r>
              <a:rPr lang="en-US" sz="1250" b="0" i="0" u="none" strike="noStrike" cap="none" dirty="0">
                <a:solidFill>
                  <a:srgbClr val="962481"/>
                </a:solidFill>
                <a:latin typeface="Lato"/>
                <a:ea typeface="Lato"/>
                <a:cs typeface="Lato"/>
                <a:sym typeface="Lato"/>
              </a:rPr>
              <a:t>.org.uk</a:t>
            </a:r>
            <a:endParaRPr lang="en-US" sz="1250">
              <a:solidFill>
                <a:srgbClr val="962481"/>
              </a:solidFill>
            </a:endParaRPr>
          </a:p>
        </p:txBody>
      </p:sp>
      <p:sp>
        <p:nvSpPr>
          <p:cNvPr id="97" name="Google Shape;97;p13">
            <a:extLst>
              <a:ext uri="{FF2B5EF4-FFF2-40B4-BE49-F238E27FC236}">
                <a16:creationId xmlns:a16="http://schemas.microsoft.com/office/drawing/2014/main" id="{368F9F33-300E-CA49-11CA-21EF1EC07267}"/>
              </a:ext>
            </a:extLst>
          </p:cNvPr>
          <p:cNvSpPr txBox="1"/>
          <p:nvPr/>
        </p:nvSpPr>
        <p:spPr>
          <a:xfrm>
            <a:off x="543951" y="5417091"/>
            <a:ext cx="5914541" cy="716799"/>
          </a:xfrm>
          <a:prstGeom prst="rect">
            <a:avLst/>
          </a:prstGeom>
          <a:noFill/>
          <a:ln>
            <a:noFill/>
          </a:ln>
        </p:spPr>
        <p:txBody>
          <a:bodyPr spcFirstLastPara="1" wrap="square" lIns="0" tIns="0" rIns="0" bIns="0" anchor="t" anchorCtr="0">
            <a:spAutoFit/>
          </a:bodyPr>
          <a:lstStyle/>
          <a:p>
            <a:pPr marL="0" marR="0" lvl="0" indent="0" algn="l" rtl="0">
              <a:lnSpc>
                <a:spcPct val="137005"/>
              </a:lnSpc>
              <a:spcBef>
                <a:spcPts val="0"/>
              </a:spcBef>
              <a:spcAft>
                <a:spcPts val="0"/>
              </a:spcAft>
              <a:buNone/>
            </a:pPr>
            <a:r>
              <a:rPr lang="en-US" sz="3400" b="0" i="0" u="none" strike="noStrike" cap="none" dirty="0">
                <a:solidFill>
                  <a:srgbClr val="962481"/>
                </a:solidFill>
                <a:latin typeface="Avenir"/>
                <a:ea typeface="Avenir"/>
                <a:cs typeface="Avenir"/>
                <a:sym typeface="Avenir"/>
              </a:rPr>
              <a:t>My Maths Story</a:t>
            </a:r>
            <a:endParaRPr lang="en-US" sz="3400" dirty="0">
              <a:solidFill>
                <a:srgbClr val="962481"/>
              </a:solidFill>
            </a:endParaRPr>
          </a:p>
        </p:txBody>
      </p:sp>
      <p:sp>
        <p:nvSpPr>
          <p:cNvPr id="98" name="Google Shape;98;p13">
            <a:extLst>
              <a:ext uri="{FF2B5EF4-FFF2-40B4-BE49-F238E27FC236}">
                <a16:creationId xmlns:a16="http://schemas.microsoft.com/office/drawing/2014/main" id="{361AD2BA-6252-D18A-D357-F40C0BA3D8F2}"/>
              </a:ext>
            </a:extLst>
          </p:cNvPr>
          <p:cNvSpPr txBox="1"/>
          <p:nvPr/>
        </p:nvSpPr>
        <p:spPr>
          <a:xfrm>
            <a:off x="543951" y="6094702"/>
            <a:ext cx="6144604" cy="319126"/>
          </a:xfrm>
          <a:prstGeom prst="rect">
            <a:avLst/>
          </a:prstGeom>
          <a:noFill/>
          <a:ln>
            <a:noFill/>
          </a:ln>
        </p:spPr>
        <p:txBody>
          <a:bodyPr spcFirstLastPara="1" wrap="square" lIns="0" tIns="0" rIns="0" bIns="0" anchor="t" anchorCtr="0">
            <a:spAutoFit/>
          </a:bodyPr>
          <a:lstStyle/>
          <a:p>
            <a:pPr marL="0" marR="0" lvl="0" indent="0" algn="l" rtl="0">
              <a:lnSpc>
                <a:spcPct val="107968"/>
              </a:lnSpc>
              <a:spcBef>
                <a:spcPts val="0"/>
              </a:spcBef>
              <a:spcAft>
                <a:spcPts val="0"/>
              </a:spcAft>
              <a:buNone/>
            </a:pPr>
            <a:r>
              <a:rPr lang="en-US" sz="1900" dirty="0">
                <a:solidFill>
                  <a:srgbClr val="962481"/>
                </a:solidFill>
                <a:latin typeface="Avenir"/>
                <a:sym typeface="Avenir"/>
              </a:rPr>
              <a:t>Name and company name</a:t>
            </a:r>
            <a:endParaRPr lang="en-US" sz="1900">
              <a:solidFill>
                <a:srgbClr val="962481"/>
              </a:solidFill>
            </a:endParaRPr>
          </a:p>
        </p:txBody>
      </p:sp>
      <p:sp>
        <p:nvSpPr>
          <p:cNvPr id="99" name="Google Shape;99;p13">
            <a:extLst>
              <a:ext uri="{FF2B5EF4-FFF2-40B4-BE49-F238E27FC236}">
                <a16:creationId xmlns:a16="http://schemas.microsoft.com/office/drawing/2014/main" id="{D2B926C3-7CF8-7879-DFF1-E7E06BD6F9C3}"/>
              </a:ext>
            </a:extLst>
          </p:cNvPr>
          <p:cNvSpPr txBox="1"/>
          <p:nvPr/>
        </p:nvSpPr>
        <p:spPr>
          <a:xfrm>
            <a:off x="5039432" y="6677600"/>
            <a:ext cx="26670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53A04BC9-0BCD-3D4C-301F-E390AE393ADA}"/>
              </a:ext>
            </a:extLst>
          </p:cNvPr>
          <p:cNvSpPr txBox="1"/>
          <p:nvPr/>
        </p:nvSpPr>
        <p:spPr>
          <a:xfrm>
            <a:off x="5649237" y="5736920"/>
            <a:ext cx="2830883" cy="1169551"/>
          </a:xfrm>
          <a:prstGeom prst="rect">
            <a:avLst/>
          </a:prstGeom>
          <a:noFill/>
          <a:ln>
            <a:solidFill>
              <a:schemeClr val="tx1"/>
            </a:solidFill>
          </a:ln>
        </p:spPr>
        <p:txBody>
          <a:bodyPr wrap="square" rtlCol="0">
            <a:spAutoFit/>
          </a:bodyPr>
          <a:lstStyle/>
          <a:p>
            <a:r>
              <a:rPr lang="en-GB" dirty="0"/>
              <a:t>Company logo – National Numeracy to provide</a:t>
            </a:r>
          </a:p>
          <a:p>
            <a:endParaRPr lang="en-GB" dirty="0"/>
          </a:p>
          <a:p>
            <a:endParaRPr lang="en-GB" dirty="0"/>
          </a:p>
          <a:p>
            <a:endParaRPr lang="en-GB" dirty="0"/>
          </a:p>
        </p:txBody>
      </p:sp>
    </p:spTree>
    <p:extLst>
      <p:ext uri="{BB962C8B-B14F-4D97-AF65-F5344CB8AC3E}">
        <p14:creationId xmlns:p14="http://schemas.microsoft.com/office/powerpoint/2010/main" val="2294904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8"/>
          <p:cNvPicPr preferRelativeResize="0"/>
          <p:nvPr/>
        </p:nvPicPr>
        <p:blipFill rotWithShape="1">
          <a:blip r:embed="rId3">
            <a:alphaModFix/>
          </a:blip>
          <a:srcRect b="88"/>
          <a:stretch/>
        </p:blipFill>
        <p:spPr>
          <a:xfrm>
            <a:off x="0" y="6502"/>
            <a:ext cx="9753600" cy="7308698"/>
          </a:xfrm>
          <a:prstGeom prst="rect">
            <a:avLst/>
          </a:prstGeom>
          <a:noFill/>
          <a:ln>
            <a:noFill/>
          </a:ln>
        </p:spPr>
      </p:pic>
      <p:sp>
        <p:nvSpPr>
          <p:cNvPr id="175" name="Google Shape;175;p18"/>
          <p:cNvSpPr txBox="1"/>
          <p:nvPr/>
        </p:nvSpPr>
        <p:spPr>
          <a:xfrm>
            <a:off x="534801" y="6748952"/>
            <a:ext cx="3538186" cy="19236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15"/>
              </a:lnSpc>
              <a:spcBef>
                <a:spcPts val="0"/>
              </a:spcBef>
              <a:spcAft>
                <a:spcPts val="0"/>
              </a:spcAft>
              <a:buClr>
                <a:srgbClr val="000000"/>
              </a:buClr>
              <a:buSzTx/>
              <a:buFont typeface="Arial"/>
              <a:buNone/>
              <a:tabLst/>
              <a:defRPr/>
            </a:pPr>
            <a:r>
              <a:rPr kumimoji="0" lang="en-US" sz="1279" b="0" i="0" u="none" strike="noStrike" kern="0" cap="none" spc="0" normalizeH="0" baseline="0" noProof="0">
                <a:ln>
                  <a:noFill/>
                </a:ln>
                <a:solidFill>
                  <a:srgbClr val="951B81"/>
                </a:solidFill>
                <a:effectLst/>
                <a:uLnTx/>
                <a:uFillTx/>
                <a:latin typeface="Avenir"/>
                <a:ea typeface="Avenir"/>
                <a:cs typeface="Avenir"/>
                <a:sym typeface="Avenir"/>
              </a:rPr>
              <a:t>nationalnumeracy.org.uk</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76" name="Google Shape;176;p18"/>
          <p:cNvCxnSpPr/>
          <p:nvPr/>
        </p:nvCxnSpPr>
        <p:spPr>
          <a:xfrm rot="9363">
            <a:off x="524918" y="6619037"/>
            <a:ext cx="8703766" cy="0"/>
          </a:xfrm>
          <a:prstGeom prst="straightConnector1">
            <a:avLst/>
          </a:prstGeom>
          <a:noFill/>
          <a:ln w="19050" cap="rnd" cmpd="sng">
            <a:solidFill>
              <a:srgbClr val="951B81"/>
            </a:solidFill>
            <a:prstDash val="solid"/>
            <a:round/>
            <a:headEnd type="none" w="sm" len="sm"/>
            <a:tailEnd type="none" w="sm" len="sm"/>
          </a:ln>
        </p:spPr>
      </p:cxnSp>
      <p:sp>
        <p:nvSpPr>
          <p:cNvPr id="177" name="Google Shape;177;p18"/>
          <p:cNvSpPr txBox="1"/>
          <p:nvPr/>
        </p:nvSpPr>
        <p:spPr>
          <a:xfrm>
            <a:off x="628226" y="717204"/>
            <a:ext cx="8497147" cy="70904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8016"/>
              </a:lnSpc>
              <a:spcBef>
                <a:spcPts val="0"/>
              </a:spcBef>
              <a:spcAft>
                <a:spcPts val="0"/>
              </a:spcAft>
              <a:buClr>
                <a:srgbClr val="000000"/>
              </a:buClr>
              <a:buSzTx/>
              <a:buFont typeface="Arial"/>
              <a:buNone/>
              <a:tabLst/>
              <a:defRPr/>
            </a:pPr>
            <a:r>
              <a:rPr kumimoji="0" lang="en-US" sz="2133" b="1" i="0" u="none" strike="noStrike" kern="0" cap="none" spc="0" normalizeH="0" baseline="0" noProof="0" dirty="0">
                <a:ln>
                  <a:noFill/>
                </a:ln>
                <a:solidFill>
                  <a:srgbClr val="951B81"/>
                </a:solidFill>
                <a:effectLst/>
                <a:uLnTx/>
                <a:uFillTx/>
                <a:latin typeface="Avenir"/>
                <a:cs typeface="Arial"/>
                <a:sym typeface="Avenir"/>
              </a:rPr>
              <a:t>National Numeracy Day</a:t>
            </a:r>
          </a:p>
          <a:p>
            <a:pPr marL="0" marR="0" lvl="0" indent="0" algn="l" defTabSz="914400" rtl="0" eaLnBrk="1" fontAlgn="auto" latinLnBrk="0" hangingPunct="1">
              <a:lnSpc>
                <a:spcPct val="108016"/>
              </a:lnSpc>
              <a:spcBef>
                <a:spcPts val="0"/>
              </a:spcBef>
              <a:spcAft>
                <a:spcPts val="0"/>
              </a:spcAft>
              <a:buClr>
                <a:srgbClr val="000000"/>
              </a:buClr>
              <a:buSzTx/>
              <a:buFont typeface="Arial"/>
              <a:buNone/>
              <a:tabLst/>
              <a:defRPr/>
            </a:pPr>
            <a:r>
              <a:rPr kumimoji="0" lang="en-US" sz="2133" b="1" i="0" u="none" strike="noStrike" kern="0" cap="none" spc="0" normalizeH="0" baseline="0" noProof="0" dirty="0">
                <a:ln>
                  <a:noFill/>
                </a:ln>
                <a:solidFill>
                  <a:srgbClr val="951B81"/>
                </a:solidFill>
                <a:effectLst/>
                <a:uLnTx/>
                <a:uFillTx/>
                <a:latin typeface="Avenir"/>
                <a:cs typeface="Arial"/>
                <a:sym typeface="Avenir"/>
              </a:rPr>
              <a:t>Wednesday 21</a:t>
            </a:r>
            <a:r>
              <a:rPr kumimoji="0" lang="en-US" sz="2133" b="1" i="0" u="none" strike="noStrike" kern="0" cap="none" spc="0" normalizeH="0" baseline="30000" noProof="0" dirty="0">
                <a:ln>
                  <a:noFill/>
                </a:ln>
                <a:solidFill>
                  <a:srgbClr val="951B81"/>
                </a:solidFill>
                <a:effectLst/>
                <a:uLnTx/>
                <a:uFillTx/>
                <a:latin typeface="Avenir"/>
                <a:cs typeface="Arial"/>
                <a:sym typeface="Avenir"/>
              </a:rPr>
              <a:t>st</a:t>
            </a:r>
            <a:r>
              <a:rPr kumimoji="0" lang="en-US" sz="2133" b="1" i="0" u="none" strike="noStrike" kern="0" cap="none" spc="0" normalizeH="0" baseline="0" noProof="0" dirty="0">
                <a:ln>
                  <a:noFill/>
                </a:ln>
                <a:solidFill>
                  <a:srgbClr val="951B81"/>
                </a:solidFill>
                <a:effectLst/>
                <a:uLnTx/>
                <a:uFillTx/>
                <a:latin typeface="Avenir"/>
                <a:cs typeface="Arial"/>
                <a:sym typeface="Avenir"/>
              </a:rPr>
              <a:t> May 2025</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3363EBDD-6BEC-21BA-867C-70B6C35C2509}"/>
              </a:ext>
            </a:extLst>
          </p:cNvPr>
          <p:cNvSpPr txBox="1"/>
          <p:nvPr/>
        </p:nvSpPr>
        <p:spPr>
          <a:xfrm>
            <a:off x="1223305" y="3466996"/>
            <a:ext cx="6893561" cy="2585323"/>
          </a:xfrm>
          <a:prstGeom prst="rect">
            <a:avLst/>
          </a:prstGeom>
          <a:noFill/>
        </p:spPr>
        <p:txBody>
          <a:bodyPr wrap="square" rtlCol="0">
            <a:spAutoFit/>
          </a:bodyPr>
          <a:lstStyle/>
          <a:p>
            <a:r>
              <a:rPr lang="en-GB" sz="1800" dirty="0">
                <a:latin typeface="Avenir"/>
              </a:rPr>
              <a:t>I will embed Harry Baker’s National Numeracy Day Rap video in here before sending over to the school as you may have trouble opening this template with the embedded video in it.</a:t>
            </a:r>
          </a:p>
          <a:p>
            <a:endParaRPr lang="en-GB" sz="1800" dirty="0">
              <a:latin typeface="Avenir"/>
            </a:endParaRPr>
          </a:p>
          <a:p>
            <a:r>
              <a:rPr lang="en-GB" sz="1800" dirty="0">
                <a:latin typeface="Avenir"/>
              </a:rPr>
              <a:t>This is the You Tube link </a:t>
            </a:r>
            <a:r>
              <a:rPr lang="en-GB" sz="1800" dirty="0">
                <a:latin typeface="Avenir"/>
                <a:hlinkClick r:id="rId4"/>
              </a:rPr>
              <a:t>https://youtu.be/goXvED9_BCU</a:t>
            </a:r>
            <a:r>
              <a:rPr lang="en-GB" sz="1800" dirty="0">
                <a:latin typeface="Avenir"/>
              </a:rPr>
              <a:t> for your information. Some schools block You Tube and embedding it makes it easier to play. You just need to click play.  </a:t>
            </a:r>
          </a:p>
          <a:p>
            <a:endParaRPr lang="en-GB" sz="1800" dirty="0">
              <a:latin typeface="Avenir"/>
            </a:endParaRPr>
          </a:p>
          <a:p>
            <a:r>
              <a:rPr lang="en-GB" sz="1800" dirty="0">
                <a:latin typeface="Avenir"/>
              </a:rPr>
              <a:t> </a:t>
            </a:r>
          </a:p>
        </p:txBody>
      </p:sp>
      <p:sp>
        <p:nvSpPr>
          <p:cNvPr id="4" name="TextBox 3">
            <a:extLst>
              <a:ext uri="{FF2B5EF4-FFF2-40B4-BE49-F238E27FC236}">
                <a16:creationId xmlns:a16="http://schemas.microsoft.com/office/drawing/2014/main" id="{263D0D46-33B1-E654-977C-1210C49A9BF5}"/>
              </a:ext>
            </a:extLst>
          </p:cNvPr>
          <p:cNvSpPr txBox="1"/>
          <p:nvPr/>
        </p:nvSpPr>
        <p:spPr>
          <a:xfrm>
            <a:off x="628226" y="1686473"/>
            <a:ext cx="8703734" cy="1200329"/>
          </a:xfrm>
          <a:prstGeom prst="rect">
            <a:avLst/>
          </a:prstGeom>
          <a:noFill/>
        </p:spPr>
        <p:txBody>
          <a:bodyPr wrap="square" rtlCol="0">
            <a:spAutoFit/>
          </a:bodyPr>
          <a:lstStyle/>
          <a:p>
            <a:r>
              <a:rPr lang="en-GB" sz="1800" dirty="0">
                <a:solidFill>
                  <a:srgbClr val="951B81"/>
                </a:solidFill>
                <a:latin typeface="Avenir"/>
              </a:rPr>
              <a:t>On the 21st May we’ll be celebrating National Numeracy Day, our campaign that celebrates the numbers we use in our everyday life! Here’s Harry to tell you more…</a:t>
            </a:r>
          </a:p>
          <a:p>
            <a:endParaRPr lang="en-GB" sz="1800" dirty="0">
              <a:solidFill>
                <a:srgbClr val="951B81"/>
              </a:solidFill>
              <a:latin typeface="Avenir"/>
            </a:endParaRPr>
          </a:p>
          <a:p>
            <a:r>
              <a:rPr lang="en-GB" sz="1800" dirty="0">
                <a:solidFill>
                  <a:srgbClr val="951B81"/>
                </a:solidFill>
                <a:latin typeface="Avenir"/>
              </a:rPr>
              <a:t>While you’re watching, think about how many ways Harry uses maths in his everyday life.</a:t>
            </a:r>
          </a:p>
        </p:txBody>
      </p:sp>
    </p:spTree>
    <p:extLst>
      <p:ext uri="{BB962C8B-B14F-4D97-AF65-F5344CB8AC3E}">
        <p14:creationId xmlns:p14="http://schemas.microsoft.com/office/powerpoint/2010/main" val="1197329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22"/>
          <p:cNvPicPr preferRelativeResize="0"/>
          <p:nvPr/>
        </p:nvPicPr>
        <p:blipFill rotWithShape="1">
          <a:blip r:embed="rId3">
            <a:alphaModFix/>
          </a:blip>
          <a:srcRect b="88"/>
          <a:stretch/>
        </p:blipFill>
        <p:spPr>
          <a:xfrm>
            <a:off x="0" y="3251"/>
            <a:ext cx="9753600" cy="7308698"/>
          </a:xfrm>
          <a:prstGeom prst="rect">
            <a:avLst/>
          </a:prstGeom>
          <a:noFill/>
          <a:ln>
            <a:noFill/>
          </a:ln>
        </p:spPr>
      </p:pic>
      <p:pic>
        <p:nvPicPr>
          <p:cNvPr id="225" name="Google Shape;225;p22"/>
          <p:cNvPicPr preferRelativeResize="0"/>
          <p:nvPr/>
        </p:nvPicPr>
        <p:blipFill rotWithShape="1">
          <a:blip r:embed="rId3">
            <a:alphaModFix/>
          </a:blip>
          <a:srcRect b="88"/>
          <a:stretch/>
        </p:blipFill>
        <p:spPr>
          <a:xfrm>
            <a:off x="-48946" y="0"/>
            <a:ext cx="9753600" cy="7308698"/>
          </a:xfrm>
          <a:prstGeom prst="rect">
            <a:avLst/>
          </a:prstGeom>
          <a:noFill/>
          <a:ln>
            <a:noFill/>
          </a:ln>
        </p:spPr>
      </p:pic>
      <p:sp>
        <p:nvSpPr>
          <p:cNvPr id="226" name="Google Shape;226;p22"/>
          <p:cNvSpPr txBox="1"/>
          <p:nvPr/>
        </p:nvSpPr>
        <p:spPr>
          <a:xfrm>
            <a:off x="1190598" y="6826140"/>
            <a:ext cx="3538186" cy="192360"/>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79">
                <a:solidFill>
                  <a:srgbClr val="FFFFFF"/>
                </a:solidFill>
                <a:latin typeface="Avenir"/>
                <a:ea typeface="Avenir"/>
                <a:cs typeface="Avenir"/>
                <a:sym typeface="Avenir"/>
              </a:rPr>
              <a:t>nationalnumeracy.org.uk</a:t>
            </a:r>
            <a:endParaRPr/>
          </a:p>
        </p:txBody>
      </p:sp>
      <p:sp>
        <p:nvSpPr>
          <p:cNvPr id="227" name="Google Shape;227;p22"/>
          <p:cNvSpPr txBox="1"/>
          <p:nvPr/>
        </p:nvSpPr>
        <p:spPr>
          <a:xfrm>
            <a:off x="317052" y="762000"/>
            <a:ext cx="6379002" cy="1396151"/>
          </a:xfrm>
          <a:prstGeom prst="rect">
            <a:avLst/>
          </a:prstGeom>
          <a:noFill/>
          <a:ln>
            <a:noFill/>
          </a:ln>
        </p:spPr>
        <p:txBody>
          <a:bodyPr spcFirstLastPara="1" wrap="square" lIns="0" tIns="0" rIns="0" bIns="0" anchor="t" anchorCtr="0">
            <a:spAutoFit/>
          </a:bodyPr>
          <a:lstStyle/>
          <a:p>
            <a:pPr marL="0" marR="0" lvl="0" indent="0" rtl="0">
              <a:lnSpc>
                <a:spcPct val="107998"/>
              </a:lnSpc>
              <a:spcBef>
                <a:spcPts val="0"/>
              </a:spcBef>
              <a:spcAft>
                <a:spcPts val="0"/>
              </a:spcAft>
              <a:buNone/>
            </a:pPr>
            <a:r>
              <a:rPr lang="en-US" sz="2800">
                <a:solidFill>
                  <a:srgbClr val="FFFFFF"/>
                </a:solidFill>
                <a:latin typeface="Arimo Bold"/>
              </a:rPr>
              <a:t>Who can think of some more ways that you use </a:t>
            </a:r>
            <a:r>
              <a:rPr lang="en-US" sz="2800" err="1">
                <a:solidFill>
                  <a:srgbClr val="FFFFFF"/>
                </a:solidFill>
                <a:latin typeface="Arimo Bold"/>
              </a:rPr>
              <a:t>maths</a:t>
            </a:r>
            <a:r>
              <a:rPr lang="en-US" sz="2800">
                <a:solidFill>
                  <a:srgbClr val="FFFFFF"/>
                </a:solidFill>
                <a:latin typeface="Arimo Bold"/>
              </a:rPr>
              <a:t> or numbers outside of school?</a:t>
            </a:r>
            <a:endParaRPr sz="2800"/>
          </a:p>
        </p:txBody>
      </p:sp>
      <p:sp>
        <p:nvSpPr>
          <p:cNvPr id="228" name="Google Shape;228;p22"/>
          <p:cNvSpPr txBox="1"/>
          <p:nvPr/>
        </p:nvSpPr>
        <p:spPr>
          <a:xfrm>
            <a:off x="2096136" y="3510100"/>
            <a:ext cx="48784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29" name="Google Shape;229;p22"/>
          <p:cNvPicPr preferRelativeResize="0"/>
          <p:nvPr/>
        </p:nvPicPr>
        <p:blipFill rotWithShape="1">
          <a:blip r:embed="rId4">
            <a:alphaModFix/>
          </a:blip>
          <a:srcRect l="56986" r="8071"/>
          <a:stretch/>
        </p:blipFill>
        <p:spPr>
          <a:xfrm>
            <a:off x="6990815" y="2532500"/>
            <a:ext cx="2481287" cy="5150755"/>
          </a:xfrm>
          <a:prstGeom prst="rect">
            <a:avLst/>
          </a:prstGeom>
          <a:noFill/>
          <a:ln>
            <a:noFill/>
          </a:ln>
        </p:spPr>
      </p:pic>
      <p:pic>
        <p:nvPicPr>
          <p:cNvPr id="6" name="Picture 5">
            <a:extLst>
              <a:ext uri="{FF2B5EF4-FFF2-40B4-BE49-F238E27FC236}">
                <a16:creationId xmlns:a16="http://schemas.microsoft.com/office/drawing/2014/main" id="{0595D994-A699-54BE-8067-B3641A1BD082}"/>
              </a:ext>
            </a:extLst>
          </p:cNvPr>
          <p:cNvPicPr>
            <a:picLocks noChangeAspect="1"/>
          </p:cNvPicPr>
          <p:nvPr/>
        </p:nvPicPr>
        <p:blipFill>
          <a:blip r:embed="rId5"/>
          <a:stretch>
            <a:fillRect/>
          </a:stretch>
        </p:blipFill>
        <p:spPr>
          <a:xfrm>
            <a:off x="504602" y="2565565"/>
            <a:ext cx="1658256" cy="2578832"/>
          </a:xfrm>
          <a:prstGeom prst="rect">
            <a:avLst/>
          </a:prstGeom>
        </p:spPr>
      </p:pic>
      <p:pic>
        <p:nvPicPr>
          <p:cNvPr id="8" name="Picture 7">
            <a:extLst>
              <a:ext uri="{FF2B5EF4-FFF2-40B4-BE49-F238E27FC236}">
                <a16:creationId xmlns:a16="http://schemas.microsoft.com/office/drawing/2014/main" id="{CC0D1CC1-2EDD-B3D3-696D-CB1EE796F02D}"/>
              </a:ext>
            </a:extLst>
          </p:cNvPr>
          <p:cNvPicPr>
            <a:picLocks noChangeAspect="1"/>
          </p:cNvPicPr>
          <p:nvPr/>
        </p:nvPicPr>
        <p:blipFill>
          <a:blip r:embed="rId6"/>
          <a:stretch>
            <a:fillRect/>
          </a:stretch>
        </p:blipFill>
        <p:spPr>
          <a:xfrm>
            <a:off x="2513748" y="2373781"/>
            <a:ext cx="2395515" cy="2742896"/>
          </a:xfrm>
          <a:prstGeom prst="rect">
            <a:avLst/>
          </a:prstGeom>
        </p:spPr>
      </p:pic>
      <p:pic>
        <p:nvPicPr>
          <p:cNvPr id="9" name="Picture 8">
            <a:extLst>
              <a:ext uri="{FF2B5EF4-FFF2-40B4-BE49-F238E27FC236}">
                <a16:creationId xmlns:a16="http://schemas.microsoft.com/office/drawing/2014/main" id="{0296237C-AF9A-1868-3E7A-2A2F2FD68B11}"/>
              </a:ext>
            </a:extLst>
          </p:cNvPr>
          <p:cNvPicPr>
            <a:picLocks noChangeAspect="1"/>
          </p:cNvPicPr>
          <p:nvPr/>
        </p:nvPicPr>
        <p:blipFill>
          <a:blip r:embed="rId7"/>
          <a:stretch>
            <a:fillRect/>
          </a:stretch>
        </p:blipFill>
        <p:spPr>
          <a:xfrm>
            <a:off x="5285487" y="2371344"/>
            <a:ext cx="1828959" cy="2749534"/>
          </a:xfrm>
          <a:prstGeom prst="rect">
            <a:avLst/>
          </a:prstGeom>
        </p:spPr>
      </p:pic>
      <p:pic>
        <p:nvPicPr>
          <p:cNvPr id="11" name="Picture 10">
            <a:extLst>
              <a:ext uri="{FF2B5EF4-FFF2-40B4-BE49-F238E27FC236}">
                <a16:creationId xmlns:a16="http://schemas.microsoft.com/office/drawing/2014/main" id="{1FA125A2-2B36-E7E1-E9DA-202A5A9BEA70}"/>
              </a:ext>
            </a:extLst>
          </p:cNvPr>
          <p:cNvPicPr>
            <a:picLocks noChangeAspect="1"/>
          </p:cNvPicPr>
          <p:nvPr/>
        </p:nvPicPr>
        <p:blipFill>
          <a:blip r:embed="rId8"/>
          <a:stretch>
            <a:fillRect/>
          </a:stretch>
        </p:blipFill>
        <p:spPr>
          <a:xfrm>
            <a:off x="7444129" y="2572792"/>
            <a:ext cx="1694835" cy="2542252"/>
          </a:xfrm>
          <a:prstGeom prst="rect">
            <a:avLst/>
          </a:prstGeom>
        </p:spPr>
      </p:pic>
      <p:pic>
        <p:nvPicPr>
          <p:cNvPr id="4" name="Picture 3">
            <a:extLst>
              <a:ext uri="{FF2B5EF4-FFF2-40B4-BE49-F238E27FC236}">
                <a16:creationId xmlns:a16="http://schemas.microsoft.com/office/drawing/2014/main" id="{4C9E5DFE-61DB-5F7E-1626-120D1683C6F7}"/>
              </a:ext>
            </a:extLst>
          </p:cNvPr>
          <p:cNvPicPr>
            <a:picLocks noChangeAspect="1"/>
          </p:cNvPicPr>
          <p:nvPr/>
        </p:nvPicPr>
        <p:blipFill>
          <a:blip r:embed="rId9"/>
          <a:stretch>
            <a:fillRect/>
          </a:stretch>
        </p:blipFill>
        <p:spPr>
          <a:xfrm>
            <a:off x="504602" y="6009253"/>
            <a:ext cx="5162550" cy="5429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8"/>
          <p:cNvPicPr preferRelativeResize="0"/>
          <p:nvPr/>
        </p:nvPicPr>
        <p:blipFill rotWithShape="1">
          <a:blip r:embed="rId3">
            <a:alphaModFix/>
          </a:blip>
          <a:srcRect b="88"/>
          <a:stretch/>
        </p:blipFill>
        <p:spPr>
          <a:xfrm>
            <a:off x="0" y="0"/>
            <a:ext cx="9753600" cy="7308698"/>
          </a:xfrm>
          <a:prstGeom prst="rect">
            <a:avLst/>
          </a:prstGeom>
          <a:noFill/>
          <a:ln>
            <a:noFill/>
          </a:ln>
        </p:spPr>
      </p:pic>
      <p:sp>
        <p:nvSpPr>
          <p:cNvPr id="175" name="Google Shape;175;p18"/>
          <p:cNvSpPr txBox="1"/>
          <p:nvPr/>
        </p:nvSpPr>
        <p:spPr>
          <a:xfrm>
            <a:off x="534801" y="6748952"/>
            <a:ext cx="3538186" cy="192360"/>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79">
                <a:solidFill>
                  <a:srgbClr val="951B81"/>
                </a:solidFill>
                <a:latin typeface="Avenir"/>
                <a:ea typeface="Avenir"/>
                <a:cs typeface="Avenir"/>
                <a:sym typeface="Avenir"/>
              </a:rPr>
              <a:t>nationalnumeracy.org.uk</a:t>
            </a:r>
            <a:endParaRPr/>
          </a:p>
        </p:txBody>
      </p:sp>
      <p:cxnSp>
        <p:nvCxnSpPr>
          <p:cNvPr id="176" name="Google Shape;176;p18"/>
          <p:cNvCxnSpPr/>
          <p:nvPr/>
        </p:nvCxnSpPr>
        <p:spPr>
          <a:xfrm rot="9363">
            <a:off x="524918" y="6619037"/>
            <a:ext cx="8703766" cy="0"/>
          </a:xfrm>
          <a:prstGeom prst="straightConnector1">
            <a:avLst/>
          </a:prstGeom>
          <a:noFill/>
          <a:ln w="19050" cap="rnd" cmpd="sng">
            <a:solidFill>
              <a:srgbClr val="951B81"/>
            </a:solidFill>
            <a:prstDash val="solid"/>
            <a:round/>
            <a:headEnd type="none" w="sm" len="sm"/>
            <a:tailEnd type="none" w="sm" len="sm"/>
          </a:ln>
        </p:spPr>
      </p:cxnSp>
      <p:sp>
        <p:nvSpPr>
          <p:cNvPr id="177" name="Google Shape;177;p18"/>
          <p:cNvSpPr txBox="1"/>
          <p:nvPr/>
        </p:nvSpPr>
        <p:spPr>
          <a:xfrm>
            <a:off x="628226" y="717204"/>
            <a:ext cx="8497147" cy="354521"/>
          </a:xfrm>
          <a:prstGeom prst="rect">
            <a:avLst/>
          </a:prstGeom>
          <a:noFill/>
          <a:ln>
            <a:noFill/>
          </a:ln>
        </p:spPr>
        <p:txBody>
          <a:bodyPr spcFirstLastPara="1" wrap="square" lIns="0" tIns="0" rIns="0" bIns="0" anchor="t" anchorCtr="0">
            <a:spAutoFit/>
          </a:bodyPr>
          <a:lstStyle/>
          <a:p>
            <a:pPr marL="0" marR="0" lvl="0" indent="0" algn="l" rtl="0">
              <a:lnSpc>
                <a:spcPct val="108016"/>
              </a:lnSpc>
              <a:spcBef>
                <a:spcPts val="0"/>
              </a:spcBef>
              <a:spcAft>
                <a:spcPts val="0"/>
              </a:spcAft>
              <a:buNone/>
            </a:pPr>
            <a:r>
              <a:rPr lang="en-US" sz="2133" b="1" dirty="0">
                <a:solidFill>
                  <a:srgbClr val="951B81"/>
                </a:solidFill>
                <a:latin typeface="Avenir"/>
                <a:sym typeface="Avenir"/>
              </a:rPr>
              <a:t>Here’s Bobby to tell you more…</a:t>
            </a:r>
          </a:p>
        </p:txBody>
      </p:sp>
      <p:sp>
        <p:nvSpPr>
          <p:cNvPr id="2" name="TextBox 1">
            <a:extLst>
              <a:ext uri="{FF2B5EF4-FFF2-40B4-BE49-F238E27FC236}">
                <a16:creationId xmlns:a16="http://schemas.microsoft.com/office/drawing/2014/main" id="{EB5B1312-C1D2-33F4-935D-0CB78B839090}"/>
              </a:ext>
            </a:extLst>
          </p:cNvPr>
          <p:cNvSpPr txBox="1"/>
          <p:nvPr/>
        </p:nvSpPr>
        <p:spPr>
          <a:xfrm>
            <a:off x="1205171" y="3519482"/>
            <a:ext cx="7137163" cy="2585323"/>
          </a:xfrm>
          <a:prstGeom prst="rect">
            <a:avLst/>
          </a:prstGeom>
          <a:noFill/>
        </p:spPr>
        <p:txBody>
          <a:bodyPr wrap="square" rtlCol="0">
            <a:spAutoFit/>
          </a:bodyPr>
          <a:lstStyle/>
          <a:p>
            <a:r>
              <a:rPr lang="en-GB" sz="1800" dirty="0">
                <a:latin typeface="Avenir"/>
              </a:rPr>
              <a:t>I will embed the Number Heroes Competition video in here before sending over to the school as you may have trouble opening this template with the embedded video in it.</a:t>
            </a:r>
          </a:p>
          <a:p>
            <a:endParaRPr lang="en-GB" sz="1800" dirty="0">
              <a:latin typeface="Avenir"/>
            </a:endParaRPr>
          </a:p>
          <a:p>
            <a:endParaRPr lang="en-GB" sz="1800" dirty="0">
              <a:latin typeface="Avenir"/>
            </a:endParaRPr>
          </a:p>
          <a:p>
            <a:r>
              <a:rPr lang="en-GB" sz="1800" dirty="0">
                <a:latin typeface="Avenir"/>
              </a:rPr>
              <a:t>This is the You Tube link </a:t>
            </a:r>
            <a:r>
              <a:rPr lang="en-GB" sz="1800" dirty="0">
                <a:latin typeface="Avenir"/>
                <a:hlinkClick r:id="rId4"/>
              </a:rPr>
              <a:t>https://youtu.be/imcKqcn4Gyw</a:t>
            </a:r>
            <a:r>
              <a:rPr lang="en-GB" sz="1800" dirty="0">
                <a:latin typeface="Avenir"/>
              </a:rPr>
              <a:t> for your information. Some schools block You Tube and embedding it makes it easier to play. You just need to click play. </a:t>
            </a:r>
          </a:p>
          <a:p>
            <a:r>
              <a:rPr lang="en-GB" sz="1800" dirty="0">
                <a:latin typeface="Avenir"/>
              </a:rPr>
              <a:t> </a:t>
            </a:r>
          </a:p>
        </p:txBody>
      </p:sp>
      <p:sp>
        <p:nvSpPr>
          <p:cNvPr id="3" name="TextBox 2">
            <a:extLst>
              <a:ext uri="{FF2B5EF4-FFF2-40B4-BE49-F238E27FC236}">
                <a16:creationId xmlns:a16="http://schemas.microsoft.com/office/drawing/2014/main" id="{B797B59B-BCAD-1541-6E11-9258F5B3BE86}"/>
              </a:ext>
            </a:extLst>
          </p:cNvPr>
          <p:cNvSpPr txBox="1"/>
          <p:nvPr/>
        </p:nvSpPr>
        <p:spPr>
          <a:xfrm>
            <a:off x="524932" y="1682557"/>
            <a:ext cx="8703734" cy="1477328"/>
          </a:xfrm>
          <a:prstGeom prst="rect">
            <a:avLst/>
          </a:prstGeom>
          <a:noFill/>
        </p:spPr>
        <p:txBody>
          <a:bodyPr wrap="square" rtlCol="0">
            <a:spAutoFit/>
          </a:bodyPr>
          <a:lstStyle/>
          <a:p>
            <a:pPr>
              <a:buNone/>
            </a:pPr>
            <a:r>
              <a:rPr lang="en-US" sz="1800" dirty="0">
                <a:solidFill>
                  <a:srgbClr val="951B81"/>
                </a:solidFill>
                <a:effectLst/>
                <a:latin typeface="Avenir"/>
                <a:ea typeface="Times New Roman" panose="02020603050405020304" pitchFamily="18" charset="0"/>
                <a:cs typeface="Times New Roman" panose="02020603050405020304" pitchFamily="18" charset="0"/>
              </a:rPr>
              <a:t>As part of National Numeracy Day, we also have a great Number Heroes Competition where you can win prizes for you and your school. Here’s Bobby to tell you more…</a:t>
            </a:r>
          </a:p>
          <a:p>
            <a:pPr>
              <a:buNone/>
            </a:pPr>
            <a:endParaRPr lang="en-GB" sz="1800" dirty="0">
              <a:solidFill>
                <a:srgbClr val="951B81"/>
              </a:solidFill>
              <a:effectLst/>
              <a:latin typeface="Avenir"/>
              <a:ea typeface="Times New Roman" panose="02020603050405020304" pitchFamily="18" charset="0"/>
              <a:cs typeface="Times New Roman" panose="02020603050405020304" pitchFamily="18" charset="0"/>
            </a:endParaRPr>
          </a:p>
          <a:p>
            <a:pPr fontAlgn="base"/>
            <a:endParaRPr lang="en-GB" sz="1800" dirty="0">
              <a:solidFill>
                <a:srgbClr val="951B81"/>
              </a:solidFill>
              <a:effectLst/>
              <a:latin typeface="Avenir"/>
              <a:ea typeface="Times New Roman" panose="02020603050405020304" pitchFamily="18" charset="0"/>
            </a:endParaRPr>
          </a:p>
          <a:p>
            <a:endParaRPr lang="en-GB" sz="1800" dirty="0">
              <a:solidFill>
                <a:srgbClr val="951B81"/>
              </a:solidFill>
              <a:latin typeface="Avenir"/>
            </a:endParaRPr>
          </a:p>
        </p:txBody>
      </p:sp>
    </p:spTree>
    <p:extLst>
      <p:ext uri="{BB962C8B-B14F-4D97-AF65-F5344CB8AC3E}">
        <p14:creationId xmlns:p14="http://schemas.microsoft.com/office/powerpoint/2010/main" val="1960206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23"/>
          <p:cNvPicPr preferRelativeResize="0"/>
          <p:nvPr/>
        </p:nvPicPr>
        <p:blipFill rotWithShape="1">
          <a:blip r:embed="rId3">
            <a:alphaModFix/>
          </a:blip>
          <a:srcRect b="88"/>
          <a:stretch/>
        </p:blipFill>
        <p:spPr>
          <a:xfrm>
            <a:off x="-1" y="6502"/>
            <a:ext cx="9753600" cy="7308698"/>
          </a:xfrm>
          <a:prstGeom prst="rect">
            <a:avLst/>
          </a:prstGeom>
          <a:noFill/>
          <a:ln>
            <a:noFill/>
          </a:ln>
        </p:spPr>
      </p:pic>
      <p:sp>
        <p:nvSpPr>
          <p:cNvPr id="239" name="Google Shape;239;p23"/>
          <p:cNvSpPr txBox="1"/>
          <p:nvPr/>
        </p:nvSpPr>
        <p:spPr>
          <a:xfrm>
            <a:off x="3563973" y="3886200"/>
            <a:ext cx="2532027" cy="393872"/>
          </a:xfrm>
          <a:prstGeom prst="rect">
            <a:avLst/>
          </a:prstGeom>
          <a:noFill/>
          <a:ln>
            <a:noFill/>
          </a:ln>
        </p:spPr>
        <p:txBody>
          <a:bodyPr spcFirstLastPara="1" wrap="square" lIns="0" tIns="0" rIns="0" bIns="0" anchor="t" anchorCtr="0">
            <a:spAutoFit/>
          </a:bodyPr>
          <a:lstStyle/>
          <a:p>
            <a:pPr marL="0" marR="0" lvl="0" indent="0" algn="ctr" rtl="0">
              <a:lnSpc>
                <a:spcPct val="108007"/>
              </a:lnSpc>
              <a:spcBef>
                <a:spcPts val="0"/>
              </a:spcBef>
              <a:spcAft>
                <a:spcPts val="0"/>
              </a:spcAft>
              <a:buNone/>
            </a:pPr>
            <a:r>
              <a:rPr lang="en-US" sz="2785">
                <a:solidFill>
                  <a:srgbClr val="FFFFFF"/>
                </a:solidFill>
                <a:latin typeface="Avenir"/>
                <a:ea typeface="Avenir"/>
                <a:cs typeface="Avenir"/>
                <a:sym typeface="Avenir"/>
              </a:rPr>
              <a:t>Any questions?</a:t>
            </a:r>
            <a:endParaRPr/>
          </a:p>
        </p:txBody>
      </p:sp>
      <p:sp>
        <p:nvSpPr>
          <p:cNvPr id="240" name="Google Shape;240;p23"/>
          <p:cNvSpPr/>
          <p:nvPr/>
        </p:nvSpPr>
        <p:spPr>
          <a:xfrm>
            <a:off x="3184418" y="2962326"/>
            <a:ext cx="3140693" cy="6032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1" name="Google Shape;241;p23"/>
          <p:cNvSpPr txBox="1"/>
          <p:nvPr/>
        </p:nvSpPr>
        <p:spPr>
          <a:xfrm>
            <a:off x="3382495" y="2962326"/>
            <a:ext cx="2988610" cy="603228"/>
          </a:xfrm>
          <a:prstGeom prst="rect">
            <a:avLst/>
          </a:prstGeom>
          <a:noFill/>
          <a:ln>
            <a:noFill/>
          </a:ln>
        </p:spPr>
        <p:txBody>
          <a:bodyPr spcFirstLastPara="1" wrap="square" lIns="0" tIns="0" rIns="0" bIns="0" anchor="t" anchorCtr="0">
            <a:spAutoFit/>
          </a:bodyPr>
          <a:lstStyle/>
          <a:p>
            <a:pPr marL="0" marR="0" lvl="0" indent="0" algn="l" rtl="0">
              <a:lnSpc>
                <a:spcPct val="108010"/>
              </a:lnSpc>
              <a:spcBef>
                <a:spcPts val="0"/>
              </a:spcBef>
              <a:spcAft>
                <a:spcPts val="0"/>
              </a:spcAft>
              <a:buNone/>
            </a:pPr>
            <a:r>
              <a:rPr lang="en-US" sz="4282" b="1">
                <a:solidFill>
                  <a:srgbClr val="951B81"/>
                </a:solidFill>
                <a:latin typeface="Lato"/>
                <a:ea typeface="Lato"/>
                <a:cs typeface="Lato"/>
                <a:sym typeface="Lato"/>
              </a:rPr>
              <a:t>Thank you!</a:t>
            </a:r>
            <a:endParaRPr/>
          </a:p>
        </p:txBody>
      </p:sp>
      <p:pic>
        <p:nvPicPr>
          <p:cNvPr id="242" name="Google Shape;242;p23"/>
          <p:cNvPicPr preferRelativeResize="0"/>
          <p:nvPr/>
        </p:nvPicPr>
        <p:blipFill rotWithShape="1">
          <a:blip r:embed="rId4">
            <a:alphaModFix/>
          </a:blip>
          <a:srcRect l="38983" t="17422" r="35715" b="13163"/>
          <a:stretch/>
        </p:blipFill>
        <p:spPr>
          <a:xfrm>
            <a:off x="731520" y="3083820"/>
            <a:ext cx="2438150" cy="3762748"/>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4"/>
          <p:cNvPicPr preferRelativeResize="0"/>
          <p:nvPr/>
        </p:nvPicPr>
        <p:blipFill rotWithShape="1">
          <a:blip r:embed="rId3">
            <a:alphaModFix/>
          </a:blip>
          <a:srcRect b="88"/>
          <a:stretch/>
        </p:blipFill>
        <p:spPr>
          <a:xfrm>
            <a:off x="0" y="3251"/>
            <a:ext cx="9753600" cy="7308698"/>
          </a:xfrm>
          <a:prstGeom prst="rect">
            <a:avLst/>
          </a:prstGeom>
          <a:noFill/>
          <a:ln>
            <a:noFill/>
          </a:ln>
        </p:spPr>
      </p:pic>
      <p:pic>
        <p:nvPicPr>
          <p:cNvPr id="110" name="Google Shape;110;p14"/>
          <p:cNvPicPr preferRelativeResize="0"/>
          <p:nvPr/>
        </p:nvPicPr>
        <p:blipFill rotWithShape="1">
          <a:blip r:embed="rId3">
            <a:alphaModFix/>
          </a:blip>
          <a:srcRect b="88"/>
          <a:stretch/>
        </p:blipFill>
        <p:spPr>
          <a:xfrm>
            <a:off x="0" y="6502"/>
            <a:ext cx="9753600" cy="7308698"/>
          </a:xfrm>
          <a:prstGeom prst="rect">
            <a:avLst/>
          </a:prstGeom>
          <a:noFill/>
          <a:ln>
            <a:noFill/>
          </a:ln>
        </p:spPr>
      </p:pic>
      <p:sp>
        <p:nvSpPr>
          <p:cNvPr id="111" name="Google Shape;111;p14"/>
          <p:cNvSpPr txBox="1"/>
          <p:nvPr/>
        </p:nvSpPr>
        <p:spPr>
          <a:xfrm>
            <a:off x="1190598" y="6826140"/>
            <a:ext cx="3538186" cy="213551"/>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79">
                <a:solidFill>
                  <a:srgbClr val="FFFFFF"/>
                </a:solidFill>
                <a:latin typeface="Lato"/>
                <a:ea typeface="Lato"/>
                <a:cs typeface="Lato"/>
                <a:sym typeface="Lato"/>
              </a:rPr>
              <a:t>nationalnumeracy.org.uk</a:t>
            </a:r>
            <a:endParaRPr/>
          </a:p>
        </p:txBody>
      </p:sp>
      <p:sp>
        <p:nvSpPr>
          <p:cNvPr id="112" name="Google Shape;112;p14"/>
          <p:cNvSpPr txBox="1"/>
          <p:nvPr/>
        </p:nvSpPr>
        <p:spPr>
          <a:xfrm>
            <a:off x="1190598" y="4474047"/>
            <a:ext cx="6144604" cy="269304"/>
          </a:xfrm>
          <a:prstGeom prst="rect">
            <a:avLst/>
          </a:prstGeom>
          <a:noFill/>
          <a:ln>
            <a:noFill/>
          </a:ln>
        </p:spPr>
        <p:txBody>
          <a:bodyPr spcFirstLastPara="1" wrap="square" lIns="0" tIns="0" rIns="0" bIns="0" anchor="t" anchorCtr="0">
            <a:spAutoFit/>
          </a:bodyPr>
          <a:lstStyle/>
          <a:p>
            <a:pPr marL="0" marR="0" lvl="0" indent="0" algn="l" rtl="0">
              <a:lnSpc>
                <a:spcPct val="107968"/>
              </a:lnSpc>
              <a:spcBef>
                <a:spcPts val="0"/>
              </a:spcBef>
              <a:spcAft>
                <a:spcPts val="0"/>
              </a:spcAft>
              <a:buNone/>
            </a:pPr>
            <a:r>
              <a:rPr lang="en-US" sz="1920">
                <a:solidFill>
                  <a:srgbClr val="FFFFFF"/>
                </a:solidFill>
                <a:latin typeface="Avenir"/>
                <a:ea typeface="Avenir"/>
                <a:cs typeface="Avenir"/>
                <a:sym typeface="Avenir"/>
              </a:rPr>
              <a:t>We’ll come back to this question later.</a:t>
            </a:r>
            <a:endParaRPr/>
          </a:p>
        </p:txBody>
      </p:sp>
      <p:sp>
        <p:nvSpPr>
          <p:cNvPr id="113" name="Google Shape;113;p14"/>
          <p:cNvSpPr txBox="1"/>
          <p:nvPr/>
        </p:nvSpPr>
        <p:spPr>
          <a:xfrm>
            <a:off x="1190598" y="2695355"/>
            <a:ext cx="5914541" cy="1701620"/>
          </a:xfrm>
          <a:prstGeom prst="rect">
            <a:avLst/>
          </a:prstGeom>
          <a:noFill/>
          <a:ln>
            <a:noFill/>
          </a:ln>
        </p:spPr>
        <p:txBody>
          <a:bodyPr spcFirstLastPara="1" wrap="square" lIns="0" tIns="0" rIns="0" bIns="0" anchor="t" anchorCtr="0">
            <a:spAutoFit/>
          </a:bodyPr>
          <a:lstStyle/>
          <a:p>
            <a:pPr marL="0" marR="0" lvl="0" indent="0" algn="l" rtl="0">
              <a:lnSpc>
                <a:spcPct val="107998"/>
              </a:lnSpc>
              <a:spcBef>
                <a:spcPts val="0"/>
              </a:spcBef>
              <a:spcAft>
                <a:spcPts val="0"/>
              </a:spcAft>
              <a:buNone/>
            </a:pPr>
            <a:r>
              <a:rPr lang="en-US" sz="3413" b="1">
                <a:solidFill>
                  <a:srgbClr val="FFFFFF"/>
                </a:solidFill>
                <a:latin typeface="Arimo"/>
                <a:ea typeface="Arimo"/>
                <a:cs typeface="Arimo"/>
                <a:sym typeface="Arimo"/>
              </a:rPr>
              <a:t>Can anyone tell me how they use </a:t>
            </a:r>
            <a:r>
              <a:rPr lang="en-US" sz="3413" b="1" err="1">
                <a:solidFill>
                  <a:srgbClr val="FFFFFF"/>
                </a:solidFill>
                <a:latin typeface="Arimo"/>
                <a:ea typeface="Arimo"/>
                <a:cs typeface="Arimo"/>
                <a:sym typeface="Arimo"/>
              </a:rPr>
              <a:t>maths</a:t>
            </a:r>
            <a:r>
              <a:rPr lang="en-US" sz="3413" b="1">
                <a:solidFill>
                  <a:srgbClr val="FFFFFF"/>
                </a:solidFill>
                <a:latin typeface="Arimo"/>
                <a:ea typeface="Arimo"/>
                <a:cs typeface="Arimo"/>
                <a:sym typeface="Arimo"/>
              </a:rPr>
              <a:t> or numbers outside of school?</a:t>
            </a:r>
            <a:endParaRPr/>
          </a:p>
        </p:txBody>
      </p:sp>
      <p:grpSp>
        <p:nvGrpSpPr>
          <p:cNvPr id="114" name="Google Shape;114;p14"/>
          <p:cNvGrpSpPr/>
          <p:nvPr/>
        </p:nvGrpSpPr>
        <p:grpSpPr>
          <a:xfrm>
            <a:off x="6928946" y="4292403"/>
            <a:ext cx="1822708" cy="6039092"/>
            <a:chOff x="0" y="0"/>
            <a:chExt cx="2430277" cy="8052122"/>
          </a:xfrm>
        </p:grpSpPr>
        <p:pic>
          <p:nvPicPr>
            <p:cNvPr id="115" name="Google Shape;115;p14"/>
            <p:cNvPicPr preferRelativeResize="0"/>
            <p:nvPr/>
          </p:nvPicPr>
          <p:blipFill rotWithShape="1">
            <a:blip r:embed="rId4">
              <a:alphaModFix/>
            </a:blip>
            <a:srcRect/>
            <a:stretch/>
          </p:blipFill>
          <p:spPr>
            <a:xfrm>
              <a:off x="0" y="0"/>
              <a:ext cx="2430277" cy="8052122"/>
            </a:xfrm>
            <a:prstGeom prst="rect">
              <a:avLst/>
            </a:prstGeom>
            <a:noFill/>
            <a:ln>
              <a:noFill/>
            </a:ln>
          </p:spPr>
        </p:pic>
        <p:grpSp>
          <p:nvGrpSpPr>
            <p:cNvPr id="116" name="Google Shape;116;p14"/>
            <p:cNvGrpSpPr/>
            <p:nvPr/>
          </p:nvGrpSpPr>
          <p:grpSpPr>
            <a:xfrm>
              <a:off x="1024390" y="465753"/>
              <a:ext cx="611876" cy="614619"/>
              <a:chOff x="1813" y="0"/>
              <a:chExt cx="809173" cy="812800"/>
            </a:xfrm>
          </p:grpSpPr>
          <p:sp>
            <p:nvSpPr>
              <p:cNvPr id="117" name="Google Shape;117;p1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659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4"/>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85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9" name="Google Shape;119;p14"/>
            <p:cNvGrpSpPr/>
            <p:nvPr/>
          </p:nvGrpSpPr>
          <p:grpSpPr>
            <a:xfrm>
              <a:off x="1052819" y="964197"/>
              <a:ext cx="258267" cy="288067"/>
              <a:chOff x="76200" y="0"/>
              <a:chExt cx="660400" cy="736600"/>
            </a:xfrm>
          </p:grpSpPr>
          <p:sp>
            <p:nvSpPr>
              <p:cNvPr id="120" name="Google Shape;120;p14"/>
              <p:cNvSpPr/>
              <p:nvPr/>
            </p:nvSpPr>
            <p:spPr>
              <a:xfrm>
                <a:off x="214747" y="0"/>
                <a:ext cx="383306" cy="690057"/>
              </a:xfrm>
              <a:custGeom>
                <a:avLst/>
                <a:gdLst/>
                <a:ahLst/>
                <a:cxnLst/>
                <a:rect l="l" t="t" r="r" b="b"/>
                <a:pathLst>
                  <a:path w="383306" h="690057" extrusionOk="0">
                    <a:moveTo>
                      <a:pt x="191653" y="0"/>
                    </a:moveTo>
                    <a:cubicBezTo>
                      <a:pt x="310845" y="74185"/>
                      <a:pt x="383306" y="204636"/>
                      <a:pt x="383306" y="345029"/>
                    </a:cubicBezTo>
                    <a:cubicBezTo>
                      <a:pt x="383306" y="485421"/>
                      <a:pt x="310845" y="615872"/>
                      <a:pt x="191653" y="690057"/>
                    </a:cubicBezTo>
                    <a:cubicBezTo>
                      <a:pt x="72461" y="615872"/>
                      <a:pt x="0" y="485421"/>
                      <a:pt x="0" y="345029"/>
                    </a:cubicBezTo>
                    <a:cubicBezTo>
                      <a:pt x="0" y="204636"/>
                      <a:pt x="72461" y="74185"/>
                      <a:pt x="191653" y="0"/>
                    </a:cubicBezTo>
                    <a:close/>
                  </a:path>
                </a:pathLst>
              </a:custGeom>
              <a:solidFill>
                <a:srgbClr val="9659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4"/>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85333"/>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122" name="Google Shape;122;p14"/>
          <p:cNvSpPr txBox="1"/>
          <p:nvPr/>
        </p:nvSpPr>
        <p:spPr>
          <a:xfrm rot="1399852">
            <a:off x="8714340" y="4195251"/>
            <a:ext cx="238839" cy="548640"/>
          </a:xfrm>
          <a:prstGeom prst="rect">
            <a:avLst/>
          </a:prstGeom>
          <a:noFill/>
          <a:ln>
            <a:noFill/>
          </a:ln>
        </p:spPr>
        <p:txBody>
          <a:bodyPr spcFirstLastPara="1" wrap="square" lIns="0" tIns="0" rIns="0" bIns="0" anchor="t" anchorCtr="0">
            <a:spAutoFit/>
          </a:bodyPr>
          <a:lstStyle/>
          <a:p>
            <a:pPr marL="0" marR="0" lvl="0" indent="0" algn="ctr" rtl="0">
              <a:lnSpc>
                <a:spcPct val="139968"/>
              </a:lnSpc>
              <a:spcBef>
                <a:spcPts val="0"/>
              </a:spcBef>
              <a:spcAft>
                <a:spcPts val="0"/>
              </a:spcAft>
              <a:buNone/>
            </a:pPr>
            <a:r>
              <a:rPr lang="en-US" sz="3150">
                <a:solidFill>
                  <a:srgbClr val="FFFFFF"/>
                </a:solidFill>
                <a:latin typeface="Rubik"/>
                <a:ea typeface="Rubik"/>
                <a:cs typeface="Rubik"/>
                <a:sym typeface="Rubik"/>
              </a:rPr>
              <a:t>?</a:t>
            </a:r>
            <a:endParaRPr/>
          </a:p>
        </p:txBody>
      </p:sp>
      <p:sp>
        <p:nvSpPr>
          <p:cNvPr id="123" name="Google Shape;123;p14"/>
          <p:cNvSpPr txBox="1"/>
          <p:nvPr/>
        </p:nvSpPr>
        <p:spPr>
          <a:xfrm rot="-1554877">
            <a:off x="7243901" y="4895207"/>
            <a:ext cx="185029" cy="42379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40">
                <a:solidFill>
                  <a:srgbClr val="FFFFFF"/>
                </a:solidFill>
                <a:latin typeface="Rubik"/>
                <a:ea typeface="Rubik"/>
                <a:cs typeface="Rubik"/>
                <a:sym typeface="Rubik"/>
              </a:rPr>
              <a:t>?</a:t>
            </a:r>
            <a:endParaRPr/>
          </a:p>
        </p:txBody>
      </p:sp>
      <p:sp>
        <p:nvSpPr>
          <p:cNvPr id="124" name="Google Shape;124;p14"/>
          <p:cNvSpPr/>
          <p:nvPr/>
        </p:nvSpPr>
        <p:spPr>
          <a:xfrm>
            <a:off x="1190598" y="1789403"/>
            <a:ext cx="3538186" cy="55715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14"/>
          <p:cNvSpPr txBox="1"/>
          <p:nvPr/>
        </p:nvSpPr>
        <p:spPr>
          <a:xfrm>
            <a:off x="1330261" y="1792654"/>
            <a:ext cx="3258860" cy="551433"/>
          </a:xfrm>
          <a:prstGeom prst="rect">
            <a:avLst/>
          </a:prstGeom>
          <a:noFill/>
          <a:ln>
            <a:noFill/>
          </a:ln>
        </p:spPr>
        <p:txBody>
          <a:bodyPr spcFirstLastPara="1" wrap="square" lIns="0" tIns="0" rIns="0" bIns="0" anchor="t" anchorCtr="0">
            <a:spAutoFit/>
          </a:bodyPr>
          <a:lstStyle/>
          <a:p>
            <a:pPr marL="0" marR="0" lvl="0" indent="0" algn="ctr" rtl="0">
              <a:lnSpc>
                <a:spcPct val="119305"/>
              </a:lnSpc>
              <a:spcBef>
                <a:spcPts val="0"/>
              </a:spcBef>
              <a:spcAft>
                <a:spcPts val="0"/>
              </a:spcAft>
              <a:buNone/>
            </a:pPr>
            <a:r>
              <a:rPr lang="en-US" sz="3600" b="1">
                <a:solidFill>
                  <a:srgbClr val="005477"/>
                </a:solidFill>
                <a:latin typeface="Avenir"/>
                <a:ea typeface="Avenir"/>
                <a:cs typeface="Avenir"/>
                <a:sym typeface="Avenir"/>
              </a:rPr>
              <a:t>Before I start…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5"/>
          <p:cNvPicPr preferRelativeResize="0"/>
          <p:nvPr/>
        </p:nvPicPr>
        <p:blipFill rotWithShape="1">
          <a:blip r:embed="rId3">
            <a:alphaModFix/>
          </a:blip>
          <a:srcRect b="88"/>
          <a:stretch/>
        </p:blipFill>
        <p:spPr>
          <a:xfrm>
            <a:off x="0" y="6502"/>
            <a:ext cx="9753600" cy="7308698"/>
          </a:xfrm>
          <a:prstGeom prst="rect">
            <a:avLst/>
          </a:prstGeom>
          <a:noFill/>
          <a:ln>
            <a:noFill/>
          </a:ln>
        </p:spPr>
      </p:pic>
      <p:sp>
        <p:nvSpPr>
          <p:cNvPr id="135" name="Google Shape;135;p15"/>
          <p:cNvSpPr txBox="1"/>
          <p:nvPr/>
        </p:nvSpPr>
        <p:spPr>
          <a:xfrm>
            <a:off x="1190598" y="6826140"/>
            <a:ext cx="3538186" cy="213551"/>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79">
                <a:solidFill>
                  <a:srgbClr val="FFFFFF"/>
                </a:solidFill>
                <a:latin typeface="Lato"/>
                <a:ea typeface="Lato"/>
                <a:cs typeface="Lato"/>
                <a:sym typeface="Lato"/>
              </a:rPr>
              <a:t>nationalnumeracy.org.uk</a:t>
            </a:r>
            <a:endParaRPr/>
          </a:p>
        </p:txBody>
      </p:sp>
      <p:sp>
        <p:nvSpPr>
          <p:cNvPr id="136" name="Google Shape;136;p15"/>
          <p:cNvSpPr/>
          <p:nvPr/>
        </p:nvSpPr>
        <p:spPr>
          <a:xfrm>
            <a:off x="3107707" y="3375945"/>
            <a:ext cx="3140693" cy="55715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 name="Google Shape;137;p15"/>
          <p:cNvSpPr txBox="1"/>
          <p:nvPr/>
        </p:nvSpPr>
        <p:spPr>
          <a:xfrm>
            <a:off x="3256437" y="3417278"/>
            <a:ext cx="2944695" cy="474489"/>
          </a:xfrm>
          <a:prstGeom prst="rect">
            <a:avLst/>
          </a:prstGeom>
          <a:noFill/>
          <a:ln>
            <a:noFill/>
          </a:ln>
        </p:spPr>
        <p:txBody>
          <a:bodyPr spcFirstLastPara="1" wrap="square" lIns="0" tIns="0" rIns="0" bIns="0" anchor="t" anchorCtr="0">
            <a:spAutoFit/>
          </a:bodyPr>
          <a:lstStyle/>
          <a:p>
            <a:pPr marL="0" marR="0" lvl="0" indent="0" algn="l" rtl="0">
              <a:lnSpc>
                <a:spcPct val="107998"/>
              </a:lnSpc>
              <a:spcBef>
                <a:spcPts val="0"/>
              </a:spcBef>
              <a:spcAft>
                <a:spcPts val="0"/>
              </a:spcAft>
              <a:buNone/>
            </a:pPr>
            <a:r>
              <a:rPr lang="en-US" sz="3413">
                <a:solidFill>
                  <a:srgbClr val="951B81"/>
                </a:solidFill>
                <a:latin typeface="Avenir"/>
                <a:ea typeface="Avenir"/>
                <a:cs typeface="Avenir"/>
                <a:sym typeface="Avenir"/>
              </a:rPr>
              <a:t>Maths and me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16"/>
          <p:cNvPicPr preferRelativeResize="0"/>
          <p:nvPr/>
        </p:nvPicPr>
        <p:blipFill rotWithShape="1">
          <a:blip r:embed="rId3">
            <a:alphaModFix/>
          </a:blip>
          <a:srcRect b="88"/>
          <a:stretch/>
        </p:blipFill>
        <p:spPr>
          <a:xfrm>
            <a:off x="0" y="6502"/>
            <a:ext cx="9753600" cy="7308698"/>
          </a:xfrm>
          <a:prstGeom prst="rect">
            <a:avLst/>
          </a:prstGeom>
          <a:noFill/>
          <a:ln>
            <a:noFill/>
          </a:ln>
        </p:spPr>
      </p:pic>
      <p:sp>
        <p:nvSpPr>
          <p:cNvPr id="147" name="Google Shape;147;p16"/>
          <p:cNvSpPr txBox="1"/>
          <p:nvPr/>
        </p:nvSpPr>
        <p:spPr>
          <a:xfrm>
            <a:off x="534801" y="6748952"/>
            <a:ext cx="3538186" cy="192360"/>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79">
                <a:solidFill>
                  <a:srgbClr val="951B81"/>
                </a:solidFill>
                <a:latin typeface="Avenir"/>
                <a:ea typeface="Avenir"/>
                <a:cs typeface="Avenir"/>
                <a:sym typeface="Avenir"/>
              </a:rPr>
              <a:t>nationalnumeracy.org.uk</a:t>
            </a:r>
            <a:endParaRPr/>
          </a:p>
        </p:txBody>
      </p:sp>
      <p:cxnSp>
        <p:nvCxnSpPr>
          <p:cNvPr id="148" name="Google Shape;148;p16"/>
          <p:cNvCxnSpPr/>
          <p:nvPr/>
        </p:nvCxnSpPr>
        <p:spPr>
          <a:xfrm rot="9363">
            <a:off x="524918" y="6619037"/>
            <a:ext cx="8703766" cy="0"/>
          </a:xfrm>
          <a:prstGeom prst="straightConnector1">
            <a:avLst/>
          </a:prstGeom>
          <a:noFill/>
          <a:ln w="19050" cap="rnd" cmpd="sng">
            <a:solidFill>
              <a:srgbClr val="951B81"/>
            </a:solidFill>
            <a:prstDash val="solid"/>
            <a:round/>
            <a:headEnd type="none" w="sm" len="sm"/>
            <a:tailEnd type="none" w="sm" len="sm"/>
          </a:ln>
        </p:spPr>
      </p:cxnSp>
      <p:sp>
        <p:nvSpPr>
          <p:cNvPr id="149" name="Google Shape;149;p16"/>
          <p:cNvSpPr txBox="1"/>
          <p:nvPr/>
        </p:nvSpPr>
        <p:spPr>
          <a:xfrm>
            <a:off x="628225" y="1856196"/>
            <a:ext cx="8497147" cy="354521"/>
          </a:xfrm>
          <a:prstGeom prst="rect">
            <a:avLst/>
          </a:prstGeom>
          <a:noFill/>
          <a:ln>
            <a:noFill/>
          </a:ln>
        </p:spPr>
        <p:txBody>
          <a:bodyPr spcFirstLastPara="1" wrap="square" lIns="0" tIns="0" rIns="0" bIns="0" anchor="t" anchorCtr="0">
            <a:spAutoFit/>
          </a:bodyPr>
          <a:lstStyle/>
          <a:p>
            <a:pPr marL="0" marR="0" lvl="0" indent="0" algn="l" rtl="0">
              <a:lnSpc>
                <a:spcPct val="108016"/>
              </a:lnSpc>
              <a:spcBef>
                <a:spcPts val="0"/>
              </a:spcBef>
              <a:spcAft>
                <a:spcPts val="0"/>
              </a:spcAft>
              <a:buNone/>
            </a:pPr>
            <a:r>
              <a:rPr lang="en-US" sz="2000" b="1" dirty="0">
                <a:solidFill>
                  <a:srgbClr val="951B81"/>
                </a:solidFill>
                <a:latin typeface="Avenir"/>
                <a:ea typeface="Avenir"/>
                <a:cs typeface="Avenir"/>
                <a:sym typeface="Avenir"/>
              </a:rPr>
              <a:t>When I was at school, this is how I used to think about </a:t>
            </a:r>
            <a:r>
              <a:rPr lang="en-US" sz="2000" b="1" dirty="0" err="1">
                <a:solidFill>
                  <a:srgbClr val="951B81"/>
                </a:solidFill>
                <a:latin typeface="Avenir"/>
                <a:ea typeface="Avenir"/>
                <a:cs typeface="Avenir"/>
                <a:sym typeface="Avenir"/>
              </a:rPr>
              <a:t>maths</a:t>
            </a:r>
            <a:r>
              <a:rPr lang="en-US" sz="2133" dirty="0">
                <a:solidFill>
                  <a:srgbClr val="951B81"/>
                </a:solidFill>
                <a:latin typeface="Avenir"/>
                <a:ea typeface="Avenir"/>
                <a:cs typeface="Avenir"/>
                <a:sym typeface="Avenir"/>
              </a:rPr>
              <a:t>:</a:t>
            </a:r>
            <a:endParaRPr dirty="0"/>
          </a:p>
        </p:txBody>
      </p:sp>
      <p:sp>
        <p:nvSpPr>
          <p:cNvPr id="151" name="Google Shape;151;p16"/>
          <p:cNvSpPr txBox="1"/>
          <p:nvPr/>
        </p:nvSpPr>
        <p:spPr>
          <a:xfrm>
            <a:off x="628225" y="3505200"/>
            <a:ext cx="79248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951B81"/>
                </a:solidFill>
                <a:latin typeface="Avenir"/>
                <a:ea typeface="Avenir"/>
                <a:cs typeface="Avenir"/>
                <a:sym typeface="Avenir"/>
              </a:rPr>
              <a:t>Now I’m an adult, this is how I feel about </a:t>
            </a:r>
            <a:r>
              <a:rPr lang="en-US" sz="2000" b="1" dirty="0" err="1">
                <a:solidFill>
                  <a:srgbClr val="951B81"/>
                </a:solidFill>
                <a:latin typeface="Avenir"/>
                <a:ea typeface="Avenir"/>
                <a:cs typeface="Avenir"/>
                <a:sym typeface="Avenir"/>
              </a:rPr>
              <a:t>maths</a:t>
            </a:r>
            <a:r>
              <a:rPr lang="en-US" sz="2000" dirty="0">
                <a:solidFill>
                  <a:srgbClr val="951B81"/>
                </a:solidFill>
                <a:latin typeface="Avenir"/>
                <a:ea typeface="Avenir"/>
                <a:cs typeface="Avenir"/>
                <a:sym typeface="Avenir"/>
              </a:rPr>
              <a:t>:</a:t>
            </a:r>
            <a:endParaRPr sz="2000" dirty="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7"/>
          <p:cNvPicPr preferRelativeResize="0"/>
          <p:nvPr/>
        </p:nvPicPr>
        <p:blipFill rotWithShape="1">
          <a:blip r:embed="rId3">
            <a:alphaModFix/>
          </a:blip>
          <a:srcRect b="88"/>
          <a:stretch/>
        </p:blipFill>
        <p:spPr>
          <a:xfrm>
            <a:off x="0" y="3251"/>
            <a:ext cx="9753600" cy="7308698"/>
          </a:xfrm>
          <a:prstGeom prst="rect">
            <a:avLst/>
          </a:prstGeom>
          <a:noFill/>
          <a:ln>
            <a:noFill/>
          </a:ln>
        </p:spPr>
      </p:pic>
      <p:pic>
        <p:nvPicPr>
          <p:cNvPr id="162" name="Google Shape;162;p17"/>
          <p:cNvPicPr preferRelativeResize="0"/>
          <p:nvPr/>
        </p:nvPicPr>
        <p:blipFill rotWithShape="1">
          <a:blip r:embed="rId3">
            <a:alphaModFix/>
          </a:blip>
          <a:srcRect b="88"/>
          <a:stretch/>
        </p:blipFill>
        <p:spPr>
          <a:xfrm>
            <a:off x="76200" y="10578"/>
            <a:ext cx="9753600" cy="7308698"/>
          </a:xfrm>
          <a:prstGeom prst="rect">
            <a:avLst/>
          </a:prstGeom>
          <a:noFill/>
          <a:ln>
            <a:noFill/>
          </a:ln>
        </p:spPr>
      </p:pic>
      <p:sp>
        <p:nvSpPr>
          <p:cNvPr id="163" name="Google Shape;163;p17"/>
          <p:cNvSpPr txBox="1"/>
          <p:nvPr/>
        </p:nvSpPr>
        <p:spPr>
          <a:xfrm>
            <a:off x="1190598" y="6826140"/>
            <a:ext cx="3538186" cy="192360"/>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79">
                <a:solidFill>
                  <a:srgbClr val="FFFFFF"/>
                </a:solidFill>
                <a:latin typeface="Avenir"/>
                <a:ea typeface="Avenir"/>
                <a:cs typeface="Avenir"/>
                <a:sym typeface="Avenir"/>
              </a:rPr>
              <a:t>nationalnumeracy.org.uk</a:t>
            </a:r>
            <a:endParaRPr/>
          </a:p>
        </p:txBody>
      </p:sp>
      <p:sp>
        <p:nvSpPr>
          <p:cNvPr id="164" name="Google Shape;164;p17"/>
          <p:cNvSpPr/>
          <p:nvPr/>
        </p:nvSpPr>
        <p:spPr>
          <a:xfrm>
            <a:off x="2959690" y="3379023"/>
            <a:ext cx="3517310" cy="55715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17"/>
          <p:cNvSpPr txBox="1"/>
          <p:nvPr/>
        </p:nvSpPr>
        <p:spPr>
          <a:xfrm>
            <a:off x="3068867" y="3417278"/>
            <a:ext cx="3319833" cy="474489"/>
          </a:xfrm>
          <a:prstGeom prst="rect">
            <a:avLst/>
          </a:prstGeom>
          <a:noFill/>
          <a:ln>
            <a:noFill/>
          </a:ln>
        </p:spPr>
        <p:txBody>
          <a:bodyPr spcFirstLastPara="1" wrap="square" lIns="0" tIns="0" rIns="0" bIns="0" anchor="t" anchorCtr="0">
            <a:spAutoFit/>
          </a:bodyPr>
          <a:lstStyle/>
          <a:p>
            <a:pPr marL="0" marR="0" lvl="0" indent="0" algn="l" rtl="0">
              <a:lnSpc>
                <a:spcPct val="107998"/>
              </a:lnSpc>
              <a:spcBef>
                <a:spcPts val="0"/>
              </a:spcBef>
              <a:spcAft>
                <a:spcPts val="0"/>
              </a:spcAft>
              <a:buNone/>
            </a:pPr>
            <a:r>
              <a:rPr lang="en-US" sz="3413">
                <a:solidFill>
                  <a:srgbClr val="005477"/>
                </a:solidFill>
                <a:latin typeface="Avenir"/>
                <a:ea typeface="Avenir"/>
                <a:cs typeface="Avenir"/>
                <a:sym typeface="Avenir"/>
              </a:rPr>
              <a:t>Maths in my job</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8"/>
          <p:cNvPicPr preferRelativeResize="0"/>
          <p:nvPr/>
        </p:nvPicPr>
        <p:blipFill rotWithShape="1">
          <a:blip r:embed="rId3">
            <a:alphaModFix/>
          </a:blip>
          <a:srcRect b="88"/>
          <a:stretch/>
        </p:blipFill>
        <p:spPr>
          <a:xfrm>
            <a:off x="0" y="6502"/>
            <a:ext cx="9753600" cy="7308698"/>
          </a:xfrm>
          <a:prstGeom prst="rect">
            <a:avLst/>
          </a:prstGeom>
          <a:noFill/>
          <a:ln>
            <a:noFill/>
          </a:ln>
        </p:spPr>
      </p:pic>
      <p:sp>
        <p:nvSpPr>
          <p:cNvPr id="175" name="Google Shape;175;p18"/>
          <p:cNvSpPr txBox="1"/>
          <p:nvPr/>
        </p:nvSpPr>
        <p:spPr>
          <a:xfrm>
            <a:off x="534801" y="6748952"/>
            <a:ext cx="3538186" cy="192360"/>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79">
                <a:solidFill>
                  <a:srgbClr val="951B81"/>
                </a:solidFill>
                <a:latin typeface="Avenir"/>
                <a:ea typeface="Avenir"/>
                <a:cs typeface="Avenir"/>
                <a:sym typeface="Avenir"/>
              </a:rPr>
              <a:t>nationalnumeracy.org.uk</a:t>
            </a:r>
            <a:endParaRPr/>
          </a:p>
        </p:txBody>
      </p:sp>
      <p:cxnSp>
        <p:nvCxnSpPr>
          <p:cNvPr id="176" name="Google Shape;176;p18"/>
          <p:cNvCxnSpPr/>
          <p:nvPr/>
        </p:nvCxnSpPr>
        <p:spPr>
          <a:xfrm rot="9363">
            <a:off x="524918" y="6619037"/>
            <a:ext cx="8703766" cy="0"/>
          </a:xfrm>
          <a:prstGeom prst="straightConnector1">
            <a:avLst/>
          </a:prstGeom>
          <a:noFill/>
          <a:ln w="19050" cap="rnd" cmpd="sng">
            <a:solidFill>
              <a:srgbClr val="951B81"/>
            </a:solidFill>
            <a:prstDash val="solid"/>
            <a:round/>
            <a:headEnd type="none" w="sm" len="sm"/>
            <a:tailEnd type="none" w="sm" len="sm"/>
          </a:ln>
        </p:spPr>
      </p:cxnSp>
      <p:sp>
        <p:nvSpPr>
          <p:cNvPr id="177" name="Google Shape;177;p18"/>
          <p:cNvSpPr txBox="1"/>
          <p:nvPr/>
        </p:nvSpPr>
        <p:spPr>
          <a:xfrm>
            <a:off x="628226" y="717204"/>
            <a:ext cx="8497147" cy="354521"/>
          </a:xfrm>
          <a:prstGeom prst="rect">
            <a:avLst/>
          </a:prstGeom>
          <a:noFill/>
          <a:ln>
            <a:noFill/>
          </a:ln>
        </p:spPr>
        <p:txBody>
          <a:bodyPr spcFirstLastPara="1" wrap="square" lIns="0" tIns="0" rIns="0" bIns="0" anchor="t" anchorCtr="0">
            <a:spAutoFit/>
          </a:bodyPr>
          <a:lstStyle/>
          <a:p>
            <a:pPr marL="0" marR="0" lvl="0" indent="0" algn="l" rtl="0">
              <a:lnSpc>
                <a:spcPct val="108016"/>
              </a:lnSpc>
              <a:spcBef>
                <a:spcPts val="0"/>
              </a:spcBef>
              <a:spcAft>
                <a:spcPts val="0"/>
              </a:spcAft>
              <a:buNone/>
            </a:pPr>
            <a:r>
              <a:rPr lang="en-US" sz="2133" b="1" dirty="0" err="1">
                <a:solidFill>
                  <a:srgbClr val="951B81"/>
                </a:solidFill>
                <a:latin typeface="Avenir"/>
                <a:ea typeface="Avenir"/>
                <a:cs typeface="Avenir"/>
                <a:sym typeface="Avenir"/>
              </a:rPr>
              <a:t>Maths</a:t>
            </a:r>
            <a:r>
              <a:rPr lang="en-US" sz="2133" b="1" dirty="0">
                <a:solidFill>
                  <a:srgbClr val="951B81"/>
                </a:solidFill>
                <a:latin typeface="Avenir"/>
                <a:ea typeface="Avenir"/>
                <a:cs typeface="Avenir"/>
                <a:sym typeface="Avenir"/>
              </a:rPr>
              <a:t> in my job</a:t>
            </a:r>
            <a:endParaRPr b="1" dirty="0"/>
          </a:p>
        </p:txBody>
      </p:sp>
      <p:sp>
        <p:nvSpPr>
          <p:cNvPr id="178" name="Google Shape;178;p18"/>
          <p:cNvSpPr txBox="1"/>
          <p:nvPr/>
        </p:nvSpPr>
        <p:spPr>
          <a:xfrm>
            <a:off x="259683" y="1261599"/>
            <a:ext cx="9234231" cy="4786951"/>
          </a:xfrm>
          <a:prstGeom prst="rect">
            <a:avLst/>
          </a:prstGeom>
          <a:noFill/>
          <a:ln>
            <a:noFill/>
          </a:ln>
        </p:spPr>
        <p:txBody>
          <a:bodyPr spcFirstLastPara="1" wrap="square" lIns="0" tIns="0" rIns="0" bIns="0" anchor="t" anchorCtr="0">
            <a:spAutoFit/>
          </a:bodyPr>
          <a:lstStyle/>
          <a:p>
            <a:pPr marL="303307" marR="0" lvl="4" algn="l" rtl="0">
              <a:lnSpc>
                <a:spcPct val="108030"/>
              </a:lnSpc>
              <a:spcBef>
                <a:spcPts val="0"/>
              </a:spcBef>
              <a:spcAft>
                <a:spcPts val="0"/>
              </a:spcAft>
              <a:buClr>
                <a:srgbClr val="000000"/>
              </a:buClr>
              <a:buSzPts val="1706"/>
            </a:pPr>
            <a:r>
              <a:rPr lang="en-US" sz="1800" b="0" i="0" u="none" strike="noStrike" cap="none" dirty="0">
                <a:solidFill>
                  <a:srgbClr val="951B81"/>
                </a:solidFill>
                <a:latin typeface="Avenir"/>
                <a:ea typeface="Avenir"/>
                <a:cs typeface="Avenir"/>
                <a:sym typeface="Avenir"/>
              </a:rPr>
              <a:t>I am a…</a:t>
            </a:r>
            <a:endParaRPr sz="1800" dirty="0">
              <a:solidFill>
                <a:srgbClr val="951B81"/>
              </a:solidFill>
              <a:latin typeface="Avenir"/>
            </a:endParaRPr>
          </a:p>
          <a:p>
            <a:pPr marL="329310" marR="0" lvl="4" indent="0" algn="l" rtl="0">
              <a:lnSpc>
                <a:spcPct val="108030"/>
              </a:lnSpc>
              <a:spcBef>
                <a:spcPts val="0"/>
              </a:spcBef>
              <a:spcAft>
                <a:spcPts val="0"/>
              </a:spcAft>
              <a:buNone/>
            </a:pPr>
            <a:endParaRPr sz="1800" b="0" i="0" u="none" strike="noStrike" cap="none" dirty="0">
              <a:solidFill>
                <a:srgbClr val="951B81"/>
              </a:solidFill>
              <a:latin typeface="Avenir"/>
              <a:ea typeface="Avenir"/>
              <a:cs typeface="Avenir"/>
              <a:sym typeface="Avenir"/>
            </a:endParaRPr>
          </a:p>
          <a:p>
            <a:pPr marL="303307" marR="0" lvl="4" algn="l" rtl="0">
              <a:lnSpc>
                <a:spcPct val="108030"/>
              </a:lnSpc>
              <a:spcBef>
                <a:spcPts val="0"/>
              </a:spcBef>
              <a:spcAft>
                <a:spcPts val="0"/>
              </a:spcAft>
              <a:buClr>
                <a:srgbClr val="000000"/>
              </a:buClr>
              <a:buSzPts val="1706"/>
            </a:pPr>
            <a:r>
              <a:rPr lang="en-US" sz="1800" b="0" i="0" u="none" strike="noStrike" cap="none" dirty="0">
                <a:solidFill>
                  <a:srgbClr val="951B81"/>
                </a:solidFill>
                <a:latin typeface="Avenir"/>
                <a:ea typeface="Avenir"/>
                <a:cs typeface="Avenir"/>
                <a:sym typeface="Avenir"/>
              </a:rPr>
              <a:t>My job involves….</a:t>
            </a:r>
            <a:endParaRPr sz="1800" dirty="0">
              <a:solidFill>
                <a:srgbClr val="951B81"/>
              </a:solidFill>
              <a:latin typeface="Avenir"/>
            </a:endParaRPr>
          </a:p>
          <a:p>
            <a:pPr marL="411637" marR="0" lvl="4" indent="0" algn="l" rtl="0">
              <a:lnSpc>
                <a:spcPct val="108030"/>
              </a:lnSpc>
              <a:spcBef>
                <a:spcPts val="0"/>
              </a:spcBef>
              <a:spcAft>
                <a:spcPts val="0"/>
              </a:spcAft>
              <a:buClr>
                <a:schemeClr val="dk1"/>
              </a:buClr>
              <a:buSzPts val="1706"/>
              <a:buFont typeface="Arial"/>
              <a:buNone/>
            </a:pPr>
            <a:endParaRPr sz="1800" b="0" i="0" u="none" strike="noStrike" cap="none" dirty="0">
              <a:solidFill>
                <a:srgbClr val="951B81"/>
              </a:solidFill>
              <a:latin typeface="Avenir"/>
              <a:ea typeface="Avenir"/>
              <a:cs typeface="Avenir"/>
              <a:sym typeface="Avenir"/>
            </a:endParaRPr>
          </a:p>
          <a:p>
            <a:pPr marL="303307" marR="0" lvl="4" algn="l" rtl="0">
              <a:lnSpc>
                <a:spcPct val="108030"/>
              </a:lnSpc>
              <a:spcBef>
                <a:spcPts val="0"/>
              </a:spcBef>
              <a:spcAft>
                <a:spcPts val="0"/>
              </a:spcAft>
              <a:buClr>
                <a:srgbClr val="000000"/>
              </a:buClr>
              <a:buSzPts val="1706"/>
            </a:pPr>
            <a:r>
              <a:rPr lang="en-US" sz="1800" dirty="0">
                <a:solidFill>
                  <a:srgbClr val="951B81"/>
                </a:solidFill>
                <a:latin typeface="Avenir"/>
                <a:ea typeface="Avenir"/>
                <a:cs typeface="Avenir"/>
                <a:sym typeface="Avenir"/>
              </a:rPr>
              <a:t>I</a:t>
            </a:r>
            <a:r>
              <a:rPr lang="en-US" sz="1800" b="0" i="0" u="none" strike="noStrike" cap="none" dirty="0">
                <a:solidFill>
                  <a:srgbClr val="951B81"/>
                </a:solidFill>
                <a:latin typeface="Avenir"/>
                <a:ea typeface="Avenir"/>
                <a:cs typeface="Avenir"/>
                <a:sym typeface="Avenir"/>
              </a:rPr>
              <a:t>n my job, I use maths</a:t>
            </a:r>
            <a:r>
              <a:rPr lang="en-US" sz="1800" dirty="0">
                <a:solidFill>
                  <a:srgbClr val="951B81"/>
                </a:solidFill>
                <a:latin typeface="Avenir"/>
                <a:ea typeface="Avenir"/>
                <a:cs typeface="Avenir"/>
                <a:sym typeface="Avenir"/>
              </a:rPr>
              <a:t>.. (give two or three examples)</a:t>
            </a:r>
            <a:endParaRPr sz="1800" dirty="0">
              <a:solidFill>
                <a:srgbClr val="951B81"/>
              </a:solidFill>
              <a:latin typeface="Avenir"/>
            </a:endParaRPr>
          </a:p>
          <a:p>
            <a:pPr marL="628650" marR="0" lvl="4" indent="0" algn="l" rtl="0">
              <a:lnSpc>
                <a:spcPct val="108030"/>
              </a:lnSpc>
              <a:spcBef>
                <a:spcPts val="0"/>
              </a:spcBef>
              <a:spcAft>
                <a:spcPts val="0"/>
              </a:spcAft>
              <a:buNone/>
            </a:pPr>
            <a:endParaRPr sz="1800" b="0" i="0" u="none" strike="noStrike" cap="none" dirty="0">
              <a:solidFill>
                <a:srgbClr val="951B81"/>
              </a:solidFill>
              <a:latin typeface="Avenir"/>
              <a:ea typeface="Avenir"/>
              <a:cs typeface="Avenir"/>
              <a:sym typeface="Avenir"/>
            </a:endParaRPr>
          </a:p>
          <a:p>
            <a:pPr marL="628650" marR="0" lvl="4" indent="-108330" algn="l" rtl="0">
              <a:lnSpc>
                <a:spcPct val="108030"/>
              </a:lnSpc>
              <a:spcBef>
                <a:spcPts val="0"/>
              </a:spcBef>
              <a:spcAft>
                <a:spcPts val="0"/>
              </a:spcAft>
              <a:buClr>
                <a:srgbClr val="000000"/>
              </a:buClr>
              <a:buSzPts val="1706"/>
              <a:buFont typeface="Arial"/>
              <a:buChar char="•"/>
            </a:pPr>
            <a:endParaRPr lang="en-US" sz="1800" dirty="0">
              <a:solidFill>
                <a:srgbClr val="951B81"/>
              </a:solidFill>
              <a:latin typeface="Avenir"/>
              <a:ea typeface="Avenir"/>
              <a:cs typeface="Avenir"/>
              <a:sym typeface="Avenir"/>
            </a:endParaRPr>
          </a:p>
          <a:p>
            <a:pPr marL="520320" marR="0" lvl="4" algn="l" rtl="0">
              <a:lnSpc>
                <a:spcPct val="108030"/>
              </a:lnSpc>
              <a:spcBef>
                <a:spcPts val="0"/>
              </a:spcBef>
              <a:spcAft>
                <a:spcPts val="0"/>
              </a:spcAft>
              <a:buClr>
                <a:srgbClr val="000000"/>
              </a:buClr>
              <a:buSzPts val="1706"/>
            </a:pPr>
            <a:endParaRPr lang="en-US" sz="1800" dirty="0">
              <a:solidFill>
                <a:srgbClr val="951B81"/>
              </a:solidFill>
              <a:latin typeface="Avenir"/>
              <a:ea typeface="Avenir"/>
            </a:endParaRPr>
          </a:p>
          <a:p>
            <a:pPr marL="520320" marR="0" lvl="4" algn="l" rtl="0">
              <a:lnSpc>
                <a:spcPct val="108030"/>
              </a:lnSpc>
              <a:spcBef>
                <a:spcPts val="0"/>
              </a:spcBef>
              <a:spcAft>
                <a:spcPts val="0"/>
              </a:spcAft>
              <a:buClr>
                <a:srgbClr val="000000"/>
              </a:buClr>
              <a:buSzPts val="1706"/>
            </a:pPr>
            <a:endParaRPr lang="en-US" sz="1800" dirty="0">
              <a:solidFill>
                <a:srgbClr val="951B81"/>
              </a:solidFill>
              <a:latin typeface="Avenir"/>
              <a:ea typeface="Avenir"/>
              <a:cs typeface="Avenir"/>
              <a:sym typeface="Avenir"/>
            </a:endParaRPr>
          </a:p>
          <a:p>
            <a:pPr marL="520320" marR="0" lvl="4" algn="l" rtl="0">
              <a:lnSpc>
                <a:spcPct val="108030"/>
              </a:lnSpc>
              <a:spcBef>
                <a:spcPts val="0"/>
              </a:spcBef>
              <a:spcAft>
                <a:spcPts val="0"/>
              </a:spcAft>
              <a:buClr>
                <a:srgbClr val="000000"/>
              </a:buClr>
              <a:buSzPts val="1706"/>
            </a:pPr>
            <a:endParaRPr lang="en-US" sz="1800" dirty="0">
              <a:solidFill>
                <a:srgbClr val="951B81"/>
              </a:solidFill>
              <a:latin typeface="Avenir"/>
              <a:ea typeface="Avenir"/>
              <a:cs typeface="Avenir"/>
              <a:sym typeface="Avenir"/>
            </a:endParaRPr>
          </a:p>
          <a:p>
            <a:pPr marL="520320" marR="0" lvl="4" algn="l" rtl="0">
              <a:lnSpc>
                <a:spcPct val="108030"/>
              </a:lnSpc>
              <a:spcBef>
                <a:spcPts val="0"/>
              </a:spcBef>
              <a:spcAft>
                <a:spcPts val="0"/>
              </a:spcAft>
              <a:buClr>
                <a:srgbClr val="000000"/>
              </a:buClr>
              <a:buSzPts val="1706"/>
            </a:pPr>
            <a:endParaRPr lang="en-US" sz="1800" dirty="0">
              <a:solidFill>
                <a:srgbClr val="951B81"/>
              </a:solidFill>
              <a:latin typeface="Avenir"/>
              <a:ea typeface="Avenir"/>
              <a:cs typeface="Avenir"/>
              <a:sym typeface="Avenir"/>
            </a:endParaRPr>
          </a:p>
          <a:p>
            <a:pPr marL="520320" marR="0" lvl="4" algn="l" rtl="0">
              <a:lnSpc>
                <a:spcPct val="108030"/>
              </a:lnSpc>
              <a:spcBef>
                <a:spcPts val="0"/>
              </a:spcBef>
              <a:spcAft>
                <a:spcPts val="0"/>
              </a:spcAft>
              <a:buClr>
                <a:srgbClr val="000000"/>
              </a:buClr>
              <a:buSzPts val="1706"/>
            </a:pPr>
            <a:endParaRPr lang="en-US" sz="1800" dirty="0">
              <a:solidFill>
                <a:srgbClr val="951B81"/>
              </a:solidFill>
              <a:latin typeface="Avenir"/>
              <a:ea typeface="Avenir"/>
              <a:cs typeface="Avenir"/>
              <a:sym typeface="Avenir"/>
            </a:endParaRPr>
          </a:p>
          <a:p>
            <a:pPr marL="520320" marR="0" lvl="4" algn="l" rtl="0">
              <a:lnSpc>
                <a:spcPct val="108030"/>
              </a:lnSpc>
              <a:spcBef>
                <a:spcPts val="0"/>
              </a:spcBef>
              <a:spcAft>
                <a:spcPts val="0"/>
              </a:spcAft>
              <a:buClr>
                <a:srgbClr val="000000"/>
              </a:buClr>
              <a:buSzPts val="1706"/>
            </a:pPr>
            <a:endParaRPr lang="en-US" sz="1800" dirty="0">
              <a:solidFill>
                <a:srgbClr val="951B81"/>
              </a:solidFill>
              <a:latin typeface="Avenir"/>
              <a:ea typeface="Avenir"/>
              <a:cs typeface="Avenir"/>
              <a:sym typeface="Avenir"/>
            </a:endParaRPr>
          </a:p>
          <a:p>
            <a:pPr marL="520320" marR="0" lvl="4" algn="l" rtl="0">
              <a:lnSpc>
                <a:spcPct val="108030"/>
              </a:lnSpc>
              <a:spcBef>
                <a:spcPts val="0"/>
              </a:spcBef>
              <a:spcAft>
                <a:spcPts val="0"/>
              </a:spcAft>
              <a:buClr>
                <a:srgbClr val="000000"/>
              </a:buClr>
              <a:buSzPts val="1706"/>
            </a:pPr>
            <a:endParaRPr lang="en-US" sz="1800" dirty="0">
              <a:solidFill>
                <a:srgbClr val="951B81"/>
              </a:solidFill>
              <a:latin typeface="Avenir"/>
              <a:ea typeface="Avenir"/>
              <a:cs typeface="Avenir"/>
              <a:sym typeface="Avenir"/>
            </a:endParaRPr>
          </a:p>
          <a:p>
            <a:pPr marL="520320" marR="0" lvl="4" algn="l" rtl="0">
              <a:lnSpc>
                <a:spcPct val="108030"/>
              </a:lnSpc>
              <a:spcBef>
                <a:spcPts val="0"/>
              </a:spcBef>
              <a:spcAft>
                <a:spcPts val="0"/>
              </a:spcAft>
              <a:buClr>
                <a:srgbClr val="000000"/>
              </a:buClr>
              <a:buSzPts val="1706"/>
            </a:pPr>
            <a:endParaRPr sz="1800" b="0" i="0" u="none" strike="noStrike" cap="none" dirty="0">
              <a:solidFill>
                <a:srgbClr val="951B81"/>
              </a:solidFill>
              <a:latin typeface="Avenir"/>
              <a:ea typeface="Avenir"/>
              <a:cs typeface="Avenir"/>
              <a:sym typeface="Avenir"/>
            </a:endParaRPr>
          </a:p>
          <a:p>
            <a:pPr marL="303307" marR="0" lvl="4" algn="l" rtl="0">
              <a:lnSpc>
                <a:spcPct val="108030"/>
              </a:lnSpc>
              <a:spcBef>
                <a:spcPts val="0"/>
              </a:spcBef>
              <a:spcAft>
                <a:spcPts val="0"/>
              </a:spcAft>
              <a:buClr>
                <a:srgbClr val="000000"/>
              </a:buClr>
              <a:buSzPts val="1706"/>
            </a:pPr>
            <a:r>
              <a:rPr lang="en-US" sz="1800" b="0" i="0" u="none" strike="noStrike" cap="none" dirty="0">
                <a:solidFill>
                  <a:srgbClr val="951B81"/>
                </a:solidFill>
                <a:latin typeface="Avenir"/>
                <a:ea typeface="Avenir"/>
                <a:cs typeface="Avenir"/>
                <a:sym typeface="Avenir"/>
              </a:rPr>
              <a:t>Does anybody want to ask me anything about how I use </a:t>
            </a:r>
            <a:r>
              <a:rPr lang="en-US" sz="1800" b="0" i="0" u="none" strike="noStrike" cap="none" dirty="0" err="1">
                <a:solidFill>
                  <a:srgbClr val="951B81"/>
                </a:solidFill>
                <a:latin typeface="Avenir"/>
                <a:ea typeface="Avenir"/>
                <a:cs typeface="Avenir"/>
                <a:sym typeface="Avenir"/>
              </a:rPr>
              <a:t>maths</a:t>
            </a:r>
            <a:r>
              <a:rPr lang="en-US" sz="1800" b="0" i="0" u="none" strike="noStrike" cap="none" dirty="0">
                <a:solidFill>
                  <a:srgbClr val="951B81"/>
                </a:solidFill>
                <a:latin typeface="Avenir"/>
                <a:ea typeface="Avenir"/>
                <a:cs typeface="Avenir"/>
                <a:sym typeface="Avenir"/>
              </a:rPr>
              <a:t> in my job?</a:t>
            </a:r>
            <a:endParaRPr sz="1800" dirty="0">
              <a:solidFill>
                <a:srgbClr val="951B81"/>
              </a:solidFill>
              <a:latin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19"/>
          <p:cNvPicPr preferRelativeResize="0"/>
          <p:nvPr/>
        </p:nvPicPr>
        <p:blipFill rotWithShape="1">
          <a:blip r:embed="rId3">
            <a:alphaModFix/>
          </a:blip>
          <a:srcRect b="88"/>
          <a:stretch/>
        </p:blipFill>
        <p:spPr>
          <a:xfrm>
            <a:off x="0" y="6502"/>
            <a:ext cx="9753600" cy="7308698"/>
          </a:xfrm>
          <a:prstGeom prst="rect">
            <a:avLst/>
          </a:prstGeom>
          <a:noFill/>
          <a:ln>
            <a:noFill/>
          </a:ln>
        </p:spPr>
      </p:pic>
      <p:sp>
        <p:nvSpPr>
          <p:cNvPr id="188" name="Google Shape;188;p19"/>
          <p:cNvSpPr txBox="1"/>
          <p:nvPr/>
        </p:nvSpPr>
        <p:spPr>
          <a:xfrm>
            <a:off x="1190598" y="6826140"/>
            <a:ext cx="3538186" cy="192360"/>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79">
                <a:solidFill>
                  <a:srgbClr val="FFFFFF"/>
                </a:solidFill>
                <a:latin typeface="Avenir"/>
                <a:ea typeface="Avenir"/>
                <a:cs typeface="Avenir"/>
                <a:sym typeface="Avenir"/>
              </a:rPr>
              <a:t>nationalnumeracy.org.uk</a:t>
            </a:r>
            <a:endParaRPr/>
          </a:p>
        </p:txBody>
      </p:sp>
      <p:sp>
        <p:nvSpPr>
          <p:cNvPr id="189" name="Google Shape;189;p19"/>
          <p:cNvSpPr/>
          <p:nvPr/>
        </p:nvSpPr>
        <p:spPr>
          <a:xfrm>
            <a:off x="1790700" y="3375945"/>
            <a:ext cx="6172200" cy="55715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 name="Google Shape;190;p19"/>
          <p:cNvSpPr txBox="1"/>
          <p:nvPr/>
        </p:nvSpPr>
        <p:spPr>
          <a:xfrm>
            <a:off x="1606914" y="3417278"/>
            <a:ext cx="6539772" cy="474489"/>
          </a:xfrm>
          <a:prstGeom prst="rect">
            <a:avLst/>
          </a:prstGeom>
          <a:noFill/>
          <a:ln>
            <a:noFill/>
          </a:ln>
        </p:spPr>
        <p:txBody>
          <a:bodyPr spcFirstLastPara="1" wrap="square" lIns="0" tIns="0" rIns="0" bIns="0" anchor="t" anchorCtr="0">
            <a:spAutoFit/>
          </a:bodyPr>
          <a:lstStyle/>
          <a:p>
            <a:pPr marL="0" marR="0" lvl="0" indent="0" algn="ctr" rtl="0">
              <a:lnSpc>
                <a:spcPct val="107998"/>
              </a:lnSpc>
              <a:spcBef>
                <a:spcPts val="0"/>
              </a:spcBef>
              <a:spcAft>
                <a:spcPts val="0"/>
              </a:spcAft>
              <a:buNone/>
            </a:pPr>
            <a:r>
              <a:rPr lang="en-US" sz="3413">
                <a:solidFill>
                  <a:srgbClr val="951B81"/>
                </a:solidFill>
                <a:latin typeface="Avenir"/>
                <a:ea typeface="Avenir"/>
                <a:cs typeface="Avenir"/>
                <a:sym typeface="Avenir"/>
              </a:rPr>
              <a:t>Maths in my life outside work</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8"/>
          <p:cNvPicPr preferRelativeResize="0"/>
          <p:nvPr/>
        </p:nvPicPr>
        <p:blipFill rotWithShape="1">
          <a:blip r:embed="rId3">
            <a:alphaModFix/>
          </a:blip>
          <a:srcRect b="88"/>
          <a:stretch/>
        </p:blipFill>
        <p:spPr>
          <a:xfrm>
            <a:off x="0" y="6502"/>
            <a:ext cx="9753600" cy="7308698"/>
          </a:xfrm>
          <a:prstGeom prst="rect">
            <a:avLst/>
          </a:prstGeom>
          <a:noFill/>
          <a:ln>
            <a:noFill/>
          </a:ln>
        </p:spPr>
      </p:pic>
      <p:sp>
        <p:nvSpPr>
          <p:cNvPr id="175" name="Google Shape;175;p18"/>
          <p:cNvSpPr txBox="1"/>
          <p:nvPr/>
        </p:nvSpPr>
        <p:spPr>
          <a:xfrm>
            <a:off x="534801" y="6748952"/>
            <a:ext cx="3538186" cy="192360"/>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79">
                <a:solidFill>
                  <a:srgbClr val="951B81"/>
                </a:solidFill>
                <a:latin typeface="Avenir"/>
                <a:ea typeface="Avenir"/>
                <a:cs typeface="Avenir"/>
                <a:sym typeface="Avenir"/>
              </a:rPr>
              <a:t>nationalnumeracy.org.uk</a:t>
            </a:r>
            <a:endParaRPr/>
          </a:p>
        </p:txBody>
      </p:sp>
      <p:cxnSp>
        <p:nvCxnSpPr>
          <p:cNvPr id="176" name="Google Shape;176;p18"/>
          <p:cNvCxnSpPr/>
          <p:nvPr/>
        </p:nvCxnSpPr>
        <p:spPr>
          <a:xfrm rot="9363">
            <a:off x="524918" y="6619037"/>
            <a:ext cx="8703766" cy="0"/>
          </a:xfrm>
          <a:prstGeom prst="straightConnector1">
            <a:avLst/>
          </a:prstGeom>
          <a:noFill/>
          <a:ln w="19050" cap="rnd" cmpd="sng">
            <a:solidFill>
              <a:srgbClr val="951B81"/>
            </a:solidFill>
            <a:prstDash val="solid"/>
            <a:round/>
            <a:headEnd type="none" w="sm" len="sm"/>
            <a:tailEnd type="none" w="sm" len="sm"/>
          </a:ln>
        </p:spPr>
      </p:cxnSp>
      <p:sp>
        <p:nvSpPr>
          <p:cNvPr id="177" name="Google Shape;177;p18"/>
          <p:cNvSpPr txBox="1"/>
          <p:nvPr/>
        </p:nvSpPr>
        <p:spPr>
          <a:xfrm>
            <a:off x="628226" y="717204"/>
            <a:ext cx="8497147" cy="354521"/>
          </a:xfrm>
          <a:prstGeom prst="rect">
            <a:avLst/>
          </a:prstGeom>
          <a:noFill/>
          <a:ln>
            <a:noFill/>
          </a:ln>
        </p:spPr>
        <p:txBody>
          <a:bodyPr spcFirstLastPara="1" wrap="square" lIns="0" tIns="0" rIns="0" bIns="0" anchor="t" anchorCtr="0">
            <a:spAutoFit/>
          </a:bodyPr>
          <a:lstStyle/>
          <a:p>
            <a:pPr marL="0" marR="0" lvl="0" indent="0" algn="l" rtl="0">
              <a:lnSpc>
                <a:spcPct val="108016"/>
              </a:lnSpc>
              <a:spcBef>
                <a:spcPts val="0"/>
              </a:spcBef>
              <a:spcAft>
                <a:spcPts val="0"/>
              </a:spcAft>
              <a:buNone/>
            </a:pPr>
            <a:r>
              <a:rPr lang="en-US" sz="2133" b="1" dirty="0">
                <a:solidFill>
                  <a:srgbClr val="951B81"/>
                </a:solidFill>
                <a:latin typeface="Avenir"/>
                <a:sym typeface="Avenir"/>
              </a:rPr>
              <a:t>I use </a:t>
            </a:r>
            <a:r>
              <a:rPr lang="en-US" sz="2133" b="1" dirty="0" err="1">
                <a:solidFill>
                  <a:srgbClr val="951B81"/>
                </a:solidFill>
                <a:latin typeface="Avenir"/>
                <a:sym typeface="Avenir"/>
              </a:rPr>
              <a:t>maths</a:t>
            </a:r>
            <a:r>
              <a:rPr lang="en-US" sz="2133" b="1" dirty="0">
                <a:solidFill>
                  <a:srgbClr val="951B81"/>
                </a:solidFill>
                <a:latin typeface="Avenir"/>
                <a:sym typeface="Avenir"/>
              </a:rPr>
              <a:t> to get to places I need to be</a:t>
            </a:r>
            <a:endParaRPr b="1" dirty="0"/>
          </a:p>
        </p:txBody>
      </p:sp>
      <p:sp>
        <p:nvSpPr>
          <p:cNvPr id="178" name="Google Shape;178;p18"/>
          <p:cNvSpPr txBox="1"/>
          <p:nvPr/>
        </p:nvSpPr>
        <p:spPr>
          <a:xfrm>
            <a:off x="259683" y="1443844"/>
            <a:ext cx="9234231" cy="7180427"/>
          </a:xfrm>
          <a:prstGeom prst="rect">
            <a:avLst/>
          </a:prstGeom>
          <a:noFill/>
          <a:ln>
            <a:noFill/>
          </a:ln>
        </p:spPr>
        <p:txBody>
          <a:bodyPr spcFirstLastPara="1" wrap="square" lIns="0" tIns="0" rIns="0" bIns="0" anchor="t" anchorCtr="0">
            <a:spAutoFit/>
          </a:bodyPr>
          <a:lstStyle/>
          <a:p>
            <a:pPr marL="303307" marR="0" lvl="4" algn="l" rtl="0">
              <a:lnSpc>
                <a:spcPct val="108030"/>
              </a:lnSpc>
              <a:spcBef>
                <a:spcPts val="0"/>
              </a:spcBef>
              <a:spcAft>
                <a:spcPts val="0"/>
              </a:spcAft>
              <a:buClr>
                <a:srgbClr val="000000"/>
              </a:buClr>
              <a:buSzPts val="1706"/>
            </a:pPr>
            <a:r>
              <a:rPr lang="en-US" sz="1800" dirty="0">
                <a:solidFill>
                  <a:srgbClr val="951B81"/>
                </a:solidFill>
                <a:latin typeface="Avenir"/>
                <a:ea typeface="Avenir"/>
                <a:cs typeface="Avenir"/>
                <a:sym typeface="Avenir"/>
              </a:rPr>
              <a:t>For example, today…</a:t>
            </a:r>
          </a:p>
          <a:p>
            <a:pPr marL="303307" marR="0" lvl="4" algn="l" rtl="0">
              <a:lnSpc>
                <a:spcPct val="108030"/>
              </a:lnSpc>
              <a:spcBef>
                <a:spcPts val="0"/>
              </a:spcBef>
              <a:spcAft>
                <a:spcPts val="0"/>
              </a:spcAft>
              <a:buClr>
                <a:srgbClr val="000000"/>
              </a:buClr>
              <a:buSzPts val="1706"/>
            </a:pPr>
            <a:endParaRPr sz="1800" dirty="0">
              <a:solidFill>
                <a:srgbClr val="951B81"/>
              </a:solidFill>
            </a:endParaRPr>
          </a:p>
          <a:p>
            <a:pPr marL="329310" marR="0" lvl="4" algn="l" rtl="0">
              <a:lnSpc>
                <a:spcPct val="108030"/>
              </a:lnSpc>
              <a:spcBef>
                <a:spcPts val="0"/>
              </a:spcBef>
              <a:spcAft>
                <a:spcPts val="0"/>
              </a:spcAft>
            </a:pPr>
            <a:r>
              <a:rPr lang="en-GB" sz="1800" b="0" u="none" strike="noStrike" cap="none" dirty="0">
                <a:solidFill>
                  <a:srgbClr val="951B81"/>
                </a:solidFill>
                <a:latin typeface="Avenir"/>
                <a:ea typeface="Avenir"/>
                <a:cs typeface="Avenir"/>
                <a:sym typeface="Avenir"/>
              </a:rPr>
              <a:t>I had </a:t>
            </a:r>
            <a:r>
              <a:rPr lang="en-GB" sz="1800" dirty="0">
                <a:solidFill>
                  <a:srgbClr val="951B81"/>
                </a:solidFill>
                <a:latin typeface="Avenir"/>
                <a:ea typeface="Avenir"/>
                <a:cs typeface="Avenir"/>
                <a:sym typeface="Avenir"/>
              </a:rPr>
              <a:t>work out what time to wake up and what time to leave home</a:t>
            </a:r>
            <a:endParaRPr lang="en-GB" sz="1800" b="0" u="none" strike="noStrike" cap="none" dirty="0">
              <a:solidFill>
                <a:srgbClr val="951B81"/>
              </a:solidFill>
              <a:latin typeface="Avenir"/>
              <a:ea typeface="Avenir"/>
              <a:cs typeface="Avenir"/>
              <a:sym typeface="Avenir"/>
            </a:endParaRPr>
          </a:p>
          <a:p>
            <a:pPr marL="329310" marR="0" lvl="4" algn="l" rtl="0">
              <a:lnSpc>
                <a:spcPct val="108030"/>
              </a:lnSpc>
              <a:spcBef>
                <a:spcPts val="0"/>
              </a:spcBef>
              <a:spcAft>
                <a:spcPts val="0"/>
              </a:spcAft>
            </a:pPr>
            <a:endParaRPr lang="en-GB" sz="1800" b="0" u="none" strike="noStrike" cap="none" dirty="0">
              <a:solidFill>
                <a:srgbClr val="951B81"/>
              </a:solidFill>
              <a:latin typeface="Avenir"/>
              <a:ea typeface="Avenir"/>
              <a:cs typeface="Avenir"/>
              <a:sym typeface="Avenir"/>
            </a:endParaRPr>
          </a:p>
          <a:p>
            <a:pPr marL="329310" marR="0" lvl="4" algn="l" rtl="0">
              <a:lnSpc>
                <a:spcPct val="108030"/>
              </a:lnSpc>
              <a:spcBef>
                <a:spcPts val="0"/>
              </a:spcBef>
              <a:spcAft>
                <a:spcPts val="0"/>
              </a:spcAft>
            </a:pPr>
            <a:r>
              <a:rPr lang="en-GB" sz="1800" dirty="0">
                <a:solidFill>
                  <a:srgbClr val="951B81"/>
                </a:solidFill>
                <a:latin typeface="Avenir"/>
                <a:ea typeface="Avenir"/>
                <a:cs typeface="Avenir"/>
                <a:sym typeface="Avenir"/>
              </a:rPr>
              <a:t>I had to work out what time bus / train / tram to get, read a timetable</a:t>
            </a:r>
          </a:p>
          <a:p>
            <a:pPr marL="329310" marR="0" lvl="4" algn="l" rtl="0">
              <a:lnSpc>
                <a:spcPct val="108030"/>
              </a:lnSpc>
              <a:spcBef>
                <a:spcPts val="0"/>
              </a:spcBef>
              <a:spcAft>
                <a:spcPts val="0"/>
              </a:spcAft>
            </a:pPr>
            <a:endParaRPr lang="en-GB" sz="1800" b="0" u="none" strike="noStrike" cap="none" dirty="0">
              <a:solidFill>
                <a:srgbClr val="951B81"/>
              </a:solidFill>
              <a:latin typeface="Avenir"/>
              <a:ea typeface="Avenir"/>
              <a:cs typeface="Avenir"/>
              <a:sym typeface="Avenir"/>
            </a:endParaRPr>
          </a:p>
          <a:p>
            <a:pPr marL="329310" marR="0" lvl="4" algn="l" rtl="0">
              <a:lnSpc>
                <a:spcPct val="108030"/>
              </a:lnSpc>
              <a:spcBef>
                <a:spcPts val="0"/>
              </a:spcBef>
              <a:spcAft>
                <a:spcPts val="0"/>
              </a:spcAft>
            </a:pPr>
            <a:r>
              <a:rPr lang="en-GB" sz="1800" dirty="0">
                <a:solidFill>
                  <a:srgbClr val="951B81"/>
                </a:solidFill>
                <a:latin typeface="Avenir"/>
                <a:ea typeface="Avenir"/>
                <a:cs typeface="Avenir"/>
                <a:sym typeface="Avenir"/>
              </a:rPr>
              <a:t>It took me 20 minutes to drive so I left at x am and allowed x minutes to park</a:t>
            </a:r>
            <a:endParaRPr sz="1800" b="0" u="none" strike="noStrike" cap="none" dirty="0">
              <a:solidFill>
                <a:srgbClr val="951B81"/>
              </a:solidFill>
              <a:latin typeface="Avenir"/>
              <a:ea typeface="Avenir"/>
              <a:cs typeface="Avenir"/>
              <a:sym typeface="Avenir"/>
            </a:endParaRPr>
          </a:p>
          <a:p>
            <a:pPr marL="411637" marR="0" lvl="4" algn="l" rtl="0">
              <a:lnSpc>
                <a:spcPct val="108030"/>
              </a:lnSpc>
              <a:spcBef>
                <a:spcPts val="0"/>
              </a:spcBef>
              <a:spcAft>
                <a:spcPts val="0"/>
              </a:spcAft>
              <a:buClr>
                <a:schemeClr val="dk1"/>
              </a:buClr>
              <a:buSzPts val="1706"/>
            </a:pPr>
            <a:endParaRPr sz="1800" b="0" u="none" strike="noStrike" cap="none" dirty="0">
              <a:solidFill>
                <a:srgbClr val="951B81"/>
              </a:solidFill>
              <a:latin typeface="Avenir"/>
              <a:ea typeface="Avenir"/>
              <a:cs typeface="Avenir"/>
              <a:sym typeface="Avenir"/>
            </a:endParaRPr>
          </a:p>
          <a:p>
            <a:pPr marL="303307" marR="0" lvl="4" algn="l" rtl="0">
              <a:lnSpc>
                <a:spcPct val="108030"/>
              </a:lnSpc>
              <a:spcBef>
                <a:spcPts val="0"/>
              </a:spcBef>
              <a:spcAft>
                <a:spcPts val="0"/>
              </a:spcAft>
              <a:buClr>
                <a:srgbClr val="000000"/>
              </a:buClr>
              <a:buSzPts val="1706"/>
            </a:pPr>
            <a:r>
              <a:rPr lang="en-GB" sz="1800" dirty="0">
                <a:solidFill>
                  <a:srgbClr val="951B81"/>
                </a:solidFill>
                <a:latin typeface="Avenir"/>
              </a:rPr>
              <a:t>The tram / train / bus cost £x so I had to make sure I had enough on my card</a:t>
            </a:r>
          </a:p>
          <a:p>
            <a:pPr marL="303307" marR="0" lvl="4" algn="l" rtl="0">
              <a:lnSpc>
                <a:spcPct val="108030"/>
              </a:lnSpc>
              <a:spcBef>
                <a:spcPts val="0"/>
              </a:spcBef>
              <a:spcAft>
                <a:spcPts val="0"/>
              </a:spcAft>
              <a:buClr>
                <a:srgbClr val="000000"/>
              </a:buClr>
              <a:buSzPts val="1706"/>
            </a:pPr>
            <a:endParaRPr lang="en-GB" sz="1800" dirty="0">
              <a:solidFill>
                <a:srgbClr val="951B81"/>
              </a:solidFill>
              <a:latin typeface="Avenir"/>
            </a:endParaRPr>
          </a:p>
          <a:p>
            <a:pPr marL="303307" marR="0" lvl="4" algn="l" rtl="0">
              <a:lnSpc>
                <a:spcPct val="108030"/>
              </a:lnSpc>
              <a:spcBef>
                <a:spcPts val="0"/>
              </a:spcBef>
              <a:spcAft>
                <a:spcPts val="0"/>
              </a:spcAft>
              <a:buClr>
                <a:srgbClr val="000000"/>
              </a:buClr>
              <a:buSzPts val="1706"/>
            </a:pPr>
            <a:r>
              <a:rPr lang="en-GB" sz="1800" dirty="0">
                <a:solidFill>
                  <a:srgbClr val="951B81"/>
                </a:solidFill>
                <a:latin typeface="Avenir"/>
              </a:rPr>
              <a:t>I used directions to work out how to get here</a:t>
            </a:r>
          </a:p>
          <a:p>
            <a:pPr marL="303307" marR="0" lvl="4" algn="l" rtl="0">
              <a:lnSpc>
                <a:spcPct val="108030"/>
              </a:lnSpc>
              <a:spcBef>
                <a:spcPts val="0"/>
              </a:spcBef>
              <a:spcAft>
                <a:spcPts val="0"/>
              </a:spcAft>
              <a:buClr>
                <a:srgbClr val="000000"/>
              </a:buClr>
              <a:buSzPts val="1706"/>
            </a:pPr>
            <a:endParaRPr lang="en-GB" sz="1800" dirty="0">
              <a:solidFill>
                <a:srgbClr val="951B81"/>
              </a:solidFill>
              <a:latin typeface="Avenir"/>
            </a:endParaRPr>
          </a:p>
          <a:p>
            <a:pPr marL="303307" marR="0" lvl="4" algn="l" rtl="0">
              <a:lnSpc>
                <a:spcPct val="108030"/>
              </a:lnSpc>
              <a:spcBef>
                <a:spcPts val="0"/>
              </a:spcBef>
              <a:spcAft>
                <a:spcPts val="0"/>
              </a:spcAft>
              <a:buClr>
                <a:srgbClr val="000000"/>
              </a:buClr>
              <a:buSzPts val="1706"/>
            </a:pPr>
            <a:endParaRPr lang="en-GB" sz="1800" dirty="0">
              <a:solidFill>
                <a:srgbClr val="951B81"/>
              </a:solidFill>
              <a:latin typeface="Avenir"/>
            </a:endParaRPr>
          </a:p>
          <a:p>
            <a:pPr marL="303307" marR="0" lvl="4" algn="l" rtl="0">
              <a:lnSpc>
                <a:spcPct val="108030"/>
              </a:lnSpc>
              <a:spcBef>
                <a:spcPts val="0"/>
              </a:spcBef>
              <a:spcAft>
                <a:spcPts val="0"/>
              </a:spcAft>
              <a:buClr>
                <a:srgbClr val="000000"/>
              </a:buClr>
              <a:buSzPts val="1706"/>
            </a:pPr>
            <a:endParaRPr lang="en-GB" sz="1800" dirty="0">
              <a:solidFill>
                <a:srgbClr val="951B81"/>
              </a:solidFill>
              <a:latin typeface="Avenir"/>
            </a:endParaRPr>
          </a:p>
          <a:p>
            <a:pPr marL="628650" marR="0" lvl="4" indent="0" algn="l" rtl="0">
              <a:lnSpc>
                <a:spcPct val="108030"/>
              </a:lnSpc>
              <a:spcBef>
                <a:spcPts val="0"/>
              </a:spcBef>
              <a:spcAft>
                <a:spcPts val="0"/>
              </a:spcAft>
              <a:buNone/>
            </a:pPr>
            <a:endParaRPr lang="en-GB" sz="1800" dirty="0">
              <a:solidFill>
                <a:srgbClr val="951B81"/>
              </a:solidFill>
              <a:latin typeface="Avenir"/>
              <a:ea typeface="Avenir"/>
            </a:endParaRPr>
          </a:p>
          <a:p>
            <a:pPr marL="628650" marR="0" lvl="4" indent="0" algn="l" rtl="0">
              <a:lnSpc>
                <a:spcPct val="108030"/>
              </a:lnSpc>
              <a:spcBef>
                <a:spcPts val="0"/>
              </a:spcBef>
              <a:spcAft>
                <a:spcPts val="0"/>
              </a:spcAft>
              <a:buNone/>
            </a:pPr>
            <a:r>
              <a:rPr lang="en-GB" sz="1800" b="0" i="0" u="none" strike="noStrike" cap="none" dirty="0">
                <a:solidFill>
                  <a:srgbClr val="951B81"/>
                </a:solidFill>
                <a:latin typeface="Avenir"/>
                <a:ea typeface="Avenir"/>
                <a:cs typeface="Avenir"/>
                <a:sym typeface="Avenir"/>
              </a:rPr>
              <a:t>What could have happened if I didn’t use maths today?</a:t>
            </a:r>
            <a:endParaRPr sz="1800" b="0" i="0" u="none" strike="noStrike" cap="none" dirty="0">
              <a:solidFill>
                <a:srgbClr val="951B81"/>
              </a:solidFill>
              <a:latin typeface="Avenir"/>
              <a:ea typeface="Avenir"/>
              <a:cs typeface="Avenir"/>
              <a:sym typeface="Avenir"/>
            </a:endParaRPr>
          </a:p>
          <a:p>
            <a:pPr marL="628650" marR="0" lvl="4" indent="-108330" algn="l" rtl="0">
              <a:lnSpc>
                <a:spcPct val="108030"/>
              </a:lnSpc>
              <a:spcBef>
                <a:spcPts val="0"/>
              </a:spcBef>
              <a:spcAft>
                <a:spcPts val="0"/>
              </a:spcAft>
              <a:buClr>
                <a:srgbClr val="000000"/>
              </a:buClr>
              <a:buSzPts val="1706"/>
              <a:buFont typeface="Arial"/>
              <a:buChar char="•"/>
            </a:pPr>
            <a:endParaRPr lang="en-US" sz="1800" dirty="0">
              <a:latin typeface="Avenir"/>
              <a:ea typeface="Avenir"/>
              <a:cs typeface="Avenir"/>
              <a:sym typeface="Avenir"/>
            </a:endParaRPr>
          </a:p>
          <a:p>
            <a:pPr marL="520320" marR="0" lvl="4" algn="l" rtl="0">
              <a:lnSpc>
                <a:spcPct val="108030"/>
              </a:lnSpc>
              <a:spcBef>
                <a:spcPts val="0"/>
              </a:spcBef>
              <a:spcAft>
                <a:spcPts val="0"/>
              </a:spcAft>
              <a:buClr>
                <a:srgbClr val="000000"/>
              </a:buClr>
              <a:buSzPts val="1706"/>
            </a:pPr>
            <a:endParaRPr lang="en-US" sz="1800" dirty="0">
              <a:ea typeface="Avenir"/>
            </a:endParaRPr>
          </a:p>
          <a:p>
            <a:pPr marL="520320" marR="0" lvl="4" algn="l" rtl="0">
              <a:lnSpc>
                <a:spcPct val="108030"/>
              </a:lnSpc>
              <a:spcBef>
                <a:spcPts val="0"/>
              </a:spcBef>
              <a:spcAft>
                <a:spcPts val="0"/>
              </a:spcAft>
              <a:buClr>
                <a:srgbClr val="000000"/>
              </a:buClr>
              <a:buSzPts val="1706"/>
            </a:pPr>
            <a:endParaRPr lang="en-US" sz="1800" dirty="0">
              <a:latin typeface="Avenir"/>
              <a:ea typeface="Avenir"/>
              <a:cs typeface="Avenir"/>
              <a:sym typeface="Avenir"/>
            </a:endParaRPr>
          </a:p>
          <a:p>
            <a:pPr marL="520320" marR="0" lvl="4" algn="l" rtl="0">
              <a:lnSpc>
                <a:spcPct val="108030"/>
              </a:lnSpc>
              <a:spcBef>
                <a:spcPts val="0"/>
              </a:spcBef>
              <a:spcAft>
                <a:spcPts val="0"/>
              </a:spcAft>
              <a:buClr>
                <a:srgbClr val="000000"/>
              </a:buClr>
              <a:buSzPts val="1706"/>
            </a:pPr>
            <a:endParaRPr lang="en-US" sz="1800" dirty="0">
              <a:latin typeface="Avenir"/>
              <a:ea typeface="Avenir"/>
              <a:cs typeface="Avenir"/>
              <a:sym typeface="Avenir"/>
            </a:endParaRPr>
          </a:p>
          <a:p>
            <a:pPr marL="520320" marR="0" lvl="4" algn="l" rtl="0">
              <a:lnSpc>
                <a:spcPct val="108030"/>
              </a:lnSpc>
              <a:spcBef>
                <a:spcPts val="0"/>
              </a:spcBef>
              <a:spcAft>
                <a:spcPts val="0"/>
              </a:spcAft>
              <a:buClr>
                <a:srgbClr val="000000"/>
              </a:buClr>
              <a:buSzPts val="1706"/>
            </a:pPr>
            <a:endParaRPr lang="en-US" sz="1800" dirty="0">
              <a:latin typeface="Avenir"/>
              <a:ea typeface="Avenir"/>
              <a:cs typeface="Avenir"/>
              <a:sym typeface="Avenir"/>
            </a:endParaRPr>
          </a:p>
          <a:p>
            <a:pPr marL="520320" marR="0" lvl="4" algn="l" rtl="0">
              <a:lnSpc>
                <a:spcPct val="108030"/>
              </a:lnSpc>
              <a:spcBef>
                <a:spcPts val="0"/>
              </a:spcBef>
              <a:spcAft>
                <a:spcPts val="0"/>
              </a:spcAft>
              <a:buClr>
                <a:srgbClr val="000000"/>
              </a:buClr>
              <a:buSzPts val="1706"/>
            </a:pPr>
            <a:endParaRPr lang="en-US" sz="1800" dirty="0">
              <a:latin typeface="Avenir"/>
              <a:ea typeface="Avenir"/>
              <a:cs typeface="Avenir"/>
              <a:sym typeface="Avenir"/>
            </a:endParaRPr>
          </a:p>
          <a:p>
            <a:pPr marL="520320" marR="0" lvl="4" algn="l" rtl="0">
              <a:lnSpc>
                <a:spcPct val="108030"/>
              </a:lnSpc>
              <a:spcBef>
                <a:spcPts val="0"/>
              </a:spcBef>
              <a:spcAft>
                <a:spcPts val="0"/>
              </a:spcAft>
              <a:buClr>
                <a:srgbClr val="000000"/>
              </a:buClr>
              <a:buSzPts val="1706"/>
            </a:pPr>
            <a:endParaRPr sz="1800" b="0" i="0" u="none" strike="noStrike" cap="none" dirty="0">
              <a:solidFill>
                <a:srgbClr val="000000"/>
              </a:solidFill>
              <a:latin typeface="Avenir"/>
              <a:ea typeface="Avenir"/>
              <a:cs typeface="Avenir"/>
              <a:sym typeface="Avenir"/>
            </a:endParaRPr>
          </a:p>
          <a:p>
            <a:pPr marL="303307" marR="0" lvl="4" algn="l" rtl="0">
              <a:lnSpc>
                <a:spcPct val="108030"/>
              </a:lnSpc>
              <a:spcBef>
                <a:spcPts val="0"/>
              </a:spcBef>
              <a:spcAft>
                <a:spcPts val="0"/>
              </a:spcAft>
              <a:buClr>
                <a:srgbClr val="000000"/>
              </a:buClr>
              <a:buSzPts val="1706"/>
            </a:pPr>
            <a:endParaRPr sz="1800" dirty="0"/>
          </a:p>
        </p:txBody>
      </p:sp>
    </p:spTree>
    <p:extLst>
      <p:ext uri="{BB962C8B-B14F-4D97-AF65-F5344CB8AC3E}">
        <p14:creationId xmlns:p14="http://schemas.microsoft.com/office/powerpoint/2010/main" val="2070290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8"/>
          <p:cNvPicPr preferRelativeResize="0"/>
          <p:nvPr/>
        </p:nvPicPr>
        <p:blipFill rotWithShape="1">
          <a:blip r:embed="rId3">
            <a:alphaModFix/>
          </a:blip>
          <a:srcRect b="88"/>
          <a:stretch/>
        </p:blipFill>
        <p:spPr>
          <a:xfrm>
            <a:off x="0" y="6502"/>
            <a:ext cx="9753600" cy="7308698"/>
          </a:xfrm>
          <a:prstGeom prst="rect">
            <a:avLst/>
          </a:prstGeom>
          <a:noFill/>
          <a:ln>
            <a:noFill/>
          </a:ln>
        </p:spPr>
      </p:pic>
      <p:sp>
        <p:nvSpPr>
          <p:cNvPr id="175" name="Google Shape;175;p18"/>
          <p:cNvSpPr txBox="1"/>
          <p:nvPr/>
        </p:nvSpPr>
        <p:spPr>
          <a:xfrm>
            <a:off x="534801" y="6748952"/>
            <a:ext cx="3538186" cy="192360"/>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79">
                <a:solidFill>
                  <a:srgbClr val="951B81"/>
                </a:solidFill>
                <a:latin typeface="Avenir"/>
                <a:ea typeface="Avenir"/>
                <a:cs typeface="Avenir"/>
                <a:sym typeface="Avenir"/>
              </a:rPr>
              <a:t>nationalnumeracy.org.uk</a:t>
            </a:r>
            <a:endParaRPr/>
          </a:p>
        </p:txBody>
      </p:sp>
      <p:cxnSp>
        <p:nvCxnSpPr>
          <p:cNvPr id="176" name="Google Shape;176;p18"/>
          <p:cNvCxnSpPr/>
          <p:nvPr/>
        </p:nvCxnSpPr>
        <p:spPr>
          <a:xfrm rot="9363">
            <a:off x="524918" y="6619037"/>
            <a:ext cx="8703766" cy="0"/>
          </a:xfrm>
          <a:prstGeom prst="straightConnector1">
            <a:avLst/>
          </a:prstGeom>
          <a:noFill/>
          <a:ln w="19050" cap="rnd" cmpd="sng">
            <a:solidFill>
              <a:srgbClr val="951B81"/>
            </a:solidFill>
            <a:prstDash val="solid"/>
            <a:round/>
            <a:headEnd type="none" w="sm" len="sm"/>
            <a:tailEnd type="none" w="sm" len="sm"/>
          </a:ln>
        </p:spPr>
      </p:cxnSp>
      <p:sp>
        <p:nvSpPr>
          <p:cNvPr id="177" name="Google Shape;177;p18"/>
          <p:cNvSpPr txBox="1"/>
          <p:nvPr/>
        </p:nvSpPr>
        <p:spPr>
          <a:xfrm>
            <a:off x="628226" y="717204"/>
            <a:ext cx="8497147" cy="354521"/>
          </a:xfrm>
          <a:prstGeom prst="rect">
            <a:avLst/>
          </a:prstGeom>
          <a:noFill/>
          <a:ln>
            <a:noFill/>
          </a:ln>
        </p:spPr>
        <p:txBody>
          <a:bodyPr spcFirstLastPara="1" wrap="square" lIns="0" tIns="0" rIns="0" bIns="0" anchor="t" anchorCtr="0">
            <a:spAutoFit/>
          </a:bodyPr>
          <a:lstStyle/>
          <a:p>
            <a:pPr marL="0" marR="0" lvl="0" indent="0" algn="l" rtl="0">
              <a:lnSpc>
                <a:spcPct val="108016"/>
              </a:lnSpc>
              <a:spcBef>
                <a:spcPts val="0"/>
              </a:spcBef>
              <a:spcAft>
                <a:spcPts val="0"/>
              </a:spcAft>
              <a:buNone/>
            </a:pPr>
            <a:r>
              <a:rPr lang="en-US" sz="2133" b="1" dirty="0" err="1">
                <a:solidFill>
                  <a:srgbClr val="951B81"/>
                </a:solidFill>
                <a:latin typeface="Avenir"/>
                <a:ea typeface="Avenir"/>
                <a:cs typeface="Avenir"/>
                <a:sym typeface="Avenir"/>
              </a:rPr>
              <a:t>Maths</a:t>
            </a:r>
            <a:r>
              <a:rPr lang="en-US" sz="2133" b="1" dirty="0">
                <a:solidFill>
                  <a:srgbClr val="951B81"/>
                </a:solidFill>
                <a:latin typeface="Avenir"/>
                <a:ea typeface="Avenir"/>
                <a:cs typeface="Avenir"/>
                <a:sym typeface="Avenir"/>
              </a:rPr>
              <a:t> in my life outside work</a:t>
            </a:r>
            <a:endParaRPr b="1" dirty="0"/>
          </a:p>
        </p:txBody>
      </p:sp>
      <p:sp>
        <p:nvSpPr>
          <p:cNvPr id="178" name="Google Shape;178;p18"/>
          <p:cNvSpPr txBox="1"/>
          <p:nvPr/>
        </p:nvSpPr>
        <p:spPr>
          <a:xfrm>
            <a:off x="259683" y="1588113"/>
            <a:ext cx="9234231" cy="4487767"/>
          </a:xfrm>
          <a:prstGeom prst="rect">
            <a:avLst/>
          </a:prstGeom>
          <a:noFill/>
          <a:ln>
            <a:noFill/>
          </a:ln>
        </p:spPr>
        <p:txBody>
          <a:bodyPr spcFirstLastPara="1" wrap="square" lIns="0" tIns="0" rIns="0" bIns="0" anchor="t" anchorCtr="0">
            <a:spAutoFit/>
          </a:bodyPr>
          <a:lstStyle/>
          <a:p>
            <a:pPr marL="303307" marR="0" lvl="4" algn="l" rtl="0">
              <a:lnSpc>
                <a:spcPct val="108030"/>
              </a:lnSpc>
              <a:spcBef>
                <a:spcPts val="0"/>
              </a:spcBef>
              <a:spcAft>
                <a:spcPts val="0"/>
              </a:spcAft>
              <a:buClr>
                <a:srgbClr val="000000"/>
              </a:buClr>
              <a:buSzPts val="1706"/>
            </a:pPr>
            <a:r>
              <a:rPr lang="en-US" sz="1800" b="0" i="0" u="none" strike="noStrike" cap="none" dirty="0">
                <a:solidFill>
                  <a:srgbClr val="951B81"/>
                </a:solidFill>
                <a:latin typeface="Avenir"/>
                <a:ea typeface="Avenir"/>
                <a:cs typeface="Avenir"/>
                <a:sym typeface="Avenir"/>
              </a:rPr>
              <a:t>I </a:t>
            </a:r>
            <a:r>
              <a:rPr lang="en-US" sz="1800" dirty="0">
                <a:solidFill>
                  <a:srgbClr val="951B81"/>
                </a:solidFill>
                <a:latin typeface="Avenir"/>
                <a:ea typeface="Avenir"/>
                <a:cs typeface="Avenir"/>
                <a:sym typeface="Avenir"/>
              </a:rPr>
              <a:t>use </a:t>
            </a:r>
            <a:r>
              <a:rPr lang="en-US" sz="1800" dirty="0" err="1">
                <a:solidFill>
                  <a:srgbClr val="951B81"/>
                </a:solidFill>
                <a:latin typeface="Avenir"/>
                <a:ea typeface="Avenir"/>
                <a:cs typeface="Avenir"/>
                <a:sym typeface="Avenir"/>
              </a:rPr>
              <a:t>maths</a:t>
            </a:r>
            <a:r>
              <a:rPr lang="en-US" sz="1800" dirty="0">
                <a:solidFill>
                  <a:srgbClr val="951B81"/>
                </a:solidFill>
                <a:latin typeface="Avenir"/>
                <a:ea typeface="Avenir"/>
                <a:cs typeface="Avenir"/>
                <a:sym typeface="Avenir"/>
              </a:rPr>
              <a:t>…</a:t>
            </a:r>
          </a:p>
          <a:p>
            <a:pPr marL="303307" marR="0" lvl="4" algn="l" rtl="0">
              <a:lnSpc>
                <a:spcPct val="108030"/>
              </a:lnSpc>
              <a:spcBef>
                <a:spcPts val="0"/>
              </a:spcBef>
              <a:spcAft>
                <a:spcPts val="0"/>
              </a:spcAft>
              <a:buClr>
                <a:srgbClr val="000000"/>
              </a:buClr>
              <a:buSzPts val="1706"/>
            </a:pPr>
            <a:endParaRPr lang="en-US" sz="1800" dirty="0">
              <a:solidFill>
                <a:srgbClr val="951B81"/>
              </a:solidFill>
              <a:latin typeface="Avenir"/>
              <a:ea typeface="Avenir"/>
              <a:cs typeface="Avenir"/>
              <a:sym typeface="Avenir"/>
            </a:endParaRPr>
          </a:p>
          <a:p>
            <a:pPr marL="303307" marR="0" lvl="4" algn="l" rtl="0">
              <a:lnSpc>
                <a:spcPct val="108030"/>
              </a:lnSpc>
              <a:spcBef>
                <a:spcPts val="0"/>
              </a:spcBef>
              <a:spcAft>
                <a:spcPts val="0"/>
              </a:spcAft>
              <a:buClr>
                <a:srgbClr val="000000"/>
              </a:buClr>
              <a:buSzPts val="1706"/>
            </a:pPr>
            <a:r>
              <a:rPr lang="en-US" sz="1800" dirty="0" err="1">
                <a:solidFill>
                  <a:srgbClr val="951B81"/>
                </a:solidFill>
                <a:latin typeface="Avenir"/>
                <a:ea typeface="Avenir"/>
                <a:cs typeface="Avenir"/>
                <a:sym typeface="Avenir"/>
              </a:rPr>
              <a:t>E.g</a:t>
            </a:r>
            <a:r>
              <a:rPr lang="en-US" sz="1800" dirty="0">
                <a:solidFill>
                  <a:srgbClr val="951B81"/>
                </a:solidFill>
                <a:latin typeface="Avenir"/>
                <a:ea typeface="Avenir"/>
                <a:cs typeface="Avenir"/>
                <a:sym typeface="Avenir"/>
              </a:rPr>
              <a:t>… </a:t>
            </a:r>
          </a:p>
          <a:p>
            <a:pPr marL="303307" marR="0" lvl="4" algn="l" rtl="0">
              <a:lnSpc>
                <a:spcPct val="108030"/>
              </a:lnSpc>
              <a:spcBef>
                <a:spcPts val="0"/>
              </a:spcBef>
              <a:spcAft>
                <a:spcPts val="0"/>
              </a:spcAft>
              <a:buClr>
                <a:srgbClr val="000000"/>
              </a:buClr>
              <a:buSzPts val="1706"/>
            </a:pPr>
            <a:endParaRPr lang="en-US" sz="1800" dirty="0">
              <a:solidFill>
                <a:srgbClr val="951B81"/>
              </a:solidFill>
              <a:latin typeface="Avenir"/>
              <a:ea typeface="Avenir"/>
              <a:cs typeface="Avenir"/>
              <a:sym typeface="Avenir"/>
            </a:endParaRPr>
          </a:p>
          <a:p>
            <a:pPr marL="589057" marR="0" lvl="4" indent="-285750" algn="l" rtl="0">
              <a:lnSpc>
                <a:spcPct val="108030"/>
              </a:lnSpc>
              <a:spcBef>
                <a:spcPts val="0"/>
              </a:spcBef>
              <a:spcAft>
                <a:spcPts val="0"/>
              </a:spcAft>
              <a:buClr>
                <a:srgbClr val="000000"/>
              </a:buClr>
              <a:buSzPts val="1706"/>
              <a:buFont typeface="Arial" panose="020B0604020202020204" pitchFamily="34" charset="0"/>
              <a:buChar char="•"/>
            </a:pPr>
            <a:r>
              <a:rPr lang="en-US" sz="1800" dirty="0">
                <a:solidFill>
                  <a:srgbClr val="951B81"/>
                </a:solidFill>
                <a:latin typeface="Avenir"/>
                <a:ea typeface="Avenir"/>
                <a:cs typeface="Avenir"/>
                <a:sym typeface="Avenir"/>
              </a:rPr>
              <a:t>To bake</a:t>
            </a:r>
          </a:p>
          <a:p>
            <a:pPr marL="589057" marR="0" lvl="4" indent="-285750" algn="l" rtl="0">
              <a:lnSpc>
                <a:spcPct val="108030"/>
              </a:lnSpc>
              <a:spcBef>
                <a:spcPts val="0"/>
              </a:spcBef>
              <a:spcAft>
                <a:spcPts val="0"/>
              </a:spcAft>
              <a:buClr>
                <a:srgbClr val="000000"/>
              </a:buClr>
              <a:buSzPts val="1706"/>
              <a:buFont typeface="Arial" panose="020B0604020202020204" pitchFamily="34" charset="0"/>
              <a:buChar char="•"/>
            </a:pPr>
            <a:r>
              <a:rPr lang="en-US" sz="1800" dirty="0">
                <a:solidFill>
                  <a:srgbClr val="951B81"/>
                </a:solidFill>
                <a:latin typeface="Avenir"/>
                <a:ea typeface="Avenir"/>
                <a:cs typeface="Avenir"/>
                <a:sym typeface="Avenir"/>
              </a:rPr>
              <a:t>To cook</a:t>
            </a:r>
          </a:p>
          <a:p>
            <a:pPr marL="589057" marR="0" lvl="4" indent="-285750" algn="l" rtl="0">
              <a:lnSpc>
                <a:spcPct val="108030"/>
              </a:lnSpc>
              <a:spcBef>
                <a:spcPts val="0"/>
              </a:spcBef>
              <a:spcAft>
                <a:spcPts val="0"/>
              </a:spcAft>
              <a:buClr>
                <a:srgbClr val="000000"/>
              </a:buClr>
              <a:buSzPts val="1706"/>
              <a:buFont typeface="Arial" panose="020B0604020202020204" pitchFamily="34" charset="0"/>
              <a:buChar char="•"/>
            </a:pPr>
            <a:r>
              <a:rPr lang="en-US" sz="1800" dirty="0">
                <a:solidFill>
                  <a:srgbClr val="951B81"/>
                </a:solidFill>
                <a:latin typeface="Avenir"/>
                <a:ea typeface="Avenir"/>
                <a:cs typeface="Avenir"/>
                <a:sym typeface="Avenir"/>
              </a:rPr>
              <a:t>At the gym</a:t>
            </a:r>
          </a:p>
          <a:p>
            <a:pPr marL="589057" marR="0" lvl="4" indent="-285750" algn="l" rtl="0">
              <a:lnSpc>
                <a:spcPct val="108030"/>
              </a:lnSpc>
              <a:spcBef>
                <a:spcPts val="0"/>
              </a:spcBef>
              <a:spcAft>
                <a:spcPts val="0"/>
              </a:spcAft>
              <a:buClr>
                <a:srgbClr val="000000"/>
              </a:buClr>
              <a:buSzPts val="1706"/>
              <a:buFont typeface="Arial" panose="020B0604020202020204" pitchFamily="34" charset="0"/>
              <a:buChar char="•"/>
            </a:pPr>
            <a:r>
              <a:rPr lang="en-US" sz="1800" dirty="0">
                <a:solidFill>
                  <a:srgbClr val="951B81"/>
                </a:solidFill>
                <a:latin typeface="Avenir"/>
                <a:ea typeface="Avenir"/>
                <a:cs typeface="Avenir"/>
                <a:sym typeface="Avenir"/>
              </a:rPr>
              <a:t>To budget for shopping, a day out, holiday,</a:t>
            </a:r>
          </a:p>
          <a:p>
            <a:pPr marL="589057" marR="0" lvl="4" indent="-285750" algn="l" rtl="0">
              <a:lnSpc>
                <a:spcPct val="108030"/>
              </a:lnSpc>
              <a:spcBef>
                <a:spcPts val="0"/>
              </a:spcBef>
              <a:spcAft>
                <a:spcPts val="0"/>
              </a:spcAft>
              <a:buClr>
                <a:srgbClr val="000000"/>
              </a:buClr>
              <a:buSzPts val="1706"/>
              <a:buFont typeface="Arial" panose="020B0604020202020204" pitchFamily="34" charset="0"/>
              <a:buChar char="•"/>
            </a:pPr>
            <a:r>
              <a:rPr lang="en-US" sz="1800" dirty="0">
                <a:solidFill>
                  <a:srgbClr val="951B81"/>
                </a:solidFill>
                <a:latin typeface="Avenir"/>
                <a:ea typeface="Avenir"/>
                <a:cs typeface="Avenir"/>
                <a:sym typeface="Avenir"/>
              </a:rPr>
              <a:t>DIY</a:t>
            </a:r>
          </a:p>
          <a:p>
            <a:pPr marL="589057" marR="0" lvl="4" indent="-285750" algn="l" rtl="0">
              <a:lnSpc>
                <a:spcPct val="108030"/>
              </a:lnSpc>
              <a:spcBef>
                <a:spcPts val="0"/>
              </a:spcBef>
              <a:spcAft>
                <a:spcPts val="0"/>
              </a:spcAft>
              <a:buClr>
                <a:srgbClr val="000000"/>
              </a:buClr>
              <a:buSzPts val="1706"/>
              <a:buFont typeface="Arial" panose="020B0604020202020204" pitchFamily="34" charset="0"/>
              <a:buChar char="•"/>
            </a:pPr>
            <a:r>
              <a:rPr lang="en-US" sz="1800" dirty="0">
                <a:solidFill>
                  <a:srgbClr val="951B81"/>
                </a:solidFill>
                <a:latin typeface="Avenir"/>
                <a:ea typeface="Avenir"/>
                <a:cs typeface="Avenir"/>
                <a:sym typeface="Avenir"/>
              </a:rPr>
              <a:t>To knit, sew</a:t>
            </a:r>
          </a:p>
          <a:p>
            <a:pPr marL="589057" marR="0" lvl="4" indent="-285750" algn="l" rtl="0">
              <a:lnSpc>
                <a:spcPct val="108030"/>
              </a:lnSpc>
              <a:spcBef>
                <a:spcPts val="0"/>
              </a:spcBef>
              <a:spcAft>
                <a:spcPts val="0"/>
              </a:spcAft>
              <a:buClr>
                <a:srgbClr val="000000"/>
              </a:buClr>
              <a:buSzPts val="1706"/>
              <a:buFont typeface="Arial" panose="020B0604020202020204" pitchFamily="34" charset="0"/>
              <a:buChar char="•"/>
            </a:pPr>
            <a:r>
              <a:rPr lang="en-US" sz="1800" dirty="0">
                <a:solidFill>
                  <a:srgbClr val="951B81"/>
                </a:solidFill>
                <a:latin typeface="Avenir"/>
                <a:ea typeface="Avenir"/>
                <a:cs typeface="Avenir"/>
                <a:sym typeface="Avenir"/>
              </a:rPr>
              <a:t>To play an instrument</a:t>
            </a:r>
          </a:p>
          <a:p>
            <a:pPr marL="589057" marR="0" lvl="4" indent="-285750" algn="l" rtl="0">
              <a:lnSpc>
                <a:spcPct val="108030"/>
              </a:lnSpc>
              <a:spcBef>
                <a:spcPts val="0"/>
              </a:spcBef>
              <a:spcAft>
                <a:spcPts val="0"/>
              </a:spcAft>
              <a:buClr>
                <a:srgbClr val="000000"/>
              </a:buClr>
              <a:buSzPts val="1706"/>
              <a:buFont typeface="Arial" panose="020B0604020202020204" pitchFamily="34" charset="0"/>
              <a:buChar char="•"/>
            </a:pPr>
            <a:r>
              <a:rPr lang="en-US" sz="1800" dirty="0">
                <a:solidFill>
                  <a:srgbClr val="951B81"/>
                </a:solidFill>
                <a:latin typeface="Avenir"/>
                <a:ea typeface="Avenir"/>
                <a:cs typeface="Avenir"/>
                <a:sym typeface="Avenir"/>
              </a:rPr>
              <a:t>To take part in a sport</a:t>
            </a:r>
          </a:p>
          <a:p>
            <a:pPr marL="589057" marR="0" lvl="4" indent="-285750" algn="l" rtl="0">
              <a:lnSpc>
                <a:spcPct val="108030"/>
              </a:lnSpc>
              <a:spcBef>
                <a:spcPts val="0"/>
              </a:spcBef>
              <a:spcAft>
                <a:spcPts val="0"/>
              </a:spcAft>
              <a:buClr>
                <a:srgbClr val="000000"/>
              </a:buClr>
              <a:buSzPts val="1706"/>
              <a:buFont typeface="Arial" panose="020B0604020202020204" pitchFamily="34" charset="0"/>
              <a:buChar char="•"/>
            </a:pPr>
            <a:r>
              <a:rPr lang="en-US" sz="1800" dirty="0">
                <a:solidFill>
                  <a:srgbClr val="951B81"/>
                </a:solidFill>
                <a:latin typeface="Avenir"/>
                <a:ea typeface="Avenir"/>
                <a:cs typeface="Avenir"/>
                <a:sym typeface="Avenir"/>
              </a:rPr>
              <a:t>To play board games</a:t>
            </a:r>
          </a:p>
          <a:p>
            <a:pPr marL="520320" marR="0" lvl="4" algn="l" rtl="0">
              <a:lnSpc>
                <a:spcPct val="108030"/>
              </a:lnSpc>
              <a:spcBef>
                <a:spcPts val="0"/>
              </a:spcBef>
              <a:spcAft>
                <a:spcPts val="0"/>
              </a:spcAft>
              <a:buClr>
                <a:srgbClr val="000000"/>
              </a:buClr>
              <a:buSzPts val="1706"/>
            </a:pPr>
            <a:endParaRPr sz="1800" b="0" i="0" u="none" strike="noStrike" cap="none" dirty="0">
              <a:solidFill>
                <a:srgbClr val="951B81"/>
              </a:solidFill>
              <a:latin typeface="Avenir"/>
              <a:ea typeface="Avenir"/>
              <a:cs typeface="Avenir"/>
              <a:sym typeface="Avenir"/>
            </a:endParaRPr>
          </a:p>
          <a:p>
            <a:pPr marL="411637" marR="0" lvl="4" indent="-108330" algn="l" rtl="0">
              <a:lnSpc>
                <a:spcPct val="108030"/>
              </a:lnSpc>
              <a:spcBef>
                <a:spcPts val="0"/>
              </a:spcBef>
              <a:spcAft>
                <a:spcPts val="0"/>
              </a:spcAft>
              <a:buClr>
                <a:srgbClr val="000000"/>
              </a:buClr>
              <a:buSzPts val="1706"/>
              <a:buFont typeface="Arial"/>
              <a:buChar char="•"/>
            </a:pPr>
            <a:r>
              <a:rPr lang="en-US" sz="1800" b="0" i="0" u="none" strike="noStrike" cap="none" dirty="0">
                <a:solidFill>
                  <a:srgbClr val="951B81"/>
                </a:solidFill>
                <a:latin typeface="Avenir"/>
                <a:ea typeface="Avenir"/>
                <a:cs typeface="Avenir"/>
                <a:sym typeface="Avenir"/>
              </a:rPr>
              <a:t>Does anybody want to ask me anything about how I use </a:t>
            </a:r>
            <a:r>
              <a:rPr lang="en-US" sz="1800" b="0" i="0" u="none" strike="noStrike" cap="none" dirty="0" err="1">
                <a:solidFill>
                  <a:srgbClr val="951B81"/>
                </a:solidFill>
                <a:latin typeface="Avenir"/>
                <a:ea typeface="Avenir"/>
                <a:cs typeface="Avenir"/>
                <a:sym typeface="Avenir"/>
              </a:rPr>
              <a:t>maths</a:t>
            </a:r>
            <a:r>
              <a:rPr lang="en-US" sz="1800" b="0" i="0" u="none" strike="noStrike" cap="none" dirty="0">
                <a:solidFill>
                  <a:srgbClr val="951B81"/>
                </a:solidFill>
                <a:latin typeface="Avenir"/>
                <a:ea typeface="Avenir"/>
                <a:cs typeface="Avenir"/>
                <a:sym typeface="Avenir"/>
              </a:rPr>
              <a:t> </a:t>
            </a:r>
            <a:r>
              <a:rPr lang="en-US" sz="1800" dirty="0">
                <a:solidFill>
                  <a:srgbClr val="951B81"/>
                </a:solidFill>
                <a:latin typeface="Avenir"/>
                <a:ea typeface="Avenir"/>
                <a:cs typeface="Avenir"/>
                <a:sym typeface="Avenir"/>
              </a:rPr>
              <a:t>outside of work</a:t>
            </a:r>
            <a:r>
              <a:rPr lang="en-US" sz="1800" b="0" i="0" u="none" strike="noStrike" cap="none" dirty="0">
                <a:solidFill>
                  <a:srgbClr val="951B81"/>
                </a:solidFill>
                <a:latin typeface="Avenir"/>
                <a:ea typeface="Avenir"/>
                <a:cs typeface="Avenir"/>
                <a:sym typeface="Avenir"/>
              </a:rPr>
              <a:t>?</a:t>
            </a:r>
            <a:endParaRPr sz="1800" dirty="0">
              <a:solidFill>
                <a:srgbClr val="951B81"/>
              </a:solidFill>
            </a:endParaRPr>
          </a:p>
        </p:txBody>
      </p:sp>
    </p:spTree>
    <p:extLst>
      <p:ext uri="{BB962C8B-B14F-4D97-AF65-F5344CB8AC3E}">
        <p14:creationId xmlns:p14="http://schemas.microsoft.com/office/powerpoint/2010/main" val="69993961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B21833FE06F8488E9DE48F3E8C88A1" ma:contentTypeVersion="45" ma:contentTypeDescription="Create a new document." ma:contentTypeScope="" ma:versionID="87b3d9e56fc9545466ad299e1753a867">
  <xsd:schema xmlns:xsd="http://www.w3.org/2001/XMLSchema" xmlns:xs="http://www.w3.org/2001/XMLSchema" xmlns:p="http://schemas.microsoft.com/office/2006/metadata/properties" xmlns:ns2="3d4fb1ce-7578-4a36-b24b-8490e06c8395" xmlns:ns3="5c446c59-e2cf-4ab6-976a-d41307e20e11" xmlns:ns4="b072cec8-3e9d-43cd-90c2-d7a855a423e0" targetNamespace="http://schemas.microsoft.com/office/2006/metadata/properties" ma:root="true" ma:fieldsID="664d05244379303afe239f58ddf7caea" ns2:_="" ns3:_="" ns4:_="">
    <xsd:import namespace="3d4fb1ce-7578-4a36-b24b-8490e06c8395"/>
    <xsd:import namespace="5c446c59-e2cf-4ab6-976a-d41307e20e11"/>
    <xsd:import namespace="b072cec8-3e9d-43cd-90c2-d7a855a423e0"/>
    <xsd:element name="properties">
      <xsd:complexType>
        <xsd:sequence>
          <xsd:element name="documentManagement">
            <xsd:complexType>
              <xsd:all>
                <xsd:element ref="ns2:Project" minOccurs="0"/>
                <xsd:element ref="ns2:Phase" minOccurs="0"/>
                <xsd:element ref="ns2:Internal_x0020_Use" minOccurs="0"/>
                <xsd:element ref="ns2:Target_x0020_Group" minOccurs="0"/>
                <xsd:element ref="ns2:Components" minOccurs="0"/>
                <xsd:element ref="ns2:Instigated_x0020_by_x003a_" minOccurs="0"/>
                <xsd:element ref="ns2:Adults_x0020_or_x0020_Schools_x003a_" minOccurs="0"/>
                <xsd:element ref="ns2:Current_x0020_Status" minOccurs="0"/>
                <xsd:element ref="ns2:Start_x0020_date" minOccurs="0"/>
                <xsd:element ref="ns2:End_x0020_date" minOccurs="0"/>
                <xsd:element ref="ns2:Educational_x0020_Input" minOccurs="0"/>
                <xsd:element ref="ns2:Budget" minOccurs="0"/>
                <xsd:element ref="ns2:Teamwork_x003f_" minOccurs="0"/>
                <xsd:element ref="ns2:Product" minOccurs="0"/>
                <xsd:element ref="ns2:External_x0020_use" minOccurs="0"/>
                <xsd:element ref="ns2:sp5s" minOccurs="0"/>
                <xsd:element ref="ns2:zygd" minOccurs="0"/>
                <xsd:element ref="ns2:_x0031__x002d_Liner" minOccurs="0"/>
                <xsd:element ref="ns2:Support" minOccurs="0"/>
                <xsd:element ref="ns2:Ed_x0020_other" minOccurs="0"/>
                <xsd:element ref="ns2:Next_x0020_Strategic_x0020_meeting" minOccurs="0"/>
                <xsd:element ref="ns3:SharedWithUsers" minOccurs="0"/>
                <xsd:element ref="ns2:Priority" minOccurs="0"/>
                <xsd:element ref="ns2:Proposed_x0020_funding" minOccurs="0"/>
                <xsd:element ref="ns4:SharingHintHash" minOccurs="0"/>
                <xsd:element ref="ns4:SharedWithDetails" minOccurs="0"/>
                <xsd:element ref="ns4:LastSharedByUser" minOccurs="0"/>
                <xsd:element ref="ns4:LastSharedByTime"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4fb1ce-7578-4a36-b24b-8490e06c8395" elementFormDefault="qualified">
    <xsd:import namespace="http://schemas.microsoft.com/office/2006/documentManagement/types"/>
    <xsd:import namespace="http://schemas.microsoft.com/office/infopath/2007/PartnerControls"/>
    <xsd:element name="Project" ma:index="1" nillable="true" ma:displayName="Project" ma:format="Dropdown" ma:indexed="true" ma:internalName="Project">
      <xsd:simpleType>
        <xsd:restriction base="dms:Choice">
          <xsd:enumeration value="BIT"/>
          <xsd:enumeration value="Challenge"/>
          <xsd:enumeration value="Mobile Maths"/>
          <xsd:enumeration value="Parental Engagement"/>
          <xsd:enumeration value="Family Maths Toolkit"/>
          <xsd:enumeration value="Firm Foundations for All"/>
          <xsd:enumeration value="PHF"/>
          <xsd:enumeration value="Passport Maths"/>
          <xsd:enumeration value="Portsmouth Counts"/>
          <xsd:enumeration value="Mayors Fund"/>
          <xsd:enumeration value="Overarching"/>
          <xsd:enumeration value="n/a"/>
          <xsd:enumeration value="Health"/>
          <xsd:enumeration value="BaNC"/>
          <xsd:enumeration value="Multiply"/>
        </xsd:restriction>
      </xsd:simpleType>
    </xsd:element>
    <xsd:element name="Phase" ma:index="2" nillable="true" ma:displayName="Phase" ma:format="Dropdown" ma:indexed="true" ma:internalName="Phase">
      <xsd:simpleType>
        <xsd:restriction base="dms:Choice">
          <xsd:enumeration value="Application"/>
          <xsd:enumeration value="Planning"/>
          <xsd:enumeration value="Research and Development"/>
          <xsd:enumeration value="Pilot"/>
          <xsd:enumeration value="Phase 2"/>
          <xsd:enumeration value="Phase 3"/>
          <xsd:enumeration value="Phase 4"/>
          <xsd:enumeration value="n/a"/>
        </xsd:restriction>
      </xsd:simpleType>
    </xsd:element>
    <xsd:element name="Internal_x0020_Use" ma:index="4" nillable="true" ma:displayName="Type of" ma:format="Dropdown" ma:internalName="Internal_x0020_Use">
      <xsd:simpleType>
        <xsd:restriction base="dms:Choice">
          <xsd:enumeration value="Activities_Tests"/>
          <xsd:enumeration value="Conference"/>
          <xsd:enumeration value="Consultation Response"/>
          <xsd:enumeration value="Contract"/>
          <xsd:enumeration value="Data"/>
          <xsd:enumeration value="Developed Parts"/>
          <xsd:enumeration value="Developing Material"/>
          <xsd:enumeration value="Evidence"/>
          <xsd:enumeration value="Expert Groups"/>
          <xsd:enumeration value="Finances"/>
          <xsd:enumeration value="Focus Groups"/>
          <xsd:enumeration value="Funding"/>
          <xsd:enumeration value="Meeting Minutes"/>
          <xsd:enumeration value="not internal"/>
          <xsd:enumeration value="Planning"/>
          <xsd:enumeration value="Financial_Quote"/>
          <xsd:enumeration value="Reference"/>
          <xsd:enumeration value="StockImages"/>
          <xsd:enumeration value="Support"/>
          <xsd:enumeration value="Survey_analysis"/>
          <xsd:enumeration value="Report/Write Up"/>
        </xsd:restriction>
      </xsd:simpleType>
    </xsd:element>
    <xsd:element name="Target_x0020_Group" ma:index="5" nillable="true" ma:displayName="Target Group" ma:format="Dropdown" ma:internalName="Target_x0020_Group">
      <xsd:simpleType>
        <xsd:restriction base="dms:Choice">
          <xsd:enumeration value="Champions"/>
          <xsd:enumeration value="Learners"/>
          <xsd:enumeration value="Partner"/>
          <xsd:enumeration value="Participant"/>
          <xsd:enumeration value="Partners and Participants"/>
          <xsd:enumeration value="Stakeholders"/>
          <xsd:enumeration value="Funders"/>
          <xsd:enumeration value="n/a"/>
        </xsd:restriction>
      </xsd:simpleType>
    </xsd:element>
    <xsd:element name="Components" ma:index="6" nillable="true" ma:displayName="Components" ma:format="Dropdown" ma:internalName="Components">
      <xsd:simpleType>
        <xsd:restriction base="dms:Choice">
          <xsd:enumeration value="Assessments"/>
          <xsd:enumeration value="Images"/>
          <xsd:enumeration value="Learn Elsewhere"/>
          <xsd:enumeration value="Legal"/>
          <xsd:enumeration value="Resources"/>
          <xsd:enumeration value="Wireframes"/>
        </xsd:restriction>
      </xsd:simpleType>
    </xsd:element>
    <xsd:element name="Instigated_x0020_by_x003a_" ma:index="7" nillable="true" ma:displayName="PM / Owner" ma:format="Dropdown" ma:indexed="true" ma:internalName="Instigated_x0020_by_x003a_">
      <xsd:simpleType>
        <xsd:restriction base="dms:Choice">
          <xsd:enumeration value="Siobhan"/>
          <xsd:enumeration value="Rachel"/>
          <xsd:enumeration value="Paul"/>
          <xsd:enumeration value="Lynn"/>
          <xsd:enumeration value="Sally"/>
          <xsd:enumeration value="Mike"/>
          <xsd:enumeration value="Vessi"/>
          <xsd:enumeration value="Serge"/>
          <xsd:enumeration value="Anna"/>
          <xsd:enumeration value="Margaret"/>
          <xsd:enumeration value="Rachael"/>
          <xsd:enumeration value="Hannah"/>
          <xsd:enumeration value="n/a"/>
        </xsd:restriction>
      </xsd:simpleType>
    </xsd:element>
    <xsd:element name="Adults_x0020_or_x0020_Schools_x003a_" ma:index="8" nillable="true" ma:displayName="Adults or Schools:" ma:format="Dropdown" ma:internalName="Adults_x0020_or_x0020_Schools_x003a_">
      <xsd:simpleType>
        <xsd:restriction base="dms:Choice">
          <xsd:enumeration value="Adults Challenge"/>
          <xsd:enumeration value="Adults other"/>
          <xsd:enumeration value="Strategic"/>
          <xsd:enumeration value="Schools"/>
          <xsd:enumeration value="Adults &amp; schools"/>
          <xsd:enumeration value="n/a"/>
        </xsd:restriction>
      </xsd:simpleType>
    </xsd:element>
    <xsd:element name="Current_x0020_Status" ma:index="9" nillable="true" ma:displayName="Dev Status" ma:format="Dropdown" ma:indexed="true" ma:internalName="Current_x0020_Status">
      <xsd:simpleType>
        <xsd:restriction base="dms:Choice">
          <xsd:enumeration value="Pipeline"/>
          <xsd:enumeration value="Active"/>
          <xsd:enumeration value="Complete"/>
          <xsd:enumeration value="n/a"/>
        </xsd:restriction>
      </xsd:simpleType>
    </xsd:element>
    <xsd:element name="Start_x0020_date" ma:index="10" nillable="true" ma:displayName="Start date" ma:format="DateOnly" ma:internalName="Start_x0020_date">
      <xsd:simpleType>
        <xsd:restriction base="dms:DateTime"/>
      </xsd:simpleType>
    </xsd:element>
    <xsd:element name="End_x0020_date" ma:index="11" nillable="true" ma:displayName="End date" ma:format="DateOnly" ma:internalName="End_x0020_date">
      <xsd:simpleType>
        <xsd:restriction base="dms:DateTime"/>
      </xsd:simpleType>
    </xsd:element>
    <xsd:element name="Educational_x0020_Input" ma:index="12" nillable="true" ma:displayName="Ed lead" ma:format="Dropdown" ma:internalName="Educational_x0020_Input">
      <xsd:simpleType>
        <xsd:restriction base="dms:Choice">
          <xsd:enumeration value="Els"/>
          <xsd:enumeration value="Derek"/>
          <xsd:enumeration value="Margaret"/>
          <xsd:enumeration value="Sue"/>
          <xsd:enumeration value="Lynn"/>
          <xsd:enumeration value="Serge"/>
          <xsd:enumeration value="tbc"/>
          <xsd:enumeration value="No"/>
        </xsd:restriction>
      </xsd:simpleType>
    </xsd:element>
    <xsd:element name="Budget" ma:index="13" nillable="true" ma:displayName="Est cost" ma:decimals="0" ma:LCID="2057" ma:internalName="Budget">
      <xsd:simpleType>
        <xsd:restriction base="dms:Currency"/>
      </xsd:simpleType>
    </xsd:element>
    <xsd:element name="Teamwork_x003f_" ma:index="14" nillable="true" ma:displayName="Teamwork" ma:format="Dropdown" ma:internalName="Teamwork_x003f_">
      <xsd:simpleType>
        <xsd:union memberTypes="dms:Text">
          <xsd:simpleType>
            <xsd:restriction base="dms:Choice">
              <xsd:enumeration value="Yes"/>
              <xsd:enumeration value="No"/>
            </xsd:restriction>
          </xsd:simpleType>
        </xsd:union>
      </xsd:simpleType>
    </xsd:element>
    <xsd:element name="Product" ma:index="15" nillable="true" ma:displayName="Product" ma:format="Dropdown" ma:indexed="true" ma:internalName="Product">
      <xsd:simpleType>
        <xsd:restriction base="dms:Choice">
          <xsd:enumeration value="BaNC"/>
          <xsd:enumeration value="Challenge Online"/>
          <xsd:enumeration value="Challenge Champions"/>
          <xsd:enumeration value="Champions Workbook"/>
          <xsd:enumeration value="Numeracy Review"/>
          <xsd:enumeration value="Family Maths Toolkit"/>
          <xsd:enumeration value="Parent Leaflets"/>
          <xsd:enumeration value="Parent Scrapbooks"/>
          <xsd:enumeration value="Firm Foundations Support Materials"/>
          <xsd:enumeration value="Overarching"/>
          <xsd:enumeration value="n/a"/>
          <xsd:enumeration value="Screener"/>
        </xsd:restriction>
      </xsd:simpleType>
    </xsd:element>
    <xsd:element name="External_x0020_use" ma:index="16" nillable="true" ma:displayName="Comms" ma:format="Dropdown" ma:internalName="External_x0020_use">
      <xsd:simpleType>
        <xsd:union memberTypes="dms:Text">
          <xsd:simpleType>
            <xsd:restriction base="dms:Choice">
              <xsd:enumeration value="Activities_Tests"/>
              <xsd:enumeration value="Ambassadors"/>
              <xsd:enumeration value="Blog_piece"/>
              <xsd:enumeration value="Brand"/>
              <xsd:enumeration value="Brief"/>
              <xsd:enumeration value="Case_study"/>
              <xsd:enumeration value="Comms_social_intern"/>
              <xsd:enumeration value="Design Features"/>
              <xsd:enumeration value="Emailing"/>
              <xsd:enumeration value="Instructions"/>
              <xsd:enumeration value="Leaflet_Handout_Overview"/>
              <xsd:enumeration value="Media"/>
              <xsd:enumeration value="Not External"/>
              <xsd:enumeration value="Posters_Banners"/>
              <xsd:enumeration value="Presentation"/>
              <xsd:enumeration value="Print Artwork"/>
              <xsd:enumeration value="Workshop"/>
            </xsd:restriction>
          </xsd:simpleType>
        </xsd:union>
      </xsd:simpleType>
    </xsd:element>
    <xsd:element name="sp5s" ma:index="17" nillable="true" ma:displayName="Text" ma:internalName="sp5s">
      <xsd:simpleType>
        <xsd:restriction base="dms:Text"/>
      </xsd:simpleType>
    </xsd:element>
    <xsd:element name="zygd" ma:index="18" nillable="true" ma:displayName="Contains data" ma:internalName="zygd">
      <xsd:simpleType>
        <xsd:restriction base="dms:Text"/>
      </xsd:simpleType>
    </xsd:element>
    <xsd:element name="_x0031__x002d_Liner" ma:index="19" nillable="true" ma:displayName="1-Liner" ma:description="A 1-line description" ma:internalName="_x0031__x002d_Liner">
      <xsd:simpleType>
        <xsd:restriction base="dms:Note">
          <xsd:maxLength value="255"/>
        </xsd:restriction>
      </xsd:simpleType>
    </xsd:element>
    <xsd:element name="Support" ma:index="20" nillable="true" ma:displayName="Support" ma:format="Dropdown" ma:internalName="Support">
      <xsd:simpleType>
        <xsd:union memberTypes="dms:Text">
          <xsd:simpleType>
            <xsd:restriction base="dms:Choice">
              <xsd:enumeration value="Jo"/>
              <xsd:enumeration value="Anna"/>
              <xsd:enumeration value="Helen"/>
              <xsd:enumeration value="n/a"/>
            </xsd:restriction>
          </xsd:simpleType>
        </xsd:union>
      </xsd:simpleType>
    </xsd:element>
    <xsd:element name="Ed_x0020_other" ma:index="21" nillable="true" ma:displayName="Ed other" ma:internalName="Ed_x0020_other">
      <xsd:complexType>
        <xsd:complexContent>
          <xsd:extension base="dms:MultiChoiceFillIn">
            <xsd:sequence>
              <xsd:element name="Value" maxOccurs="unbounded" minOccurs="0" nillable="true">
                <xsd:simpleType>
                  <xsd:union memberTypes="dms:Text">
                    <xsd:simpleType>
                      <xsd:restriction base="dms:Choice">
                        <xsd:enumeration value="Lynn"/>
                        <xsd:enumeration value="Serge"/>
                        <xsd:enumeration value="Derek"/>
                        <xsd:enumeration value="Mandy"/>
                        <xsd:enumeration value="Colin"/>
                        <xsd:enumeration value="Nina"/>
                        <xsd:enumeration value="Margaret"/>
                        <xsd:enumeration value="Pip"/>
                      </xsd:restriction>
                    </xsd:simpleType>
                  </xsd:union>
                </xsd:simpleType>
              </xsd:element>
            </xsd:sequence>
          </xsd:extension>
        </xsd:complexContent>
      </xsd:complexType>
    </xsd:element>
    <xsd:element name="Next_x0020_Strategic_x0020_meeting" ma:index="22" nillable="true" ma:displayName="Next Strategic meeting" ma:format="Dropdown" ma:internalName="Next_x0020_Strategic_x0020_meeting">
      <xsd:simpleType>
        <xsd:union memberTypes="dms:Text">
          <xsd:simpleType>
            <xsd:restriction base="dms:Choice">
              <xsd:enumeration value="Yes"/>
            </xsd:restriction>
          </xsd:simpleType>
        </xsd:union>
      </xsd:simpleType>
    </xsd:element>
    <xsd:element name="Priority" ma:index="30" nillable="true" ma:displayName="Priority" ma:decimals="0" ma:internalName="Priority">
      <xsd:simpleType>
        <xsd:restriction base="dms:Number"/>
      </xsd:simpleType>
    </xsd:element>
    <xsd:element name="Proposed_x0020_funding" ma:index="31" nillable="true" ma:displayName="Proposed funding" ma:internalName="Proposed_x0020_funding">
      <xsd:simpleType>
        <xsd:restriction base="dms:Text">
          <xsd:maxLength value="255"/>
        </xsd:restriction>
      </xsd:simpleType>
    </xsd:element>
    <xsd:element name="MediaServiceMetadata" ma:index="36" nillable="true" ma:displayName="MediaServiceMetadata" ma:description="" ma:hidden="true" ma:internalName="MediaServiceMetadata" ma:readOnly="true">
      <xsd:simpleType>
        <xsd:restriction base="dms:Note"/>
      </xsd:simpleType>
    </xsd:element>
    <xsd:element name="MediaServiceFastMetadata" ma:index="37" nillable="true" ma:displayName="MediaServiceFastMetadata" ma:description="" ma:hidden="true" ma:internalName="MediaServiceFastMetadata" ma:readOnly="true">
      <xsd:simpleType>
        <xsd:restriction base="dms:Note"/>
      </xsd:simpleType>
    </xsd:element>
    <xsd:element name="MediaServiceDateTaken" ma:index="38" nillable="true" ma:displayName="MediaServiceDateTaken" ma:hidden="true" ma:internalName="MediaServiceDateTaken" ma:readOnly="true">
      <xsd:simpleType>
        <xsd:restriction base="dms:Text"/>
      </xsd:simpleType>
    </xsd:element>
    <xsd:element name="MediaServiceAutoTags" ma:index="39" nillable="true" ma:displayName="Tags" ma:internalName="MediaServiceAutoTags" ma:readOnly="true">
      <xsd:simpleType>
        <xsd:restriction base="dms:Text"/>
      </xsd:simpleType>
    </xsd:element>
    <xsd:element name="MediaServiceGenerationTime" ma:index="40" nillable="true" ma:displayName="MediaServiceGenerationTime" ma:hidden="true" ma:internalName="MediaServiceGenerationTime" ma:readOnly="true">
      <xsd:simpleType>
        <xsd:restriction base="dms:Text"/>
      </xsd:simpleType>
    </xsd:element>
    <xsd:element name="MediaServiceEventHashCode" ma:index="41" nillable="true" ma:displayName="MediaServiceEventHashCode" ma:hidden="true" ma:internalName="MediaServiceEventHashCode" ma:readOnly="true">
      <xsd:simpleType>
        <xsd:restriction base="dms:Text"/>
      </xsd:simpleType>
    </xsd:element>
    <xsd:element name="MediaServiceOCR" ma:index="42" nillable="true" ma:displayName="Extracted Text" ma:internalName="MediaServiceOCR" ma:readOnly="true">
      <xsd:simpleType>
        <xsd:restriction base="dms:Note">
          <xsd:maxLength value="255"/>
        </xsd:restriction>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element name="MediaLengthInSeconds" ma:index="45" nillable="true" ma:displayName="MediaLengthInSeconds" ma:hidden="true" ma:internalName="MediaLengthInSeconds" ma:readOnly="true">
      <xsd:simpleType>
        <xsd:restriction base="dms:Unknown"/>
      </xsd:simpleType>
    </xsd:element>
    <xsd:element name="lcf76f155ced4ddcb4097134ff3c332f" ma:index="47" nillable="true" ma:taxonomy="true" ma:internalName="lcf76f155ced4ddcb4097134ff3c332f" ma:taxonomyFieldName="MediaServiceImageTags" ma:displayName="Image Tags" ma:readOnly="false" ma:fieldId="{5cf76f15-5ced-4ddc-b409-7134ff3c332f}" ma:taxonomyMulti="true" ma:sspId="ef2560c5-e438-498a-b155-42b5557b5a9f" ma:termSetId="09814cd3-568e-fe90-9814-8d621ff8fb84" ma:anchorId="fba54fb3-c3e1-fe81-a776-ca4b69148c4d" ma:open="true" ma:isKeyword="false">
      <xsd:complexType>
        <xsd:sequence>
          <xsd:element ref="pc:Terms" minOccurs="0" maxOccurs="1"/>
        </xsd:sequence>
      </xsd:complexType>
    </xsd:element>
    <xsd:element name="MediaServiceLocation" ma:index="49" nillable="true" ma:displayName="Location" ma:indexed="true" ma:internalName="MediaServiceLocation" ma:readOnly="true">
      <xsd:simpleType>
        <xsd:restriction base="dms:Text"/>
      </xsd:simpleType>
    </xsd:element>
    <xsd:element name="MediaServiceObjectDetectorVersions" ma:index="50" nillable="true" ma:displayName="MediaServiceObjectDetectorVersions" ma:hidden="true" ma:indexed="true" ma:internalName="MediaServiceObjectDetectorVersions" ma:readOnly="true">
      <xsd:simpleType>
        <xsd:restriction base="dms:Text"/>
      </xsd:simpleType>
    </xsd:element>
    <xsd:element name="MediaServiceSearchProperties" ma:index="5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46c59-e2cf-4ab6-976a-d41307e20e11" elementFormDefault="qualified">
    <xsd:import namespace="http://schemas.microsoft.com/office/2006/documentManagement/types"/>
    <xsd:import namespace="http://schemas.microsoft.com/office/infopath/2007/PartnerControls"/>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48" nillable="true" ma:displayName="Taxonomy Catch All Column" ma:hidden="true" ma:list="{a7ee53dc-7a83-4204-bf94-a1a24809ac75}" ma:internalName="TaxCatchAll" ma:showField="CatchAllData" ma:web="5c446c59-e2cf-4ab6-976a-d41307e20e1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72cec8-3e9d-43cd-90c2-d7a855a423e0" elementFormDefault="qualified">
    <xsd:import namespace="http://schemas.microsoft.com/office/2006/documentManagement/types"/>
    <xsd:import namespace="http://schemas.microsoft.com/office/infopath/2007/PartnerControls"/>
    <xsd:element name="SharingHintHash" ma:index="32" nillable="true" ma:displayName="Sharing Hint Hash" ma:internalName="SharingHintHash" ma:readOnly="true">
      <xsd:simpleType>
        <xsd:restriction base="dms:Text"/>
      </xsd:simpleType>
    </xsd:element>
    <xsd:element name="SharedWithDetails" ma:index="33" nillable="true" ma:displayName="Shared With Details" ma:internalName="SharedWithDetails" ma:readOnly="true">
      <xsd:simpleType>
        <xsd:restriction base="dms:Note">
          <xsd:maxLength value="255"/>
        </xsd:restriction>
      </xsd:simpleType>
    </xsd:element>
    <xsd:element name="LastSharedByUser" ma:index="34" nillable="true" ma:displayName="Last Shared By User" ma:description="" ma:internalName="LastSharedByUser" ma:readOnly="true">
      <xsd:simpleType>
        <xsd:restriction base="dms:Note">
          <xsd:maxLength value="255"/>
        </xsd:restriction>
      </xsd:simpleType>
    </xsd:element>
    <xsd:element name="LastSharedByTime" ma:index="35"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roject xmlns="3d4fb1ce-7578-4a36-b24b-8490e06c8395">n/a</Project>
    <Adults_x0020_or_x0020_Schools_x003a_ xmlns="3d4fb1ce-7578-4a36-b24b-8490e06c8395" xsi:nil="true"/>
    <Product xmlns="3d4fb1ce-7578-4a36-b24b-8490e06c8395" xsi:nil="true"/>
    <Teamwork_x003f_ xmlns="3d4fb1ce-7578-4a36-b24b-8490e06c8395" xsi:nil="true"/>
    <External_x0020_use xmlns="3d4fb1ce-7578-4a36-b24b-8490e06c8395" xsi:nil="true"/>
    <Proposed_x0020_funding xmlns="3d4fb1ce-7578-4a36-b24b-8490e06c8395" xsi:nil="true"/>
    <Instigated_x0020_by_x003a_ xmlns="3d4fb1ce-7578-4a36-b24b-8490e06c8395" xsi:nil="true"/>
    <Internal_x0020_Use xmlns="3d4fb1ce-7578-4a36-b24b-8490e06c8395" xsi:nil="true"/>
    <Current_x0020_Status xmlns="3d4fb1ce-7578-4a36-b24b-8490e06c8395" xsi:nil="true"/>
    <Educational_x0020_Input xmlns="3d4fb1ce-7578-4a36-b24b-8490e06c8395" xsi:nil="true"/>
    <lcf76f155ced4ddcb4097134ff3c332f xmlns="3d4fb1ce-7578-4a36-b24b-8490e06c8395">
      <Terms xmlns="http://schemas.microsoft.com/office/infopath/2007/PartnerControls"/>
    </lcf76f155ced4ddcb4097134ff3c332f>
    <Next_x0020_Strategic_x0020_meeting xmlns="3d4fb1ce-7578-4a36-b24b-8490e06c8395" xsi:nil="true"/>
    <End_x0020_date xmlns="3d4fb1ce-7578-4a36-b24b-8490e06c8395" xsi:nil="true"/>
    <zygd xmlns="3d4fb1ce-7578-4a36-b24b-8490e06c8395" xsi:nil="true"/>
    <Start_x0020_date xmlns="3d4fb1ce-7578-4a36-b24b-8490e06c8395" xsi:nil="true"/>
    <sp5s xmlns="3d4fb1ce-7578-4a36-b24b-8490e06c8395" xsi:nil="true"/>
    <Components xmlns="3d4fb1ce-7578-4a36-b24b-8490e06c8395" xsi:nil="true"/>
    <Target_x0020_Group xmlns="3d4fb1ce-7578-4a36-b24b-8490e06c8395" xsi:nil="true"/>
    <Ed_x0020_other xmlns="3d4fb1ce-7578-4a36-b24b-8490e06c8395" xsi:nil="true"/>
    <Priority xmlns="3d4fb1ce-7578-4a36-b24b-8490e06c8395" xsi:nil="true"/>
    <TaxCatchAll xmlns="5c446c59-e2cf-4ab6-976a-d41307e20e11" xsi:nil="true"/>
    <Budget xmlns="3d4fb1ce-7578-4a36-b24b-8490e06c8395" xsi:nil="true"/>
    <_x0031__x002d_Liner xmlns="3d4fb1ce-7578-4a36-b24b-8490e06c8395" xsi:nil="true"/>
    <Phase xmlns="3d4fb1ce-7578-4a36-b24b-8490e06c8395" xsi:nil="true"/>
    <Support xmlns="3d4fb1ce-7578-4a36-b24b-8490e06c8395" xsi:nil="true"/>
  </documentManagement>
</p:properties>
</file>

<file path=customXml/itemProps1.xml><?xml version="1.0" encoding="utf-8"?>
<ds:datastoreItem xmlns:ds="http://schemas.openxmlformats.org/officeDocument/2006/customXml" ds:itemID="{448BF07F-CE17-44FF-8467-1F402EE59C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4fb1ce-7578-4a36-b24b-8490e06c8395"/>
    <ds:schemaRef ds:uri="5c446c59-e2cf-4ab6-976a-d41307e20e11"/>
    <ds:schemaRef ds:uri="b072cec8-3e9d-43cd-90c2-d7a855a423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21D27B-ADB5-487E-BF64-1C0E8FADE0E6}">
  <ds:schemaRefs>
    <ds:schemaRef ds:uri="http://schemas.microsoft.com/sharepoint/v3/contenttype/forms"/>
  </ds:schemaRefs>
</ds:datastoreItem>
</file>

<file path=customXml/itemProps3.xml><?xml version="1.0" encoding="utf-8"?>
<ds:datastoreItem xmlns:ds="http://schemas.openxmlformats.org/officeDocument/2006/customXml" ds:itemID="{8BBEC992-9C48-4703-B34D-016ADF04EF1A}">
  <ds:schemaRefs>
    <ds:schemaRef ds:uri="http://schemas.microsoft.com/office/2006/metadata/properties"/>
    <ds:schemaRef ds:uri="http://purl.org/dc/elements/1.1/"/>
    <ds:schemaRef ds:uri="http://www.w3.org/XML/1998/namespace"/>
    <ds:schemaRef ds:uri="http://schemas.microsoft.com/office/infopath/2007/PartnerControls"/>
    <ds:schemaRef ds:uri="http://schemas.openxmlformats.org/package/2006/metadata/core-properties"/>
    <ds:schemaRef ds:uri="3d4fb1ce-7578-4a36-b24b-8490e06c8395"/>
    <ds:schemaRef ds:uri="http://purl.org/dc/dcmitype/"/>
    <ds:schemaRef ds:uri="http://schemas.microsoft.com/office/2006/documentManagement/types"/>
    <ds:schemaRef ds:uri="b072cec8-3e9d-43cd-90c2-d7a855a423e0"/>
    <ds:schemaRef ds:uri="5c446c59-e2cf-4ab6-976a-d41307e20e11"/>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710</TotalTime>
  <Words>1933</Words>
  <Application>Microsoft Office PowerPoint</Application>
  <PresentationFormat>Custom</PresentationFormat>
  <Paragraphs>229</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Rubik Medium</vt:lpstr>
      <vt:lpstr>Rubik</vt:lpstr>
      <vt:lpstr>Calibri</vt:lpstr>
      <vt:lpstr>Arimo</vt:lpstr>
      <vt:lpstr>Avenir</vt:lpstr>
      <vt:lpstr>Arimo Bold</vt:lpstr>
      <vt:lpstr>Noto Sans Symbols</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Hill</dc:creator>
  <cp:lastModifiedBy>Laura  Hill</cp:lastModifiedBy>
  <cp:revision>5</cp:revision>
  <dcterms:modified xsi:type="dcterms:W3CDTF">2025-03-13T10:55:54Z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0x010100B2B21833FE06F8488E9DE48F3E8C88A1</vt:lpwstr>
  </property>
  <property fmtid="{D5CDD505-2E9C-101B-9397-08002B2CF9AE}" pid="3" name="MediaServiceImageTags">
    <vt:lpwstr/>
  </property>
</Properties>
</file>