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70" r:id="rId5"/>
    <p:sldId id="257" r:id="rId6"/>
    <p:sldId id="258" r:id="rId7"/>
    <p:sldId id="259" r:id="rId8"/>
    <p:sldId id="274" r:id="rId9"/>
    <p:sldId id="260" r:id="rId10"/>
    <p:sldId id="261" r:id="rId11"/>
    <p:sldId id="275" r:id="rId12"/>
    <p:sldId id="262" r:id="rId13"/>
    <p:sldId id="267" r:id="rId14"/>
    <p:sldId id="276" r:id="rId15"/>
    <p:sldId id="264" r:id="rId16"/>
    <p:sldId id="265" r:id="rId17"/>
    <p:sldId id="266" r:id="rId18"/>
  </p:sldIdLst>
  <p:sldSz cx="9753600" cy="7315200"/>
  <p:notesSz cx="6858000" cy="9144000"/>
  <p:embeddedFontLst>
    <p:embeddedFont>
      <p:font typeface="Lato" panose="020F0502020204030203" pitchFamily="34" charset="0"/>
      <p:regular r:id="rId20"/>
      <p:bold r:id="rId21"/>
      <p:italic r:id="rId22"/>
      <p:boldItalic r:id="rId23"/>
    </p:embeddedFont>
    <p:embeddedFont>
      <p:font typeface="Rubik" pitchFamily="2" charset="-79"/>
      <p:regular r:id="rId24"/>
      <p:bold r:id="rId25"/>
      <p:italic r:id="rId26"/>
      <p:boldItalic r:id="rId27"/>
    </p:embeddedFont>
    <p:embeddedFont>
      <p:font typeface="Rubik Medium" pitchFamily="2" charset="-79"/>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B8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03" autoAdjust="0"/>
  </p:normalViewPr>
  <p:slideViewPr>
    <p:cSldViewPr snapToGrid="0">
      <p:cViewPr varScale="1">
        <p:scale>
          <a:sx n="55" d="100"/>
          <a:sy n="55" d="100"/>
        </p:scale>
        <p:origin x="1492" y="28"/>
      </p:cViewPr>
      <p:guideLst>
        <p:guide orient="horz" pos="2160"/>
        <p:guide pos="2880"/>
      </p:guideLst>
    </p:cSldViewPr>
  </p:slideViewPr>
  <p:notesTextViewPr>
    <p:cViewPr>
      <p:scale>
        <a:sx n="1" d="1"/>
        <a:sy n="1" d="1"/>
      </p:scale>
      <p:origin x="0" y="0"/>
    </p:cViewPr>
  </p:notesTextViewPr>
  <p:sorterViewPr>
    <p:cViewPr>
      <p:scale>
        <a:sx n="100" d="100"/>
        <a:sy n="100" d="100"/>
      </p:scale>
      <p:origin x="0" y="-6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KDnjSlyaFj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32C1BA-A827-6ACC-CF57-5A10B2DFB49B}"/>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1126F2D-030A-417C-BF89-15B1BED877A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a:extLst>
              <a:ext uri="{FF2B5EF4-FFF2-40B4-BE49-F238E27FC236}">
                <a16:creationId xmlns:a16="http://schemas.microsoft.com/office/drawing/2014/main" id="{AEE2F25E-B35F-84B0-F81A-AC24CB0C186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a:extLst>
              <a:ext uri="{FF2B5EF4-FFF2-40B4-BE49-F238E27FC236}">
                <a16:creationId xmlns:a16="http://schemas.microsoft.com/office/drawing/2014/main" id="{607F84E6-0DB8-4E9F-3FDF-19CE1A704A69}"/>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a:extLst>
              <a:ext uri="{FF2B5EF4-FFF2-40B4-BE49-F238E27FC236}">
                <a16:creationId xmlns:a16="http://schemas.microsoft.com/office/drawing/2014/main" id="{C22E682B-187F-6F57-D419-38645104E23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My Maths Story</a:t>
            </a:r>
            <a:endParaRPr dirty="0"/>
          </a:p>
          <a:p>
            <a:pPr marL="0" lvl="0" indent="0" algn="l" rtl="0">
              <a:spcBef>
                <a:spcPts val="0"/>
              </a:spcBef>
              <a:spcAft>
                <a:spcPts val="0"/>
              </a:spcAft>
              <a:buNone/>
            </a:pPr>
            <a:r>
              <a:rPr lang="en-US" dirty="0"/>
              <a:t>Introduce yourselves and where you work.</a:t>
            </a:r>
            <a:endParaRPr dirty="0"/>
          </a:p>
          <a:p>
            <a:pPr marL="0" lvl="0" indent="0" algn="l" rtl="0">
              <a:spcBef>
                <a:spcPts val="0"/>
              </a:spcBef>
              <a:spcAft>
                <a:spcPts val="0"/>
              </a:spcAft>
              <a:buNone/>
            </a:pPr>
            <a:r>
              <a:rPr lang="en-US" dirty="0"/>
              <a:t>Ask if anyone knows what your company does.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what your company is, keep the language simple</a:t>
            </a:r>
            <a:endParaRPr dirty="0"/>
          </a:p>
          <a:p>
            <a:pPr marL="0" lvl="0" indent="0" algn="l" rtl="0">
              <a:spcBef>
                <a:spcPts val="0"/>
              </a:spcBef>
              <a:spcAft>
                <a:spcPts val="0"/>
              </a:spcAft>
              <a:buNone/>
            </a:pPr>
            <a:r>
              <a:rPr lang="en-US" dirty="0"/>
              <a:t>Eg for Capital One you could say it is a credit card company that enables people to pay for things and then pay the money back later. </a:t>
            </a:r>
            <a:endParaRPr dirty="0"/>
          </a:p>
          <a:p>
            <a:pPr marL="0" lvl="0" indent="0" algn="l" rtl="0">
              <a:spcBef>
                <a:spcPts val="0"/>
              </a:spcBef>
              <a:spcAft>
                <a:spcPts val="0"/>
              </a:spcAft>
              <a:buNone/>
            </a:pPr>
            <a:r>
              <a:rPr lang="en-US" dirty="0"/>
              <a:t>Capital One helps people make good decisions about money.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ask the children questions like ‘Who loves maths?’, ‘Who is good at maths?’  or ‘Who finds maths hard?’. </a:t>
            </a:r>
            <a:endParaRPr dirty="0"/>
          </a:p>
          <a:p>
            <a:pPr marL="0" lvl="0" indent="0" algn="l" rtl="0">
              <a:spcBef>
                <a:spcPts val="0"/>
              </a:spcBef>
              <a:spcAft>
                <a:spcPts val="0"/>
              </a:spcAft>
              <a:buNone/>
            </a:pPr>
            <a:endParaRPr dirty="0"/>
          </a:p>
        </p:txBody>
      </p:sp>
      <p:sp>
        <p:nvSpPr>
          <p:cNvPr id="89" name="Google Shape;89;p1:notes">
            <a:extLst>
              <a:ext uri="{FF2B5EF4-FFF2-40B4-BE49-F238E27FC236}">
                <a16:creationId xmlns:a16="http://schemas.microsoft.com/office/drawing/2014/main" id="{5EF6DF80-B070-1980-E842-D0EE3A680F4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a:extLst>
              <a:ext uri="{FF2B5EF4-FFF2-40B4-BE49-F238E27FC236}">
                <a16:creationId xmlns:a16="http://schemas.microsoft.com/office/drawing/2014/main" id="{F5BE7326-9963-A5A0-460A-77E405704F4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1639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520320" marR="0" lvl="4" algn="l" rtl="0">
              <a:lnSpc>
                <a:spcPct val="108030"/>
              </a:lnSpc>
              <a:spcBef>
                <a:spcPts val="0"/>
              </a:spcBef>
              <a:spcAft>
                <a:spcPts val="0"/>
              </a:spcAft>
              <a:buClr>
                <a:srgbClr val="000000"/>
              </a:buClr>
              <a:buSzPts val="1706"/>
            </a:pPr>
            <a:r>
              <a:rPr lang="en-US" sz="1200" b="1" dirty="0">
                <a:ea typeface="Avenir"/>
              </a:rPr>
              <a:t>One volunteer to do this slide</a:t>
            </a:r>
            <a:endParaRPr lang="en-US" sz="1200" dirty="0">
              <a:ea typeface="Avenir"/>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some examples of how you used maths already today. Please amend as relevant.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57862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One volunteer to do this slide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If you have photos that you’re happy to share of you doing your hobby please do add!</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Stop for questions after giving your examples.</a:t>
            </a:r>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852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endParaRPr lang="en-GB" sz="1200" dirty="0">
              <a:latin typeface="Avenir"/>
            </a:endParaRPr>
          </a:p>
          <a:p>
            <a:r>
              <a:rPr lang="en-GB" sz="1200" dirty="0">
                <a:latin typeface="Avenir"/>
              </a:rPr>
              <a:t>This is the You Tube link </a:t>
            </a:r>
            <a:r>
              <a:rPr lang="en-GB" sz="1200" dirty="0">
                <a:latin typeface="Avenir"/>
                <a:hlinkClick r:id="rId3"/>
              </a:rPr>
              <a:t>https://youtu.be/KDnjSlyaFjc</a:t>
            </a:r>
            <a:r>
              <a:rPr lang="en-GB" sz="1200" dirty="0">
                <a:latin typeface="Avenir"/>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Say ‘let’s see how some other people use maths’ – look out for examples they give that I haven’t</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After the video you could ask the children to put their hand up if they spotted any new ways people use maths?</a:t>
            </a:r>
            <a:endParaRPr dirty="0"/>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 children to give you examples of where they use </a:t>
            </a:r>
            <a:r>
              <a:rPr lang="en-US" dirty="0" err="1"/>
              <a:t>maths</a:t>
            </a:r>
            <a:r>
              <a:rPr lang="en-US" dirty="0"/>
              <a:t> in their life outside of school. Hear from at least 3 or 4 children if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they are stuck, ask them if they ever do things like cooking or shopping or playing football. Where do they think there are numbers involved in things like that? We’ve included some ideas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Football</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time, using the 90-minute game-time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distances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err="1">
                <a:solidFill>
                  <a:srgbClr val="3C3C3B"/>
                </a:solidFill>
                <a:latin typeface="Lato"/>
                <a:ea typeface="Lato"/>
                <a:cs typeface="Lato"/>
                <a:sym typeface="Lato"/>
              </a:rPr>
              <a:t>Recognising</a:t>
            </a:r>
            <a:r>
              <a:rPr lang="en-US" sz="1200" dirty="0">
                <a:solidFill>
                  <a:srgbClr val="3C3C3B"/>
                </a:solidFill>
                <a:latin typeface="Lato"/>
                <a:ea typeface="Lato"/>
                <a:cs typeface="Lato"/>
                <a:sym typeface="Lato"/>
              </a:rPr>
              <a:t> shapes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the league table to work out how many points a team might need to win the league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Probability in a cup draw</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Looking at statistics – e.g. possession percentages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Baking/Cooking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complex timings to ensure everything is ready at the right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Weighing and measuring ingredients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recipes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Multiplying ingredients to bake products for the right number of people</a:t>
            </a:r>
            <a:endParaRPr dirty="0"/>
          </a:p>
          <a:p>
            <a:pPr marL="342900" lvl="0" indent="-266700" algn="l" rtl="0">
              <a:spcBef>
                <a:spcPts val="0"/>
              </a:spcBef>
              <a:spcAft>
                <a:spcPts val="0"/>
              </a:spcAft>
              <a:buClr>
                <a:schemeClr val="dk1"/>
              </a:buClr>
              <a:buSzPts val="1200"/>
              <a:buFont typeface="Noto Sans Symbols"/>
              <a:buNone/>
            </a:pPr>
            <a:endParaRPr sz="1200" dirty="0">
              <a:solidFill>
                <a:srgbClr val="3C3C3B"/>
              </a:solidFill>
              <a:latin typeface="Lato"/>
              <a:ea typeface="Lato"/>
              <a:cs typeface="Lato"/>
              <a:sym typeface="Lato"/>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Board games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Keeping score in Scrabble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money in Monopoly – knowing when to buy a property and if you can afford it</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probabilities – what are the chances you would roll a double?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coordinates in Battleships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Swimming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time to measure how fast you can go</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distance to understand lengths and widths to achieve your badges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Estimating to set your targets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Making sure you get to the gala on time with enough time to get changed</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How long do you allow to prepare for the race?</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Music</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Counting beats and keeping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fractions used to indicate lengths of notes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and scheduling rehearsals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how many songs can be played at a show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 </a:t>
            </a:r>
            <a:endParaRPr dirty="0"/>
          </a:p>
          <a:p>
            <a:pPr marL="342900" lvl="0" indent="-266700" algn="l" rtl="0">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could ask if anyone has any other questions about your jobs, hobbies or maths.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there are still many questions you could say ‘that’s all we have time for now but your teachers can send me any questions you still have’.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Thank them for listening well and asking lots of interesting questions. </a:t>
            </a:r>
            <a:endParaRPr dirty="0"/>
          </a:p>
          <a:p>
            <a:pPr marL="0" lvl="0" indent="0" algn="l" rtl="0">
              <a:spcBef>
                <a:spcPts val="0"/>
              </a:spcBef>
              <a:spcAft>
                <a:spcPts val="0"/>
              </a:spcAft>
              <a:buNone/>
            </a:pPr>
            <a:endParaRPr dirty="0"/>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repeat the children’s answers out loud so everyone can hear what they said before answering them.</a:t>
            </a:r>
            <a:endParaRPr/>
          </a:p>
          <a:p>
            <a:pPr marL="0" lvl="0" indent="0" algn="l" rtl="0">
              <a:spcBef>
                <a:spcPts val="0"/>
              </a:spcBef>
              <a:spcAft>
                <a:spcPts val="0"/>
              </a:spcAft>
              <a:buNone/>
            </a:pPr>
            <a:endParaRPr/>
          </a:p>
          <a:p>
            <a:pPr marL="0" lvl="0" indent="0" algn="l" rtl="0">
              <a:spcBef>
                <a:spcPts val="0"/>
              </a:spcBef>
              <a:spcAft>
                <a:spcPts val="0"/>
              </a:spcAft>
              <a:buNone/>
            </a:pPr>
            <a:r>
              <a:rPr lang="en-US"/>
              <a:t>The children may say they did their maths home work, or played a maths game – they are good answers for now. Thank them and say you’ll come back to this question later.</a:t>
            </a:r>
            <a:endParaRPr/>
          </a:p>
          <a:p>
            <a:pPr marL="0" lvl="0" indent="0" algn="l" rtl="0">
              <a:spcBef>
                <a:spcPts val="0"/>
              </a:spcBef>
              <a:spcAft>
                <a:spcPts val="0"/>
              </a:spcAft>
              <a:buNone/>
            </a:pPr>
            <a:endParaRPr/>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Today we’re going to tell you about our maths stories - </a:t>
            </a:r>
            <a:r>
              <a:rPr lang="en-US" sz="1800" dirty="0">
                <a:latin typeface="Avenir"/>
                <a:ea typeface="Avenir"/>
                <a:cs typeface="Avenir"/>
                <a:sym typeface="Avenir"/>
              </a:rPr>
              <a:t>how we felt about maths at school, how we feel about maths now and how we use it every day.</a:t>
            </a:r>
            <a:endParaRPr dirty="0"/>
          </a:p>
          <a:p>
            <a:pPr marL="0" lvl="0" indent="0" algn="l" rtl="0">
              <a:spcBef>
                <a:spcPts val="0"/>
              </a:spcBef>
              <a:spcAft>
                <a:spcPts val="0"/>
              </a:spcAft>
              <a:buNone/>
            </a:pPr>
            <a:endParaRPr dirty="0"/>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Volunteer 1 -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briefly why you felt this way and if it changed over time - </a:t>
            </a:r>
            <a:r>
              <a:rPr lang="en-US" dirty="0" err="1"/>
              <a:t>eg.</a:t>
            </a:r>
            <a:r>
              <a:rPr lang="en-US" dirty="0"/>
              <a:t> “I enjoyed maths at primary school but I found it tricky sometimes as I got older. Luckily my teacher at secondary school took the time to explain things to me and I passed my exams.” or “Sometimes I didn’t enjoy </a:t>
            </a:r>
            <a:r>
              <a:rPr lang="en-US" dirty="0" err="1"/>
              <a:t>maths</a:t>
            </a:r>
            <a:r>
              <a:rPr lang="en-US" dirty="0"/>
              <a:t> at school because I didn’t see how it related to my life, but that’s changed as I’ve got older.” or “I was lucky that I had a great teacher at school and I really enjoyed </a:t>
            </a:r>
            <a:r>
              <a:rPr lang="en-US" dirty="0" err="1"/>
              <a:t>maths</a:t>
            </a:r>
            <a:r>
              <a:rPr lang="en-US" dirty="0"/>
              <a:t>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a:t>
            </a:r>
            <a:r>
              <a:rPr lang="en-US" sz="1800" dirty="0" err="1">
                <a:latin typeface="Avenir"/>
                <a:ea typeface="Avenir"/>
                <a:cs typeface="Avenir"/>
                <a:sym typeface="Avenir"/>
              </a:rPr>
              <a:t>maths</a:t>
            </a:r>
            <a:r>
              <a:rPr lang="en-US" sz="1800" dirty="0">
                <a:latin typeface="Avenir"/>
                <a:ea typeface="Avenir"/>
                <a:cs typeface="Avenir"/>
                <a:sym typeface="Avenir"/>
              </a:rPr>
              <a:t>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a:t>
            </a:r>
            <a:r>
              <a:rPr lang="en-US" sz="1800" dirty="0" err="1">
                <a:latin typeface="Avenir"/>
                <a:ea typeface="Avenir"/>
                <a:cs typeface="Avenir"/>
                <a:sym typeface="Avenir"/>
              </a:rPr>
              <a:t>maths</a:t>
            </a:r>
            <a:r>
              <a:rPr lang="en-US" sz="1800" dirty="0">
                <a:latin typeface="Avenir"/>
                <a:ea typeface="Avenir"/>
                <a:cs typeface="Avenir"/>
                <a:sym typeface="Avenir"/>
              </a:rPr>
              <a:t>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a:t>
            </a:r>
            <a:r>
              <a:rPr lang="en-US" sz="1800" b="1" dirty="0" err="1">
                <a:solidFill>
                  <a:srgbClr val="3C3C3B"/>
                </a:solidFill>
                <a:latin typeface="Lato"/>
                <a:ea typeface="Lato"/>
                <a:cs typeface="Lato"/>
                <a:sym typeface="Lato"/>
              </a:rPr>
              <a:t>maths</a:t>
            </a:r>
            <a:r>
              <a:rPr lang="en-US" sz="1800" b="1" dirty="0">
                <a:solidFill>
                  <a:srgbClr val="3C3C3B"/>
                </a:solidFill>
                <a:latin typeface="Lato"/>
                <a:ea typeface="Lato"/>
                <a:cs typeface="Lato"/>
                <a:sym typeface="Lato"/>
              </a:rPr>
              <a:t>.</a:t>
            </a:r>
            <a:r>
              <a:rPr lang="en-US" sz="1800" dirty="0">
                <a:solidFill>
                  <a:srgbClr val="3C3C3B"/>
                </a:solidFill>
                <a:latin typeface="Lato"/>
                <a:ea typeface="Lato"/>
                <a:cs typeface="Lato"/>
                <a:sym typeface="Lato"/>
              </a:rPr>
              <a:t> Children learn from example, so avoid saying things like “I hated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at school” or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was boring”. You can be honest in that you may have found it difficult but try to make it into a positive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1172060-D6B9-4769-F7EB-0B2D07E06753}"/>
            </a:ext>
          </a:extLst>
        </p:cNvPr>
        <p:cNvGrpSpPr/>
        <p:nvPr/>
      </p:nvGrpSpPr>
      <p:grpSpPr>
        <a:xfrm>
          <a:off x="0" y="0"/>
          <a:ext cx="0" cy="0"/>
          <a:chOff x="0" y="0"/>
          <a:chExt cx="0" cy="0"/>
        </a:xfrm>
      </p:grpSpPr>
      <p:sp>
        <p:nvSpPr>
          <p:cNvPr id="139" name="Google Shape;139;p4:notes">
            <a:extLst>
              <a:ext uri="{FF2B5EF4-FFF2-40B4-BE49-F238E27FC236}">
                <a16:creationId xmlns:a16="http://schemas.microsoft.com/office/drawing/2014/main" id="{EF46FFE8-1B2E-385D-B36B-36477BC0C90F}"/>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notes">
            <a:extLst>
              <a:ext uri="{FF2B5EF4-FFF2-40B4-BE49-F238E27FC236}">
                <a16:creationId xmlns:a16="http://schemas.microsoft.com/office/drawing/2014/main" id="{E528FEA5-2E5E-0538-EEFB-73A109B6322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41" name="Google Shape;141;p4:notes">
            <a:extLst>
              <a:ext uri="{FF2B5EF4-FFF2-40B4-BE49-F238E27FC236}">
                <a16:creationId xmlns:a16="http://schemas.microsoft.com/office/drawing/2014/main" id="{97F251EE-00E6-7E29-E9BE-71926E5ECBA3}"/>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8055C453-0122-7433-0A84-CEF4B81DA9FD}"/>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Volunteer 2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briefly why you felt this way and if it changed over time - </a:t>
            </a:r>
            <a:r>
              <a:rPr lang="en-US" dirty="0" err="1"/>
              <a:t>eg.</a:t>
            </a:r>
            <a:r>
              <a:rPr lang="en-US" dirty="0"/>
              <a:t> “I enjoyed maths at primary school but I found it tricky sometimes as I got older. Luckily my teacher at secondary school took the time to explain things to me and I passed my exams.” or “Sometimes I didn’t enjoy </a:t>
            </a:r>
            <a:r>
              <a:rPr lang="en-US" dirty="0" err="1"/>
              <a:t>maths</a:t>
            </a:r>
            <a:r>
              <a:rPr lang="en-US" dirty="0"/>
              <a:t> at school because I didn’t see how it related to my life, but that’s changed as I’ve got older.” or “I was lucky that I had a great teacher at school and I really enjoyed </a:t>
            </a:r>
            <a:r>
              <a:rPr lang="en-US" dirty="0" err="1"/>
              <a:t>maths</a:t>
            </a:r>
            <a:r>
              <a:rPr lang="en-US" dirty="0"/>
              <a:t>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a:t>
            </a:r>
            <a:r>
              <a:rPr lang="en-US" sz="1800" dirty="0" err="1">
                <a:latin typeface="Avenir"/>
                <a:ea typeface="Avenir"/>
                <a:cs typeface="Avenir"/>
                <a:sym typeface="Avenir"/>
              </a:rPr>
              <a:t>maths</a:t>
            </a:r>
            <a:r>
              <a:rPr lang="en-US" sz="1800" dirty="0">
                <a:latin typeface="Avenir"/>
                <a:ea typeface="Avenir"/>
                <a:cs typeface="Avenir"/>
                <a:sym typeface="Avenir"/>
              </a:rPr>
              <a:t>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a:t>
            </a:r>
            <a:r>
              <a:rPr lang="en-US" sz="1800" dirty="0" err="1">
                <a:latin typeface="Avenir"/>
                <a:ea typeface="Avenir"/>
                <a:cs typeface="Avenir"/>
                <a:sym typeface="Avenir"/>
              </a:rPr>
              <a:t>maths</a:t>
            </a:r>
            <a:r>
              <a:rPr lang="en-US" sz="1800" dirty="0">
                <a:latin typeface="Avenir"/>
                <a:ea typeface="Avenir"/>
                <a:cs typeface="Avenir"/>
                <a:sym typeface="Avenir"/>
              </a:rPr>
              <a:t>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a:t>
            </a:r>
            <a:r>
              <a:rPr lang="en-US" sz="1800" b="1" dirty="0" err="1">
                <a:solidFill>
                  <a:srgbClr val="3C3C3B"/>
                </a:solidFill>
                <a:latin typeface="Lato"/>
                <a:ea typeface="Lato"/>
                <a:cs typeface="Lato"/>
                <a:sym typeface="Lato"/>
              </a:rPr>
              <a:t>maths</a:t>
            </a:r>
            <a:r>
              <a:rPr lang="en-US" sz="1800" b="1" dirty="0">
                <a:solidFill>
                  <a:srgbClr val="3C3C3B"/>
                </a:solidFill>
                <a:latin typeface="Lato"/>
                <a:ea typeface="Lato"/>
                <a:cs typeface="Lato"/>
                <a:sym typeface="Lato"/>
              </a:rPr>
              <a:t>.</a:t>
            </a:r>
            <a:r>
              <a:rPr lang="en-US" sz="1800" dirty="0">
                <a:solidFill>
                  <a:srgbClr val="3C3C3B"/>
                </a:solidFill>
                <a:latin typeface="Lato"/>
                <a:ea typeface="Lato"/>
                <a:cs typeface="Lato"/>
                <a:sym typeface="Lato"/>
              </a:rPr>
              <a:t> Children learn from example, so avoid saying things like “I hated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at school” or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was boring”. You can be honest in that you may have found it difficult but try to make it into a positive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a:extLst>
              <a:ext uri="{FF2B5EF4-FFF2-40B4-BE49-F238E27FC236}">
                <a16:creationId xmlns:a16="http://schemas.microsoft.com/office/drawing/2014/main" id="{A176D7B7-878C-D12B-D43C-F50ADC68CF9F}"/>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notes">
            <a:extLst>
              <a:ext uri="{FF2B5EF4-FFF2-40B4-BE49-F238E27FC236}">
                <a16:creationId xmlns:a16="http://schemas.microsoft.com/office/drawing/2014/main" id="{7F4FDCE8-07CB-B836-9828-2A18498BBB2F}"/>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477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job</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First volunteer - </a:t>
            </a:r>
            <a:r>
              <a:rPr kumimoji="0" lang="en-GB" sz="1200" b="0" i="0" u="none" strike="noStrike" kern="0" cap="none" spc="0" normalizeH="0" baseline="0" noProof="0" dirty="0">
                <a:ln>
                  <a:noFill/>
                </a:ln>
                <a:solidFill>
                  <a:srgbClr val="951B81"/>
                </a:solidFill>
                <a:effectLst/>
                <a:uLnTx/>
                <a:uFillTx/>
                <a:latin typeface="Avenir"/>
                <a:ea typeface="Avenir"/>
                <a:cs typeface="Avenir"/>
                <a:sym typeface="Avenir"/>
              </a:rPr>
              <a:t>For example at work, I need maths to know how many people will work on a task, How many minutes I need to deliver a presentation, etc.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a:t>
            </a:r>
            <a:r>
              <a:rPr lang="en-US" dirty="0" err="1"/>
              <a:t>maths</a:t>
            </a:r>
            <a:r>
              <a:rPr lang="en-US" dirty="0"/>
              <a:t> in your job &amp; explain a little bit about them – </a:t>
            </a:r>
            <a:r>
              <a:rPr lang="en-US" dirty="0" err="1"/>
              <a:t>eg.</a:t>
            </a:r>
            <a:r>
              <a:rPr lang="en-US" dirty="0"/>
              <a:t>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a:t>
            </a:r>
            <a:r>
              <a:rPr lang="en-US" dirty="0" err="1"/>
              <a:t>etc</a:t>
            </a:r>
            <a:r>
              <a:rPr lang="en-US" dirty="0"/>
              <a:t>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a:t>
            </a:r>
            <a:r>
              <a:rPr lang="en-US" dirty="0" err="1"/>
              <a:t>maths</a:t>
            </a:r>
            <a:r>
              <a:rPr lang="en-US" dirty="0"/>
              <a:t> calculations or ask the children any </a:t>
            </a:r>
            <a:r>
              <a:rPr lang="en-US" dirty="0" err="1"/>
              <a:t>maths</a:t>
            </a:r>
            <a:r>
              <a:rPr lang="en-US" dirty="0"/>
              <a:t> questions. There will be too wide a spread of abilities and some children won’t be able to follow the examples or questions. Also we’re not </a:t>
            </a:r>
            <a:r>
              <a:rPr lang="en-US" dirty="0" err="1"/>
              <a:t>maths</a:t>
            </a:r>
            <a:r>
              <a:rPr lang="en-US" dirty="0"/>
              <a:t>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4B8407C-1E33-AC25-8E2A-FAC3981AB10E}"/>
            </a:ext>
          </a:extLst>
        </p:cNvPr>
        <p:cNvGrpSpPr/>
        <p:nvPr/>
      </p:nvGrpSpPr>
      <p:grpSpPr>
        <a:xfrm>
          <a:off x="0" y="0"/>
          <a:ext cx="0" cy="0"/>
          <a:chOff x="0" y="0"/>
          <a:chExt cx="0" cy="0"/>
        </a:xfrm>
      </p:grpSpPr>
      <p:sp>
        <p:nvSpPr>
          <p:cNvPr id="167" name="Google Shape;167;p6:notes">
            <a:extLst>
              <a:ext uri="{FF2B5EF4-FFF2-40B4-BE49-F238E27FC236}">
                <a16:creationId xmlns:a16="http://schemas.microsoft.com/office/drawing/2014/main" id="{3EE75609-9ECF-36CF-9FE0-392561EC602E}"/>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a:extLst>
              <a:ext uri="{FF2B5EF4-FFF2-40B4-BE49-F238E27FC236}">
                <a16:creationId xmlns:a16="http://schemas.microsoft.com/office/drawing/2014/main" id="{8AE09C85-7141-0ADE-500C-803DDA40FCBF}"/>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a:extLst>
              <a:ext uri="{FF2B5EF4-FFF2-40B4-BE49-F238E27FC236}">
                <a16:creationId xmlns:a16="http://schemas.microsoft.com/office/drawing/2014/main" id="{98BAB750-4F6F-31E9-5F8C-26E46214A138}"/>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a:extLst>
              <a:ext uri="{FF2B5EF4-FFF2-40B4-BE49-F238E27FC236}">
                <a16:creationId xmlns:a16="http://schemas.microsoft.com/office/drawing/2014/main" id="{AC47D8BF-1BB4-1D84-CA58-283D7FF9970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Second volunteer - </a:t>
            </a:r>
            <a:r>
              <a:rPr kumimoji="0" lang="en-GB" sz="1200" b="0" i="0" u="none" strike="noStrike" kern="0" cap="none" spc="0" normalizeH="0" baseline="0" noProof="0" dirty="0">
                <a:ln>
                  <a:noFill/>
                </a:ln>
                <a:solidFill>
                  <a:srgbClr val="951B81"/>
                </a:solidFill>
                <a:effectLst/>
                <a:uLnTx/>
                <a:uFillTx/>
                <a:latin typeface="Avenir"/>
                <a:ea typeface="Avenir"/>
                <a:cs typeface="Avenir"/>
                <a:sym typeface="Avenir"/>
              </a:rPr>
              <a:t>For example at work, I need maths to know how many people will work on a task, How many minutes I need to deliver a presentation, etc.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a:t>
            </a:r>
            <a:r>
              <a:rPr lang="en-US" dirty="0" err="1"/>
              <a:t>maths</a:t>
            </a:r>
            <a:r>
              <a:rPr lang="en-US" dirty="0"/>
              <a:t> in your job &amp; explain a little bit about them – </a:t>
            </a:r>
            <a:r>
              <a:rPr lang="en-US" dirty="0" err="1"/>
              <a:t>eg.</a:t>
            </a:r>
            <a:r>
              <a:rPr lang="en-US" dirty="0"/>
              <a:t>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a:t>
            </a:r>
            <a:r>
              <a:rPr lang="en-US" dirty="0" err="1"/>
              <a:t>etc</a:t>
            </a:r>
            <a:r>
              <a:rPr lang="en-US" dirty="0"/>
              <a:t>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a:t>
            </a:r>
            <a:r>
              <a:rPr lang="en-US" dirty="0" err="1"/>
              <a:t>maths</a:t>
            </a:r>
            <a:r>
              <a:rPr lang="en-US" dirty="0"/>
              <a:t> calculations or ask the children any </a:t>
            </a:r>
            <a:r>
              <a:rPr lang="en-US" dirty="0" err="1"/>
              <a:t>maths</a:t>
            </a:r>
            <a:r>
              <a:rPr lang="en-US" dirty="0"/>
              <a:t> questions. There will be too wide a spread of abilities and some children won’t be able to follow the examples or questions. Also we’re not </a:t>
            </a:r>
            <a:r>
              <a:rPr lang="en-US" dirty="0" err="1"/>
              <a:t>maths</a:t>
            </a:r>
            <a:r>
              <a:rPr lang="en-US" dirty="0"/>
              <a:t>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a:extLst>
              <a:ext uri="{FF2B5EF4-FFF2-40B4-BE49-F238E27FC236}">
                <a16:creationId xmlns:a16="http://schemas.microsoft.com/office/drawing/2014/main" id="{069F3901-1860-859D-1715-9C0AD045F941}"/>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a:extLst>
              <a:ext uri="{FF2B5EF4-FFF2-40B4-BE49-F238E27FC236}">
                <a16:creationId xmlns:a16="http://schemas.microsoft.com/office/drawing/2014/main" id="{FC5EEC34-E6A6-62C7-41ED-92CF3743D791}"/>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5409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life outside 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4517E468-A3BB-AF39-5C9B-4098851E0B35}"/>
            </a:ext>
          </a:extLst>
        </p:cNvPr>
        <p:cNvGrpSpPr/>
        <p:nvPr/>
      </p:nvGrpSpPr>
      <p:grpSpPr>
        <a:xfrm>
          <a:off x="0" y="0"/>
          <a:ext cx="0" cy="0"/>
          <a:chOff x="0" y="0"/>
          <a:chExt cx="0" cy="0"/>
        </a:xfrm>
      </p:grpSpPr>
      <p:pic>
        <p:nvPicPr>
          <p:cNvPr id="8" name="Picture 7" descr="A group of children in a classroom raising their hands&#10;&#10;Description automatically generated">
            <a:extLst>
              <a:ext uri="{FF2B5EF4-FFF2-40B4-BE49-F238E27FC236}">
                <a16:creationId xmlns:a16="http://schemas.microsoft.com/office/drawing/2014/main" id="{5B01A8C0-F753-F2A3-5F18-201CBCAF2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15835"/>
            <a:ext cx="9753601" cy="6502400"/>
          </a:xfrm>
          <a:prstGeom prst="rect">
            <a:avLst/>
          </a:prstGeom>
        </p:spPr>
      </p:pic>
      <p:sp>
        <p:nvSpPr>
          <p:cNvPr id="3" name="Teardrop 2">
            <a:extLst>
              <a:ext uri="{FF2B5EF4-FFF2-40B4-BE49-F238E27FC236}">
                <a16:creationId xmlns:a16="http://schemas.microsoft.com/office/drawing/2014/main" id="{E3D12CEA-76B5-E12F-D8F1-54E0891E4F6A}"/>
              </a:ext>
            </a:extLst>
          </p:cNvPr>
          <p:cNvSpPr/>
          <p:nvPr/>
        </p:nvSpPr>
        <p:spPr>
          <a:xfrm flipH="1">
            <a:off x="0" y="5110915"/>
            <a:ext cx="9753600" cy="2201183"/>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oogle Shape;94;p13">
            <a:extLst>
              <a:ext uri="{FF2B5EF4-FFF2-40B4-BE49-F238E27FC236}">
                <a16:creationId xmlns:a16="http://schemas.microsoft.com/office/drawing/2014/main" id="{2A18F7BD-8E0E-7190-C059-323AA4CB13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03310">
            <a:off x="-964116" y="-1194128"/>
            <a:ext cx="5399103" cy="3502668"/>
          </a:xfrm>
          <a:prstGeom prst="rect">
            <a:avLst/>
          </a:prstGeom>
          <a:noFill/>
          <a:ln>
            <a:noFill/>
          </a:ln>
        </p:spPr>
      </p:pic>
      <p:pic>
        <p:nvPicPr>
          <p:cNvPr id="95" name="Google Shape;95;p13">
            <a:extLst>
              <a:ext uri="{FF2B5EF4-FFF2-40B4-BE49-F238E27FC236}">
                <a16:creationId xmlns:a16="http://schemas.microsoft.com/office/drawing/2014/main" id="{E8BD5360-B264-348E-835E-A4D2AEE34495}"/>
              </a:ext>
            </a:extLst>
          </p:cNvPr>
          <p:cNvPicPr preferRelativeResize="0"/>
          <p:nvPr/>
        </p:nvPicPr>
        <p:blipFill rotWithShape="1">
          <a:blip r:embed="rId5">
            <a:alphaModFix/>
          </a:blip>
          <a:srcRect/>
          <a:stretch/>
        </p:blipFill>
        <p:spPr>
          <a:xfrm>
            <a:off x="445086" y="251874"/>
            <a:ext cx="3250145" cy="1330980"/>
          </a:xfrm>
          <a:prstGeom prst="rect">
            <a:avLst/>
          </a:prstGeom>
          <a:noFill/>
          <a:ln>
            <a:noFill/>
          </a:ln>
        </p:spPr>
      </p:pic>
      <p:sp>
        <p:nvSpPr>
          <p:cNvPr id="96" name="Google Shape;96;p13">
            <a:extLst>
              <a:ext uri="{FF2B5EF4-FFF2-40B4-BE49-F238E27FC236}">
                <a16:creationId xmlns:a16="http://schemas.microsoft.com/office/drawing/2014/main" id="{DD79596F-534C-1F1E-6FD1-0B780979C85A}"/>
              </a:ext>
            </a:extLst>
          </p:cNvPr>
          <p:cNvSpPr txBox="1"/>
          <p:nvPr/>
        </p:nvSpPr>
        <p:spPr>
          <a:xfrm>
            <a:off x="543951" y="6860293"/>
            <a:ext cx="3538186" cy="230832"/>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50" b="0" i="0" u="none" strike="noStrike" cap="none" dirty="0">
                <a:solidFill>
                  <a:srgbClr val="962481"/>
                </a:solidFill>
                <a:latin typeface="Avenir"/>
                <a:ea typeface="Avenir"/>
                <a:cs typeface="Avenir"/>
                <a:sym typeface="Avenir"/>
              </a:rPr>
              <a:t>nationalnumeracy</a:t>
            </a:r>
            <a:r>
              <a:rPr lang="en-US" sz="1250" b="0" i="0" u="none" strike="noStrike" cap="none" dirty="0">
                <a:solidFill>
                  <a:srgbClr val="962481"/>
                </a:solidFill>
                <a:latin typeface="Avenir"/>
                <a:ea typeface="Lato"/>
                <a:cs typeface="Lato"/>
                <a:sym typeface="Lato"/>
              </a:rPr>
              <a:t>.org.uk</a:t>
            </a:r>
            <a:endParaRPr lang="en-US" sz="1250" dirty="0">
              <a:solidFill>
                <a:srgbClr val="962481"/>
              </a:solidFill>
              <a:latin typeface="Avenir"/>
            </a:endParaRPr>
          </a:p>
        </p:txBody>
      </p:sp>
      <p:sp>
        <p:nvSpPr>
          <p:cNvPr id="97" name="Google Shape;97;p13">
            <a:extLst>
              <a:ext uri="{FF2B5EF4-FFF2-40B4-BE49-F238E27FC236}">
                <a16:creationId xmlns:a16="http://schemas.microsoft.com/office/drawing/2014/main" id="{368F9F33-300E-CA49-11CA-21EF1EC07267}"/>
              </a:ext>
            </a:extLst>
          </p:cNvPr>
          <p:cNvSpPr txBox="1"/>
          <p:nvPr/>
        </p:nvSpPr>
        <p:spPr>
          <a:xfrm>
            <a:off x="543951" y="5323401"/>
            <a:ext cx="5914541" cy="716799"/>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00" dirty="0">
                <a:solidFill>
                  <a:srgbClr val="962481"/>
                </a:solidFill>
                <a:latin typeface="Avenir"/>
                <a:ea typeface="Avenir"/>
                <a:cs typeface="Avenir"/>
                <a:sym typeface="Avenir"/>
              </a:rPr>
              <a:t>Our</a:t>
            </a:r>
            <a:r>
              <a:rPr lang="en-US" sz="3400" b="0" i="0" u="none" strike="noStrike" cap="none" dirty="0">
                <a:solidFill>
                  <a:srgbClr val="962481"/>
                </a:solidFill>
                <a:latin typeface="Avenir"/>
                <a:ea typeface="Avenir"/>
                <a:cs typeface="Avenir"/>
                <a:sym typeface="Avenir"/>
              </a:rPr>
              <a:t> </a:t>
            </a:r>
            <a:r>
              <a:rPr lang="en-US" sz="3400" b="0" i="0" u="none" strike="noStrike" cap="none" err="1">
                <a:solidFill>
                  <a:srgbClr val="962481"/>
                </a:solidFill>
                <a:latin typeface="Avenir"/>
                <a:ea typeface="Avenir"/>
                <a:cs typeface="Avenir"/>
                <a:sym typeface="Avenir"/>
              </a:rPr>
              <a:t>Maths</a:t>
            </a:r>
            <a:r>
              <a:rPr lang="en-US" sz="3400" b="0" i="0" u="none" strike="noStrike" cap="none">
                <a:solidFill>
                  <a:srgbClr val="962481"/>
                </a:solidFill>
                <a:latin typeface="Avenir"/>
                <a:ea typeface="Avenir"/>
                <a:cs typeface="Avenir"/>
                <a:sym typeface="Avenir"/>
              </a:rPr>
              <a:t> Stories</a:t>
            </a:r>
            <a:endParaRPr lang="en-US" sz="3400" dirty="0">
              <a:solidFill>
                <a:srgbClr val="962481"/>
              </a:solidFill>
            </a:endParaRPr>
          </a:p>
        </p:txBody>
      </p:sp>
      <p:sp>
        <p:nvSpPr>
          <p:cNvPr id="99" name="Google Shape;99;p13">
            <a:extLst>
              <a:ext uri="{FF2B5EF4-FFF2-40B4-BE49-F238E27FC236}">
                <a16:creationId xmlns:a16="http://schemas.microsoft.com/office/drawing/2014/main" id="{D2B926C3-7CF8-7879-DFF1-E7E06BD6F9C3}"/>
              </a:ext>
            </a:extLst>
          </p:cNvPr>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B0BE66B-AC9C-50FD-8DD3-41242F339C66}"/>
              </a:ext>
            </a:extLst>
          </p:cNvPr>
          <p:cNvSpPr txBox="1"/>
          <p:nvPr/>
        </p:nvSpPr>
        <p:spPr>
          <a:xfrm>
            <a:off x="5879690" y="5820697"/>
            <a:ext cx="2784037" cy="307777"/>
          </a:xfrm>
          <a:prstGeom prst="rect">
            <a:avLst/>
          </a:prstGeom>
          <a:noFill/>
        </p:spPr>
        <p:txBody>
          <a:bodyPr wrap="square" rtlCol="0">
            <a:spAutoFit/>
          </a:bodyPr>
          <a:lstStyle/>
          <a:p>
            <a:r>
              <a:rPr lang="en-GB" dirty="0"/>
              <a:t> </a:t>
            </a:r>
          </a:p>
        </p:txBody>
      </p:sp>
      <p:pic>
        <p:nvPicPr>
          <p:cNvPr id="4" name="Picture 3">
            <a:extLst>
              <a:ext uri="{FF2B5EF4-FFF2-40B4-BE49-F238E27FC236}">
                <a16:creationId xmlns:a16="http://schemas.microsoft.com/office/drawing/2014/main" id="{3CD82311-D2D4-5DD0-57F4-985FB1B853B9}"/>
              </a:ext>
            </a:extLst>
          </p:cNvPr>
          <p:cNvPicPr>
            <a:picLocks noChangeAspect="1"/>
          </p:cNvPicPr>
          <p:nvPr/>
        </p:nvPicPr>
        <p:blipFill>
          <a:blip r:embed="rId6"/>
          <a:stretch>
            <a:fillRect/>
          </a:stretch>
        </p:blipFill>
        <p:spPr>
          <a:xfrm>
            <a:off x="5810552" y="5847564"/>
            <a:ext cx="2853175" cy="1188823"/>
          </a:xfrm>
          <a:prstGeom prst="rect">
            <a:avLst/>
          </a:prstGeom>
        </p:spPr>
      </p:pic>
    </p:spTree>
    <p:extLst>
      <p:ext uri="{BB962C8B-B14F-4D97-AF65-F5344CB8AC3E}">
        <p14:creationId xmlns:p14="http://schemas.microsoft.com/office/powerpoint/2010/main" val="22949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534801" y="730915"/>
            <a:ext cx="8497147" cy="819904"/>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I use maths to get to places I need to be</a:t>
            </a:r>
          </a:p>
          <a:p>
            <a:pPr>
              <a:lnSpc>
                <a:spcPct val="108016"/>
              </a:lnSpc>
            </a:pPr>
            <a:r>
              <a:rPr lang="en-US" sz="1400" b="1" dirty="0">
                <a:solidFill>
                  <a:srgbClr val="951B81"/>
                </a:solidFill>
                <a:latin typeface="Avenir"/>
                <a:ea typeface="Avenir"/>
                <a:cs typeface="Avenir"/>
                <a:sym typeface="Avenir"/>
              </a:rPr>
              <a:t>… (one volunteer to do this slide)</a:t>
            </a:r>
          </a:p>
          <a:p>
            <a:pPr marL="0" marR="0" lvl="0" indent="0" algn="l" rtl="0">
              <a:lnSpc>
                <a:spcPct val="108016"/>
              </a:lnSpc>
              <a:spcBef>
                <a:spcPts val="0"/>
              </a:spcBef>
              <a:spcAft>
                <a:spcPts val="0"/>
              </a:spcAft>
              <a:buNone/>
            </a:pPr>
            <a:endParaRPr b="1" dirty="0">
              <a:latin typeface="Avenir"/>
              <a:ea typeface="Lato"/>
              <a:cs typeface="Lato"/>
            </a:endParaRPr>
          </a:p>
        </p:txBody>
      </p:sp>
      <p:sp>
        <p:nvSpPr>
          <p:cNvPr id="2" name="Google Shape;178;p18">
            <a:extLst>
              <a:ext uri="{FF2B5EF4-FFF2-40B4-BE49-F238E27FC236}">
                <a16:creationId xmlns:a16="http://schemas.microsoft.com/office/drawing/2014/main" id="{0C7A4667-48CE-64EC-945B-2543610F5D55}"/>
              </a:ext>
            </a:extLst>
          </p:cNvPr>
          <p:cNvSpPr txBox="1"/>
          <p:nvPr/>
        </p:nvSpPr>
        <p:spPr>
          <a:xfrm>
            <a:off x="259680" y="1448910"/>
            <a:ext cx="9234231" cy="7180427"/>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ea typeface="Avenir"/>
                <a:cs typeface="Avenir"/>
                <a:sym typeface="Avenir"/>
              </a:rPr>
              <a:t>For example, today</a:t>
            </a:r>
            <a:endParaRPr lang="en-GB" sz="1800"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endParaRPr>
          </a:p>
          <a:p>
            <a:pPr marL="329310" marR="0" lvl="4" algn="l" rtl="0">
              <a:lnSpc>
                <a:spcPct val="108030"/>
              </a:lnSpc>
              <a:spcBef>
                <a:spcPts val="0"/>
              </a:spcBef>
              <a:spcAft>
                <a:spcPts val="0"/>
              </a:spcAft>
            </a:pPr>
            <a:r>
              <a:rPr lang="en-GB" sz="1800" b="0" u="none" strike="noStrike" cap="none" dirty="0">
                <a:solidFill>
                  <a:srgbClr val="962481"/>
                </a:solidFill>
                <a:latin typeface="Avenir"/>
                <a:ea typeface="Avenir"/>
                <a:cs typeface="Avenir"/>
                <a:sym typeface="Avenir"/>
              </a:rPr>
              <a:t>I had </a:t>
            </a:r>
            <a:r>
              <a:rPr lang="en-GB" sz="1800" dirty="0">
                <a:solidFill>
                  <a:srgbClr val="962481"/>
                </a:solidFill>
                <a:latin typeface="Avenir"/>
                <a:ea typeface="Avenir"/>
                <a:cs typeface="Avenir"/>
                <a:sym typeface="Avenir"/>
              </a:rPr>
              <a:t>work out what time to wake up and what time to leave home</a:t>
            </a: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r>
              <a:rPr lang="en-GB" sz="1800" dirty="0">
                <a:solidFill>
                  <a:srgbClr val="962481"/>
                </a:solidFill>
                <a:latin typeface="Avenir"/>
                <a:ea typeface="Avenir"/>
                <a:cs typeface="Avenir"/>
                <a:sym typeface="Avenir"/>
              </a:rPr>
              <a:t>I had to work out what time bus / train / tram to get, read a timetable</a:t>
            </a:r>
          </a:p>
          <a:p>
            <a:pPr marL="329310" marR="0" lvl="4" algn="l" rtl="0">
              <a:lnSpc>
                <a:spcPct val="108030"/>
              </a:lnSpc>
              <a:spcBef>
                <a:spcPts val="0"/>
              </a:spcBef>
              <a:spcAft>
                <a:spcPts val="0"/>
              </a:spcAft>
            </a:pP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r>
              <a:rPr lang="en-GB" sz="1800" dirty="0">
                <a:solidFill>
                  <a:srgbClr val="962481"/>
                </a:solidFill>
                <a:latin typeface="Avenir"/>
                <a:ea typeface="Avenir"/>
                <a:cs typeface="Avenir"/>
                <a:sym typeface="Avenir"/>
              </a:rPr>
              <a:t>It took me 20 minutes to drive so I left at x am and allowed x minutes to park</a:t>
            </a:r>
            <a:endParaRPr lang="en-GB" sz="1800" b="0" u="none" strike="noStrike" cap="none" dirty="0">
              <a:solidFill>
                <a:srgbClr val="962481"/>
              </a:solidFill>
              <a:latin typeface="Avenir"/>
              <a:ea typeface="Avenir"/>
              <a:cs typeface="Avenir"/>
              <a:sym typeface="Avenir"/>
            </a:endParaRPr>
          </a:p>
          <a:p>
            <a:pPr marL="411637" marR="0" lvl="4" algn="l" rtl="0">
              <a:lnSpc>
                <a:spcPct val="108030"/>
              </a:lnSpc>
              <a:spcBef>
                <a:spcPts val="0"/>
              </a:spcBef>
              <a:spcAft>
                <a:spcPts val="0"/>
              </a:spcAft>
              <a:buClr>
                <a:schemeClr val="dk1"/>
              </a:buClr>
              <a:buSzPts val="1706"/>
            </a:pPr>
            <a:endParaRPr lang="en-GB" sz="1800" b="0" u="none" strike="noStrike" cap="none"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The tram / train / bus cost £x so I had to make sure I had enough on my card</a:t>
            </a: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I used directions to work out how to get here</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solidFill>
                <a:srgbClr val="962481"/>
              </a:solidFill>
              <a:latin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solidFill>
                <a:srgbClr val="962481"/>
              </a:solidFill>
              <a:latin typeface="Avenir"/>
            </a:endParaRPr>
          </a:p>
          <a:p>
            <a:pPr marL="628650" marR="0" lvl="4" indent="0" algn="l" rtl="0">
              <a:lnSpc>
                <a:spcPct val="108030"/>
              </a:lnSpc>
              <a:spcBef>
                <a:spcPts val="0"/>
              </a:spcBef>
              <a:spcAft>
                <a:spcPts val="0"/>
              </a:spcAft>
              <a:buNone/>
            </a:pPr>
            <a:endParaRPr lang="en-GB" sz="1800" dirty="0">
              <a:solidFill>
                <a:srgbClr val="962481"/>
              </a:solidFill>
              <a:latin typeface="Avenir"/>
              <a:ea typeface="Avenir"/>
            </a:endParaRPr>
          </a:p>
          <a:p>
            <a:pPr marL="628650" marR="0" lvl="4" indent="0" algn="l" rtl="0">
              <a:lnSpc>
                <a:spcPct val="108030"/>
              </a:lnSpc>
              <a:spcBef>
                <a:spcPts val="0"/>
              </a:spcBef>
              <a:spcAft>
                <a:spcPts val="0"/>
              </a:spcAft>
              <a:buNone/>
            </a:pPr>
            <a:r>
              <a:rPr lang="en-GB" sz="1800" b="0" i="0" u="none" strike="noStrike" cap="none" dirty="0">
                <a:solidFill>
                  <a:srgbClr val="962481"/>
                </a:solidFill>
                <a:latin typeface="Avenir"/>
                <a:ea typeface="Avenir"/>
                <a:cs typeface="Avenir"/>
                <a:sym typeface="Avenir"/>
              </a:rPr>
              <a:t>What could have happened if I didn’t use maths today?</a:t>
            </a:r>
          </a:p>
          <a:p>
            <a:pPr marL="628650" marR="0" lvl="4" indent="-108330" algn="l" rtl="0">
              <a:lnSpc>
                <a:spcPct val="108030"/>
              </a:lnSpc>
              <a:spcBef>
                <a:spcPts val="0"/>
              </a:spcBef>
              <a:spcAft>
                <a:spcPts val="0"/>
              </a:spcAft>
              <a:buClr>
                <a:srgbClr val="000000"/>
              </a:buClr>
              <a:buSzPts val="1706"/>
              <a:buFont typeface="Arial"/>
              <a:buChar char="•"/>
            </a:pPr>
            <a:endParaRPr lang="en-GB" sz="1800" dirty="0">
              <a:latin typeface="Avenir"/>
              <a:ea typeface="Avenir"/>
              <a:cs typeface="Avenir"/>
              <a:sym typeface="Avenir"/>
            </a:endParaRPr>
          </a:p>
          <a:p>
            <a:pPr marL="615060" lvl="4" indent="-285750">
              <a:lnSpc>
                <a:spcPct val="108030"/>
              </a:lnSpc>
              <a:buFont typeface="Arial" panose="020B0604020202020204" pitchFamily="34" charset="0"/>
              <a:buChar char="•"/>
            </a:pPr>
            <a:endParaRPr lang="en-GB" sz="1800" dirty="0">
              <a:solidFill>
                <a:srgbClr val="951B81"/>
              </a:solidFill>
              <a:latin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i="1"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51B81"/>
              </a:solidFill>
              <a:latin typeface="Avenir"/>
            </a:endParaRPr>
          </a:p>
          <a:p>
            <a:pPr marL="628650" marR="0" lvl="4" indent="0" algn="l" rtl="0">
              <a:lnSpc>
                <a:spcPct val="108030"/>
              </a:lnSpc>
              <a:spcBef>
                <a:spcPts val="0"/>
              </a:spcBef>
              <a:spcAft>
                <a:spcPts val="0"/>
              </a:spcAft>
              <a:buNone/>
            </a:pPr>
            <a:endParaRPr lang="en-GB" sz="1800" dirty="0">
              <a:solidFill>
                <a:srgbClr val="951B81"/>
              </a:solidFill>
              <a:latin typeface="Avenir"/>
              <a:ea typeface="Avenir"/>
            </a:endParaRPr>
          </a:p>
          <a:p>
            <a:pPr marL="628650" marR="0" lvl="4" indent="0" algn="l" rtl="0">
              <a:lnSpc>
                <a:spcPct val="108030"/>
              </a:lnSpc>
              <a:spcBef>
                <a:spcPts val="0"/>
              </a:spcBef>
              <a:spcAft>
                <a:spcPts val="0"/>
              </a:spcAft>
              <a:buNone/>
            </a:pPr>
            <a:r>
              <a:rPr lang="en-GB" sz="1800" b="1" i="0" u="none" strike="noStrike" cap="none" dirty="0">
                <a:solidFill>
                  <a:srgbClr val="951B81"/>
                </a:solidFill>
                <a:latin typeface="Avenir"/>
                <a:ea typeface="Avenir"/>
                <a:cs typeface="Avenir"/>
                <a:sym typeface="Avenir"/>
              </a:rPr>
              <a:t>What could have happened if I didn’t use maths today?</a:t>
            </a:r>
            <a:endParaRPr sz="1800" b="1" i="0" u="none" strike="noStrike" cap="none" dirty="0">
              <a:solidFill>
                <a:srgbClr val="951B81"/>
              </a:solidFill>
              <a:latin typeface="Avenir"/>
              <a:ea typeface="Avenir"/>
              <a:cs typeface="Avenir"/>
              <a:sym typeface="Avenir"/>
            </a:endParaRPr>
          </a:p>
        </p:txBody>
      </p:sp>
    </p:spTree>
    <p:extLst>
      <p:ext uri="{BB962C8B-B14F-4D97-AF65-F5344CB8AC3E}">
        <p14:creationId xmlns:p14="http://schemas.microsoft.com/office/powerpoint/2010/main" val="207029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dirty="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951B81"/>
                </a:solidFill>
                <a:effectLst/>
                <a:uLnTx/>
                <a:uFillTx/>
                <a:latin typeface="Avenir"/>
                <a:ea typeface="Avenir"/>
                <a:cs typeface="Avenir"/>
                <a:sym typeface="Avenir"/>
              </a:rPr>
              <a:t>Maths in my life outside work (</a:t>
            </a:r>
            <a:r>
              <a:rPr lang="en-US" sz="2133" b="1" dirty="0">
                <a:solidFill>
                  <a:srgbClr val="951B81"/>
                </a:solidFill>
                <a:latin typeface="Avenir"/>
                <a:ea typeface="Avenir"/>
                <a:cs typeface="Avenir"/>
                <a:sym typeface="Avenir"/>
              </a:rPr>
              <a:t>one volunteer to do this slide)</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78" name="Google Shape;178;p18"/>
          <p:cNvSpPr txBox="1"/>
          <p:nvPr/>
        </p:nvSpPr>
        <p:spPr>
          <a:xfrm>
            <a:off x="259683" y="1588113"/>
            <a:ext cx="9234231" cy="4487767"/>
          </a:xfrm>
          <a:prstGeom prst="rect">
            <a:avLst/>
          </a:prstGeom>
          <a:noFill/>
          <a:ln>
            <a:noFill/>
          </a:ln>
        </p:spPr>
        <p:txBody>
          <a:bodyPr spcFirstLastPara="1" wrap="square" lIns="0" tIns="0" rIns="0" bIns="0" anchor="t" anchorCtr="0">
            <a:spAutoFit/>
          </a:bodyPr>
          <a:lstStyle/>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I use maths…</a:t>
            </a: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For example…</a:t>
            </a: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bake</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cook</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At the gym</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budget for shopping, a day out, holiday,</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DIY</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knit, sew</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play an instrument</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take part in a sport</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play board games</a:t>
            </a:r>
          </a:p>
          <a:p>
            <a:pPr marL="520320"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411637" marR="0" lvl="4" indent="-108330" algn="l" defTabSz="914400" rtl="0" eaLnBrk="1" fontAlgn="auto" latinLnBrk="0" hangingPunct="1">
              <a:lnSpc>
                <a:spcPct val="108030"/>
              </a:lnSpc>
              <a:spcBef>
                <a:spcPts val="0"/>
              </a:spcBef>
              <a:spcAft>
                <a:spcPts val="0"/>
              </a:spcAft>
              <a:buClr>
                <a:srgbClr val="000000"/>
              </a:buClr>
              <a:buSzPts val="1706"/>
              <a:buFont typeface="Arial"/>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Does anybody want to ask me anything about how I use maths outside of work?</a:t>
            </a:r>
            <a:endParaRPr kumimoji="0" sz="1800" b="0" i="0" u="none" strike="noStrike" kern="0" cap="none" spc="0" normalizeH="0" baseline="0" noProof="0" dirty="0">
              <a:ln>
                <a:noFill/>
              </a:ln>
              <a:solidFill>
                <a:srgbClr val="962481"/>
              </a:solidFill>
              <a:effectLst/>
              <a:uLnTx/>
              <a:uFillTx/>
              <a:latin typeface="Arial"/>
              <a:cs typeface="Arial"/>
              <a:sym typeface="Arial"/>
            </a:endParaRPr>
          </a:p>
        </p:txBody>
      </p:sp>
    </p:spTree>
    <p:extLst>
      <p:ext uri="{BB962C8B-B14F-4D97-AF65-F5344CB8AC3E}">
        <p14:creationId xmlns:p14="http://schemas.microsoft.com/office/powerpoint/2010/main" val="879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213" name="Google Shape;213;p21"/>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4" name="TextBox 3">
            <a:extLst>
              <a:ext uri="{FF2B5EF4-FFF2-40B4-BE49-F238E27FC236}">
                <a16:creationId xmlns:a16="http://schemas.microsoft.com/office/drawing/2014/main" id="{F9714A98-D11C-ACDF-908E-15FACF9C6D8D}"/>
              </a:ext>
            </a:extLst>
          </p:cNvPr>
          <p:cNvSpPr txBox="1"/>
          <p:nvPr/>
        </p:nvSpPr>
        <p:spPr>
          <a:xfrm>
            <a:off x="365760" y="373888"/>
            <a:ext cx="6156960" cy="1075679"/>
          </a:xfrm>
          <a:prstGeom prst="rect">
            <a:avLst/>
          </a:prstGeom>
          <a:noFill/>
        </p:spPr>
        <p:txBody>
          <a:bodyPr wrap="square" rtlCol="0">
            <a:spAutoFit/>
          </a:bodyPr>
          <a:lstStyle/>
          <a:p>
            <a:endParaRPr lang="en-US" sz="2130" dirty="0">
              <a:latin typeface="Lato" panose="020F0502020204030203" pitchFamily="34" charset="0"/>
            </a:endParaRPr>
          </a:p>
          <a:p>
            <a:r>
              <a:rPr lang="en-US" sz="2130" b="1" dirty="0">
                <a:solidFill>
                  <a:srgbClr val="951B81"/>
                </a:solidFill>
                <a:latin typeface="Avenir"/>
                <a:ea typeface="Avenir"/>
                <a:cs typeface="Avenir"/>
                <a:sym typeface="Avenir"/>
              </a:rPr>
              <a:t>Let’s see how some other people use </a:t>
            </a:r>
            <a:r>
              <a:rPr lang="en-US" sz="2130" b="1" dirty="0" err="1">
                <a:solidFill>
                  <a:srgbClr val="951B81"/>
                </a:solidFill>
                <a:latin typeface="Avenir"/>
                <a:ea typeface="Avenir"/>
                <a:cs typeface="Avenir"/>
                <a:sym typeface="Avenir"/>
              </a:rPr>
              <a:t>maths</a:t>
            </a:r>
            <a:r>
              <a:rPr lang="en-US" sz="2130" b="1" dirty="0">
                <a:solidFill>
                  <a:srgbClr val="951B81"/>
                </a:solidFill>
                <a:latin typeface="Avenir"/>
                <a:ea typeface="Avenir"/>
                <a:cs typeface="Avenir"/>
                <a:sym typeface="Avenir"/>
              </a:rPr>
              <a:t>  - can you spot any examples they give that I haven’t?</a:t>
            </a:r>
            <a:endParaRPr lang="en-GB" sz="2130" b="1" dirty="0">
              <a:latin typeface="Avenir"/>
            </a:endParaRPr>
          </a:p>
        </p:txBody>
      </p:sp>
      <p:pic>
        <p:nvPicPr>
          <p:cNvPr id="3" name="Picture 2" descr="A blue and black text on a black background&#10;&#10;Description automatically generated">
            <a:extLst>
              <a:ext uri="{FF2B5EF4-FFF2-40B4-BE49-F238E27FC236}">
                <a16:creationId xmlns:a16="http://schemas.microsoft.com/office/drawing/2014/main" id="{FFBC3CC4-24EE-F454-ED43-E6BDDED105DC}"/>
              </a:ext>
            </a:extLst>
          </p:cNvPr>
          <p:cNvPicPr>
            <a:picLocks noChangeAspect="1"/>
          </p:cNvPicPr>
          <p:nvPr/>
        </p:nvPicPr>
        <p:blipFill>
          <a:blip r:embed="rId4"/>
          <a:stretch>
            <a:fillRect/>
          </a:stretch>
        </p:blipFill>
        <p:spPr>
          <a:xfrm>
            <a:off x="0" y="2372292"/>
            <a:ext cx="9744075" cy="25706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8946" y="0"/>
            <a:ext cx="9753600" cy="7308698"/>
          </a:xfrm>
          <a:prstGeom prst="rect">
            <a:avLst/>
          </a:prstGeom>
          <a:noFill/>
          <a:ln>
            <a:noFill/>
          </a:ln>
        </p:spPr>
      </p:pic>
      <p:sp>
        <p:nvSpPr>
          <p:cNvPr id="226" name="Google Shape;226;p22"/>
          <p:cNvSpPr txBox="1"/>
          <p:nvPr/>
        </p:nvSpPr>
        <p:spPr>
          <a:xfrm>
            <a:off x="504602" y="6815899"/>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227" name="Google Shape;227;p22"/>
          <p:cNvSpPr txBox="1"/>
          <p:nvPr/>
        </p:nvSpPr>
        <p:spPr>
          <a:xfrm>
            <a:off x="317052" y="762000"/>
            <a:ext cx="6379002" cy="930768"/>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dirty="0">
                <a:solidFill>
                  <a:srgbClr val="FFFFFF"/>
                </a:solidFill>
                <a:latin typeface="Avenir"/>
              </a:rPr>
              <a:t>Who can think of some more ways that you use </a:t>
            </a:r>
            <a:r>
              <a:rPr lang="en-US" sz="2800" dirty="0" err="1">
                <a:solidFill>
                  <a:srgbClr val="FFFFFF"/>
                </a:solidFill>
                <a:latin typeface="Avenir"/>
              </a:rPr>
              <a:t>maths</a:t>
            </a:r>
            <a:r>
              <a:rPr lang="en-US" sz="2800" dirty="0">
                <a:solidFill>
                  <a:srgbClr val="FFFFFF"/>
                </a:solidFill>
                <a:latin typeface="Avenir"/>
              </a:rPr>
              <a:t> or numbers outside of school?</a:t>
            </a:r>
            <a:endParaRPr sz="2800" dirty="0">
              <a:latin typeface="Avenir"/>
            </a:endParaRPr>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4C9E5DFE-61DB-5F7E-1626-120D1683C6F7}"/>
              </a:ext>
            </a:extLst>
          </p:cNvPr>
          <p:cNvPicPr>
            <a:picLocks noChangeAspect="1"/>
          </p:cNvPicPr>
          <p:nvPr/>
        </p:nvPicPr>
        <p:blipFill>
          <a:blip r:embed="rId9"/>
          <a:stretch>
            <a:fillRect/>
          </a:stretch>
        </p:blipFill>
        <p:spPr>
          <a:xfrm>
            <a:off x="504602" y="6009253"/>
            <a:ext cx="5162550" cy="542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 y="6502"/>
            <a:ext cx="9753600" cy="7308698"/>
          </a:xfrm>
          <a:prstGeom prst="rect">
            <a:avLst/>
          </a:prstGeom>
          <a:noFill/>
          <a:ln>
            <a:noFill/>
          </a:ln>
        </p:spPr>
      </p:pic>
      <p:sp>
        <p:nvSpPr>
          <p:cNvPr id="239" name="Google Shape;239;p23"/>
          <p:cNvSpPr txBox="1"/>
          <p:nvPr/>
        </p:nvSpPr>
        <p:spPr>
          <a:xfrm>
            <a:off x="3563973" y="3886200"/>
            <a:ext cx="2532027" cy="462884"/>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dirty="0">
                <a:solidFill>
                  <a:srgbClr val="FFFFFF"/>
                </a:solidFill>
                <a:latin typeface="Avenir"/>
                <a:ea typeface="Avenir"/>
                <a:cs typeface="Avenir"/>
                <a:sym typeface="Avenir"/>
              </a:rPr>
              <a:t>Any questions?</a:t>
            </a:r>
            <a:endParaRPr dirty="0">
              <a:latin typeface="Avenir"/>
            </a:endParaRPr>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3"/>
          <p:cNvSpPr txBox="1"/>
          <p:nvPr/>
        </p:nvSpPr>
        <p:spPr>
          <a:xfrm>
            <a:off x="3473024" y="2908105"/>
            <a:ext cx="2988610" cy="711670"/>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4282" b="1" dirty="0">
                <a:solidFill>
                  <a:srgbClr val="951B81"/>
                </a:solidFill>
                <a:latin typeface="Avenir"/>
                <a:ea typeface="Lato"/>
                <a:cs typeface="Lato"/>
                <a:sym typeface="Lato"/>
              </a:rPr>
              <a:t>Thank you!</a:t>
            </a:r>
            <a:endParaRPr dirty="0">
              <a:latin typeface="Avenir"/>
            </a:endParaRPr>
          </a:p>
        </p:txBody>
      </p:sp>
      <p:pic>
        <p:nvPicPr>
          <p:cNvPr id="242" name="Google Shape;242;p2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11" name="Google Shape;111;p14"/>
          <p:cNvSpPr txBox="1"/>
          <p:nvPr/>
        </p:nvSpPr>
        <p:spPr>
          <a:xfrm>
            <a:off x="521586" y="682011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Lato"/>
                <a:cs typeface="Lato"/>
                <a:sym typeface="Lato"/>
              </a:rPr>
              <a:t>nationalnumeracy.org.uk</a:t>
            </a:r>
            <a:endParaRPr dirty="0">
              <a:latin typeface="Avenir"/>
            </a:endParaRPr>
          </a:p>
        </p:txBody>
      </p:sp>
      <p:sp>
        <p:nvSpPr>
          <p:cNvPr id="112" name="Google Shape;112;p14"/>
          <p:cNvSpPr txBox="1"/>
          <p:nvPr/>
        </p:nvSpPr>
        <p:spPr>
          <a:xfrm>
            <a:off x="1190598" y="4474047"/>
            <a:ext cx="6144604" cy="319126"/>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ea typeface="Avenir"/>
                <a:cs typeface="Avenir"/>
                <a:sym typeface="Avenir"/>
              </a:rPr>
              <a:t>We’ll come back to this question later.</a:t>
            </a:r>
            <a:endParaRPr dirty="0">
              <a:latin typeface="Avenir"/>
            </a:endParaRPr>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b="1" dirty="0">
                <a:solidFill>
                  <a:srgbClr val="FFFFFF"/>
                </a:solidFill>
                <a:latin typeface="Avenir"/>
                <a:ea typeface="Arimo"/>
                <a:cs typeface="Arimo"/>
                <a:sym typeface="Arimo"/>
              </a:rPr>
              <a:t>Can anyone tell us how they use maths or numbers outside of school?</a:t>
            </a:r>
            <a:endParaRPr dirty="0">
              <a:latin typeface="Avenir"/>
            </a:endParaRPr>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a:solidFill>
                  <a:srgbClr val="FFFFFF"/>
                </a:solidFill>
                <a:latin typeface="Rubik"/>
                <a:ea typeface="Rubik"/>
                <a:cs typeface="Rubik"/>
                <a:sym typeface="Rubik"/>
              </a:rPr>
              <a:t>?</a:t>
            </a:r>
            <a:endParaRPr/>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a:solidFill>
                  <a:srgbClr val="FFFFFF"/>
                </a:solidFill>
                <a:latin typeface="Rubik"/>
                <a:ea typeface="Rubik"/>
                <a:cs typeface="Rubik"/>
                <a:sym typeface="Rubik"/>
              </a:rPr>
              <a:t>?</a:t>
            </a:r>
            <a:endParaRPr/>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4"/>
          <p:cNvSpPr txBox="1"/>
          <p:nvPr/>
        </p:nvSpPr>
        <p:spPr>
          <a:xfrm>
            <a:off x="1260429" y="1789403"/>
            <a:ext cx="3398523" cy="585994"/>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200" b="1" dirty="0">
                <a:solidFill>
                  <a:srgbClr val="005477"/>
                </a:solidFill>
                <a:latin typeface="Avenir"/>
                <a:ea typeface="Avenir"/>
                <a:cs typeface="Avenir"/>
                <a:sym typeface="Avenir"/>
              </a:rPr>
              <a:t>Before we start…</a:t>
            </a:r>
            <a:endParaRPr sz="1200" dirty="0">
              <a:latin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35" name="Google Shape;135;p15"/>
          <p:cNvSpPr txBox="1"/>
          <p:nvPr/>
        </p:nvSpPr>
        <p:spPr>
          <a:xfrm>
            <a:off x="512172" y="6757314"/>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Lato"/>
                <a:cs typeface="Lato"/>
                <a:sym typeface="Lato"/>
              </a:rPr>
              <a:t>nationalnumeracy.org.uk</a:t>
            </a:r>
            <a:endParaRPr dirty="0">
              <a:latin typeface="Avenir"/>
            </a:endParaRPr>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5"/>
          <p:cNvSpPr txBox="1"/>
          <p:nvPr/>
        </p:nvSpPr>
        <p:spPr>
          <a:xfrm>
            <a:off x="3205705" y="3375945"/>
            <a:ext cx="2944695"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951B81"/>
                </a:solidFill>
                <a:latin typeface="Avenir"/>
                <a:ea typeface="Avenir"/>
                <a:cs typeface="Avenir"/>
                <a:sym typeface="Avenir"/>
              </a:rPr>
              <a:t>Maths and us</a:t>
            </a:r>
            <a:endParaRPr dirty="0">
              <a:latin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74" y="34269"/>
            <a:ext cx="9753600" cy="7308698"/>
          </a:xfrm>
          <a:prstGeom prst="rect">
            <a:avLst/>
          </a:prstGeom>
          <a:noFill/>
          <a:ln>
            <a:solidFill>
              <a:schemeClr val="tx1"/>
            </a:solid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 name="Google Shape;148;p16"/>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609453" y="1349225"/>
            <a:ext cx="8497147" cy="8863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When I was at school, this is how I used to think about maths</a:t>
            </a:r>
            <a:r>
              <a:rPr kumimoji="0" lang="en-US" sz="2133"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lang="en-US" sz="1800" dirty="0">
              <a:solidFill>
                <a:srgbClr val="951B81"/>
              </a:solidFill>
              <a:latin typeface="Avenir"/>
              <a:sym typeface="Avenir"/>
            </a:endParaRP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16"/>
          <p:cNvSpPr txBox="1"/>
          <p:nvPr/>
        </p:nvSpPr>
        <p:spPr>
          <a:xfrm>
            <a:off x="524934" y="3226731"/>
            <a:ext cx="7924800"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Now I’m an adult, this is how I feel about maths</a:t>
            </a:r>
            <a:r>
              <a:rPr kumimoji="0" lang="en-US" sz="2000"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rgbClr val="951B81"/>
              </a:solidFill>
              <a:latin typeface="Avenir"/>
              <a:ea typeface="Calibri"/>
              <a:cs typeface="Calibri"/>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AEB5BC4C-5098-20B1-ED46-E4762ED17A99}"/>
              </a:ext>
            </a:extLst>
          </p:cNvPr>
          <p:cNvSpPr txBox="1"/>
          <p:nvPr/>
        </p:nvSpPr>
        <p:spPr>
          <a:xfrm>
            <a:off x="6645349" y="2796363"/>
            <a:ext cx="2348093" cy="307777"/>
          </a:xfrm>
          <a:prstGeom prst="rect">
            <a:avLst/>
          </a:prstGeom>
          <a:noFill/>
        </p:spPr>
        <p:txBody>
          <a:bodyPr wrap="square" rtlCol="0">
            <a:spAutoFit/>
          </a:bodyPr>
          <a:lstStyle/>
          <a:p>
            <a:r>
              <a:rPr lang="en-GB" dirty="0"/>
              <a:t>Photo </a:t>
            </a:r>
            <a:r>
              <a:rPr lang="en-GB"/>
              <a:t>of volunteer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5CE326B-BD38-549C-7F49-25276D0F1DEB}"/>
            </a:ext>
          </a:extLst>
        </p:cNvPr>
        <p:cNvGrpSpPr/>
        <p:nvPr/>
      </p:nvGrpSpPr>
      <p:grpSpPr>
        <a:xfrm>
          <a:off x="0" y="0"/>
          <a:ext cx="0" cy="0"/>
          <a:chOff x="0" y="0"/>
          <a:chExt cx="0" cy="0"/>
        </a:xfrm>
      </p:grpSpPr>
      <p:pic>
        <p:nvPicPr>
          <p:cNvPr id="146" name="Google Shape;146;p16">
            <a:extLst>
              <a:ext uri="{FF2B5EF4-FFF2-40B4-BE49-F238E27FC236}">
                <a16:creationId xmlns:a16="http://schemas.microsoft.com/office/drawing/2014/main" id="{8C7683F1-782D-087D-3EF3-6028DF8E8F9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solidFill>
              <a:schemeClr val="tx1"/>
            </a:solidFill>
          </a:ln>
        </p:spPr>
      </p:pic>
      <p:sp>
        <p:nvSpPr>
          <p:cNvPr id="147" name="Google Shape;147;p16">
            <a:extLst>
              <a:ext uri="{FF2B5EF4-FFF2-40B4-BE49-F238E27FC236}">
                <a16:creationId xmlns:a16="http://schemas.microsoft.com/office/drawing/2014/main" id="{954094EA-6782-AAB8-3583-49BE712EDD9C}"/>
              </a:ext>
            </a:extLst>
          </p:cNvPr>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 name="Google Shape;148;p16">
            <a:extLst>
              <a:ext uri="{FF2B5EF4-FFF2-40B4-BE49-F238E27FC236}">
                <a16:creationId xmlns:a16="http://schemas.microsoft.com/office/drawing/2014/main" id="{62251643-EBEC-B0DE-78E9-8551A3DD25C1}"/>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a:extLst>
              <a:ext uri="{FF2B5EF4-FFF2-40B4-BE49-F238E27FC236}">
                <a16:creationId xmlns:a16="http://schemas.microsoft.com/office/drawing/2014/main" id="{E29B1332-5619-B48C-B3D9-E0D7EEA9E53F}"/>
              </a:ext>
            </a:extLst>
          </p:cNvPr>
          <p:cNvSpPr txBox="1"/>
          <p:nvPr/>
        </p:nvSpPr>
        <p:spPr>
          <a:xfrm>
            <a:off x="616892" y="1556039"/>
            <a:ext cx="8497147" cy="65370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When I was at school, this is how I used to think about maths</a:t>
            </a:r>
            <a:r>
              <a:rPr kumimoji="0" lang="en-US" sz="2133"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ctr" defTabSz="914400" rtl="0" eaLnBrk="1" fontAlgn="auto" latinLnBrk="0" hangingPunct="1">
              <a:lnSpc>
                <a:spcPct val="108016"/>
              </a:lnSpc>
              <a:spcBef>
                <a:spcPts val="0"/>
              </a:spcBef>
              <a:spcAft>
                <a:spcPts val="0"/>
              </a:spcAft>
              <a:buClr>
                <a:srgbClr val="000000"/>
              </a:buClr>
              <a:buSzTx/>
              <a:buFont typeface="Arial"/>
              <a:buNone/>
              <a:tabLst/>
              <a:defRPr/>
            </a:pPr>
            <a:endParaRPr lang="en-US" sz="1800" dirty="0">
              <a:solidFill>
                <a:srgbClr val="951B81"/>
              </a:solidFill>
              <a:latin typeface="Avenir"/>
              <a:sym typeface="Avenir"/>
            </a:endParaRPr>
          </a:p>
        </p:txBody>
      </p:sp>
      <p:sp>
        <p:nvSpPr>
          <p:cNvPr id="151" name="Google Shape;151;p16">
            <a:extLst>
              <a:ext uri="{FF2B5EF4-FFF2-40B4-BE49-F238E27FC236}">
                <a16:creationId xmlns:a16="http://schemas.microsoft.com/office/drawing/2014/main" id="{63364548-E4C1-A3B6-F0EA-22D68691310A}"/>
              </a:ext>
            </a:extLst>
          </p:cNvPr>
          <p:cNvSpPr txBox="1"/>
          <p:nvPr/>
        </p:nvSpPr>
        <p:spPr>
          <a:xfrm>
            <a:off x="534801" y="3542239"/>
            <a:ext cx="7924800"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Now I’m an adult, this is how I feel about maths</a:t>
            </a:r>
            <a:r>
              <a:rPr kumimoji="0" lang="en-US" sz="2000"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rgbClr val="951B81"/>
              </a:solidFill>
              <a:latin typeface="Avenir"/>
              <a:ea typeface="Calibri"/>
              <a:cs typeface="Calibri"/>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E54FCD5D-7638-DF32-C5F6-DD70DF7610F3}"/>
              </a:ext>
            </a:extLst>
          </p:cNvPr>
          <p:cNvSpPr txBox="1"/>
          <p:nvPr/>
        </p:nvSpPr>
        <p:spPr>
          <a:xfrm>
            <a:off x="7275871" y="3205316"/>
            <a:ext cx="2074606" cy="2031325"/>
          </a:xfrm>
          <a:prstGeom prst="rect">
            <a:avLst/>
          </a:prstGeom>
          <a:noFill/>
          <a:ln>
            <a:solidFill>
              <a:schemeClr val="tx1"/>
            </a:solidFill>
          </a:ln>
        </p:spPr>
        <p:txBody>
          <a:bodyPr wrap="square" rtlCol="0">
            <a:spAutoFit/>
          </a:bodyPr>
          <a:lstStyle/>
          <a:p>
            <a:r>
              <a:rPr lang="en-GB" dirty="0"/>
              <a:t>Photo of volunteer 2</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5700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6200" y="10578"/>
            <a:ext cx="9753600" cy="7308698"/>
          </a:xfrm>
          <a:prstGeom prst="rect">
            <a:avLst/>
          </a:prstGeom>
          <a:noFill/>
          <a:ln>
            <a:noFill/>
          </a:ln>
        </p:spPr>
      </p:pic>
      <p:sp>
        <p:nvSpPr>
          <p:cNvPr id="163" name="Google Shape;163;p17"/>
          <p:cNvSpPr txBox="1"/>
          <p:nvPr/>
        </p:nvSpPr>
        <p:spPr>
          <a:xfrm>
            <a:off x="571166" y="6727817"/>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7"/>
          <p:cNvSpPr txBox="1"/>
          <p:nvPr/>
        </p:nvSpPr>
        <p:spPr>
          <a:xfrm>
            <a:off x="3058428" y="3381323"/>
            <a:ext cx="3319833"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005477"/>
                </a:solidFill>
                <a:latin typeface="Avenir"/>
                <a:ea typeface="Avenir"/>
                <a:cs typeface="Avenir"/>
                <a:sym typeface="Avenir"/>
              </a:rPr>
              <a:t>Maths in our jobs</a:t>
            </a:r>
            <a:endParaRPr dirty="0">
              <a:latin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534801" y="754309"/>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Maths in our jobs</a:t>
            </a:r>
            <a:endParaRPr b="1" dirty="0">
              <a:latin typeface="Avenir"/>
              <a:ea typeface="Lato"/>
              <a:cs typeface="Lato"/>
            </a:endParaRPr>
          </a:p>
        </p:txBody>
      </p:sp>
      <p:sp>
        <p:nvSpPr>
          <p:cNvPr id="2" name="Google Shape;178;p18">
            <a:extLst>
              <a:ext uri="{FF2B5EF4-FFF2-40B4-BE49-F238E27FC236}">
                <a16:creationId xmlns:a16="http://schemas.microsoft.com/office/drawing/2014/main" id="{3F16FFEF-D36D-D8B9-1582-D05BB1BCF990}"/>
              </a:ext>
            </a:extLst>
          </p:cNvPr>
          <p:cNvSpPr txBox="1"/>
          <p:nvPr/>
        </p:nvSpPr>
        <p:spPr>
          <a:xfrm>
            <a:off x="259683" y="1261599"/>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951B81"/>
                </a:solidFill>
                <a:latin typeface="Avenir"/>
                <a:ea typeface="Avenir"/>
                <a:cs typeface="Avenir"/>
                <a:sym typeface="Avenir"/>
              </a:rPr>
              <a:t>I am a *first job title*</a:t>
            </a:r>
          </a:p>
          <a:p>
            <a:pPr marL="303307"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My job involves:</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sym typeface="Avenir"/>
              </a:rPr>
              <a:t>I use maths to: </a:t>
            </a: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dirty="0">
              <a:solidFill>
                <a:srgbClr val="951B81"/>
              </a:solidFill>
              <a:latin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Does anybody want to ask me anything about my job?</a:t>
            </a:r>
            <a:endParaRPr sz="1800" b="1" dirty="0">
              <a:solidFill>
                <a:srgbClr val="951B8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840C9484-DB65-316E-63E5-0AC3E7CD7464}"/>
            </a:ext>
          </a:extLst>
        </p:cNvPr>
        <p:cNvGrpSpPr/>
        <p:nvPr/>
      </p:nvGrpSpPr>
      <p:grpSpPr>
        <a:xfrm>
          <a:off x="0" y="0"/>
          <a:ext cx="0" cy="0"/>
          <a:chOff x="0" y="0"/>
          <a:chExt cx="0" cy="0"/>
        </a:xfrm>
      </p:grpSpPr>
      <p:pic>
        <p:nvPicPr>
          <p:cNvPr id="174" name="Google Shape;174;p18">
            <a:extLst>
              <a:ext uri="{FF2B5EF4-FFF2-40B4-BE49-F238E27FC236}">
                <a16:creationId xmlns:a16="http://schemas.microsoft.com/office/drawing/2014/main" id="{F8740480-8C4F-BA16-321A-7EFEA6C28D4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a:extLst>
              <a:ext uri="{FF2B5EF4-FFF2-40B4-BE49-F238E27FC236}">
                <a16:creationId xmlns:a16="http://schemas.microsoft.com/office/drawing/2014/main" id="{D09362ED-C6E4-8759-6C7D-8C3A73995903}"/>
              </a:ext>
            </a:extLst>
          </p:cNvPr>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a:extLst>
              <a:ext uri="{FF2B5EF4-FFF2-40B4-BE49-F238E27FC236}">
                <a16:creationId xmlns:a16="http://schemas.microsoft.com/office/drawing/2014/main" id="{D6BAA873-2587-BC3B-3B31-D1B66A480A50}"/>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a:extLst>
              <a:ext uri="{FF2B5EF4-FFF2-40B4-BE49-F238E27FC236}">
                <a16:creationId xmlns:a16="http://schemas.microsoft.com/office/drawing/2014/main" id="{7B6E3E72-A27E-DEB7-F7E8-E92C42ABB7DF}"/>
              </a:ext>
            </a:extLst>
          </p:cNvPr>
          <p:cNvSpPr txBox="1"/>
          <p:nvPr/>
        </p:nvSpPr>
        <p:spPr>
          <a:xfrm>
            <a:off x="534801" y="754309"/>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Maths in our jobs</a:t>
            </a:r>
            <a:endParaRPr b="1" dirty="0">
              <a:latin typeface="Avenir"/>
              <a:ea typeface="Lato"/>
              <a:cs typeface="Lato"/>
            </a:endParaRPr>
          </a:p>
        </p:txBody>
      </p:sp>
      <p:sp>
        <p:nvSpPr>
          <p:cNvPr id="2" name="Google Shape;178;p18">
            <a:extLst>
              <a:ext uri="{FF2B5EF4-FFF2-40B4-BE49-F238E27FC236}">
                <a16:creationId xmlns:a16="http://schemas.microsoft.com/office/drawing/2014/main" id="{90AFDDD8-8D8A-4C4C-AA0D-76DBE710BB80}"/>
              </a:ext>
            </a:extLst>
          </p:cNvPr>
          <p:cNvSpPr txBox="1"/>
          <p:nvPr/>
        </p:nvSpPr>
        <p:spPr>
          <a:xfrm>
            <a:off x="259683" y="1261599"/>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951B81"/>
                </a:solidFill>
                <a:latin typeface="Avenir"/>
                <a:ea typeface="Avenir"/>
                <a:cs typeface="Avenir"/>
                <a:sym typeface="Avenir"/>
              </a:rPr>
              <a:t>I am a *</a:t>
            </a:r>
            <a:r>
              <a:rPr lang="en-US" sz="1800" dirty="0">
                <a:solidFill>
                  <a:srgbClr val="951B81"/>
                </a:solidFill>
                <a:latin typeface="Avenir"/>
                <a:ea typeface="Avenir"/>
                <a:cs typeface="Avenir"/>
                <a:sym typeface="Avenir"/>
              </a:rPr>
              <a:t>second</a:t>
            </a:r>
            <a:r>
              <a:rPr lang="en-US" sz="1800" b="0" i="0" u="none" strike="noStrike" cap="none" dirty="0">
                <a:solidFill>
                  <a:srgbClr val="951B81"/>
                </a:solidFill>
                <a:latin typeface="Avenir"/>
                <a:ea typeface="Avenir"/>
                <a:cs typeface="Avenir"/>
                <a:sym typeface="Avenir"/>
              </a:rPr>
              <a:t> </a:t>
            </a:r>
            <a:r>
              <a:rPr lang="en-US" sz="1800" b="0" i="0" u="none" strike="noStrike" cap="none">
                <a:solidFill>
                  <a:srgbClr val="951B81"/>
                </a:solidFill>
                <a:latin typeface="Avenir"/>
                <a:ea typeface="Avenir"/>
                <a:cs typeface="Avenir"/>
                <a:sym typeface="Avenir"/>
              </a:rPr>
              <a:t>job title</a:t>
            </a:r>
            <a:r>
              <a:rPr lang="en-US" sz="1800" b="0" i="0" u="none" strike="noStrike" cap="none" dirty="0">
                <a:solidFill>
                  <a:srgbClr val="951B81"/>
                </a:solidFill>
                <a:latin typeface="Avenir"/>
                <a:ea typeface="Avenir"/>
                <a:cs typeface="Avenir"/>
                <a:sym typeface="Avenir"/>
              </a:rPr>
              <a:t>*</a:t>
            </a:r>
          </a:p>
          <a:p>
            <a:pPr marL="303307"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My job involves:</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sym typeface="Avenir"/>
              </a:rPr>
              <a:t>I use maths to: </a:t>
            </a: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dirty="0">
              <a:solidFill>
                <a:srgbClr val="951B81"/>
              </a:solidFill>
              <a:latin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Does anybody want to ask me anything about my job?</a:t>
            </a:r>
            <a:endParaRPr sz="1800" b="1" dirty="0">
              <a:solidFill>
                <a:srgbClr val="951B81"/>
              </a:solidFill>
            </a:endParaRPr>
          </a:p>
        </p:txBody>
      </p:sp>
    </p:spTree>
    <p:extLst>
      <p:ext uri="{BB962C8B-B14F-4D97-AF65-F5344CB8AC3E}">
        <p14:creationId xmlns:p14="http://schemas.microsoft.com/office/powerpoint/2010/main" val="322754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88" name="Google Shape;188;p19"/>
          <p:cNvSpPr txBox="1"/>
          <p:nvPr/>
        </p:nvSpPr>
        <p:spPr>
          <a:xfrm>
            <a:off x="561332" y="6737650"/>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txBox="1"/>
          <p:nvPr/>
        </p:nvSpPr>
        <p:spPr>
          <a:xfrm>
            <a:off x="1606914" y="3365891"/>
            <a:ext cx="6539772"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err="1">
                <a:solidFill>
                  <a:srgbClr val="951B81"/>
                </a:solidFill>
                <a:latin typeface="Avenir"/>
                <a:ea typeface="Avenir"/>
                <a:cs typeface="Avenir"/>
                <a:sym typeface="Avenir"/>
              </a:rPr>
              <a:t>Maths</a:t>
            </a:r>
            <a:r>
              <a:rPr lang="en-US" sz="3413" dirty="0">
                <a:solidFill>
                  <a:srgbClr val="951B81"/>
                </a:solidFill>
                <a:latin typeface="Avenir"/>
                <a:ea typeface="Avenir"/>
                <a:cs typeface="Avenir"/>
                <a:sym typeface="Avenir"/>
              </a:rPr>
              <a:t> in our lives outside work</a:t>
            </a:r>
            <a:endParaRPr dirty="0">
              <a:latin typeface="Aveni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wD///////////////////////////////////////////////////////////////////////////////////////////////////////////////////////////////////////////////////////////////////////////////////////////////////////////////////////////////////////////////////////////////////////////////////////////////////////////////////////////////////////////////////////////////////////////////////////////////////////////////////////////////////////////////////////////////////////////////////////////////8BACAA////////////////AAAO////////AwAAAAQA////////////////////////////////////////////////////////////////////////////////////////////////////////////////////////////////////////////////////////////////////////////////////////////////////////////////////////////////////////////////////////////////////////////////////////////////////////////////////////////////////////////////////////////////////////////////////////////////////////////////////////////////////////////////////////////////////////////////////////////////////////////////////////AgABAP///////wUAAAACABAAC5DkUEgQPgpJhtyHDBCy+hQEAAAAAAADAAAAAAADAAAAAwADAAIA////////BQAAAAMAEAALjeKCYHiDLEquv3m/SMBmOgQAAAABAAMAAAACAAMAAAAEAAMAAAAAAP///////wQAAQD///////8FAAAABAAQAAthSg3rIfboRLxri2fvOWag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GAMYAAAAFX2lkABAAAAAEkORQSBA+CkmG3IcMELL6FANEYXRhAFMAAAAIUHJlc2VudGF0aW9uU2Nhbm5lZEZvckxpbmtlZFNoYXBlcwAAAk51bWJlckZvcm1hdFNlcGFyYXRvck1vZGUACgAAAEF1dG9tYXRpYwAAAk5hbWUAJAAAAExpbmtlZFNoYXBlUHJlc2VudGF0aW9uU2V0dGluZ3NEYXRhABBWZXJzaW9uAAAAAAAJTGFzdFdyaXRlAAVyzACQAQAAAAEA/////4MAgwAAAAVfaWQAEAAAAASN4oJgeIMsSq6/eb9IwGY6A0RhdGEAGwAAAARMaW5rZWRTaGFwZURhdGEABQAAAAAAAk5hbWUAGQAAAExpbmtlZFNoYXBlc0RhdGFQcm9wZXJ0eQAQVmVyc2lvbgABAAAACUxhc3RXcml0ZQD2ccwAkAEAAAACAP////+DAIMAAAAFX2lkABAAAAAEYUoN6yH26ES8a4tn7zlmoANEYXRhABsAAAAETGlua2VkU2hhcGVEYXRhAAUAAAAAAAJOYW1lABkAAABMaW5rZWRTaGFwZXNEYXRhUHJvcGVydHkAEFZlcnNpb24AAAAAAAlMYXN0V3JpdGUAvXHMAJ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CAP///////wUAAAACAP///////wUAAAACAP///////////////////////////////////////////////////////////////////////////////////////////////////////////////////////////////////////////////////////////////////////////////////////////////////////////////////////////////////////////////////////////////////////////////////////////////////////////////////////////////////////////////////////////////////////////////////////////////////////////////////////////////////////////////////////////////////////////////wEAIAH///////////////8AAA7///////8FAAAAAwD///////////////////////////////////////////////////////////////////////////////////////////////////////////////////////////////////////////////////////////////////////////////////////////////////////////////////////////////////////////////////////////////////////////////////////////////////////////////////////////////////////////////////////////////////////////////////////////////////////////////////////////////////////////////////////////////////////////////////////////////////////////////////////8CAAMBAwAAAAIA////////JQAGTGlua2VkU2hhcGVQcmVzZW50YXRpb25TZXR0aW5nc0RhdGFfMAQAAAAAAAUAAAAAAAUAAAAEAAUAAAAAAP///////wUAAAAAAP///////wMAAQEDAAAAAwD///////8aAAZMaW5rZWRTaGFwZXNEYXRhUHJvcGVydHlfMQQAAAABAAUAAAAEAAUAAAABAAQAAQEDAAAABAD///////8aAAZMaW5rZWRTaGFwZXNEYXRhUHJvcGVydHlfMAQAAAACAAUAAAAC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35971171043337"/>
  <p:tag name="EMPOWERCHARTSPROPERTIES_A_LENGTH" val="24576"/>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6" ma:contentTypeDescription="Create a new document." ma:contentTypeScope="" ma:versionID="2d8c4cf79d550b5702ee6bf8a245d45a">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043eb449fb66c973ed7e3faa9a5aba28"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minOccurs="0"/>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nillable="true"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BillingMetadata" ma:index="5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EC992-9C48-4703-B34D-016ADF04EF1A}">
  <ds:schemaRefs>
    <ds:schemaRef ds:uri="http://schemas.microsoft.com/office/2006/metadata/properties"/>
    <ds:schemaRef ds:uri="http://schemas.microsoft.com/office/2006/documentManagement/types"/>
    <ds:schemaRef ds:uri="http://purl.org/dc/terms/"/>
    <ds:schemaRef ds:uri="3d4fb1ce-7578-4a36-b24b-8490e06c8395"/>
    <ds:schemaRef ds:uri="http://purl.org/dc/elements/1.1/"/>
    <ds:schemaRef ds:uri="5c446c59-e2cf-4ab6-976a-d41307e20e11"/>
    <ds:schemaRef ds:uri="http://schemas.microsoft.com/office/infopath/2007/PartnerControls"/>
    <ds:schemaRef ds:uri="b072cec8-3e9d-43cd-90c2-d7a855a423e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521D27B-ADB5-487E-BF64-1C0E8FADE0E6}">
  <ds:schemaRefs>
    <ds:schemaRef ds:uri="http://schemas.microsoft.com/sharepoint/v3/contenttype/forms"/>
  </ds:schemaRefs>
</ds:datastoreItem>
</file>

<file path=customXml/itemProps3.xml><?xml version="1.0" encoding="utf-8"?>
<ds:datastoreItem xmlns:ds="http://schemas.openxmlformats.org/officeDocument/2006/customXml" ds:itemID="{2438825A-9C2F-4F96-AB00-8398590CE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205</TotalTime>
  <Words>2293</Words>
  <Application>Microsoft Office PowerPoint</Application>
  <PresentationFormat>Custom</PresentationFormat>
  <Paragraphs>273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Rubik Medium</vt:lpstr>
      <vt:lpstr>Avenir</vt:lpstr>
      <vt:lpstr>Rubik</vt:lpstr>
      <vt:lpstr>Lato</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Lizzie Green</cp:lastModifiedBy>
  <cp:revision>34</cp:revision>
  <dcterms:modified xsi:type="dcterms:W3CDTF">2026-01-22T13:26:50Z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y fmtid="{D5CDD505-2E9C-101B-9397-08002B2CF9AE}" pid="4" name="MSIP_Label_1e4321fe-1db3-4305-a2cc-aad91140672d_Enabled">
    <vt:lpwstr>true</vt:lpwstr>
  </property>
  <property fmtid="{D5CDD505-2E9C-101B-9397-08002B2CF9AE}" pid="5" name="MSIP_Label_1e4321fe-1db3-4305-a2cc-aad91140672d_SetDate">
    <vt:lpwstr>2024-11-11T14:38:17Z</vt:lpwstr>
  </property>
  <property fmtid="{D5CDD505-2E9C-101B-9397-08002B2CF9AE}" pid="6" name="MSIP_Label_1e4321fe-1db3-4305-a2cc-aad91140672d_Method">
    <vt:lpwstr>Privileged</vt:lpwstr>
  </property>
  <property fmtid="{D5CDD505-2E9C-101B-9397-08002B2CF9AE}" pid="7" name="MSIP_Label_1e4321fe-1db3-4305-a2cc-aad91140672d_Name">
    <vt:lpwstr>External</vt:lpwstr>
  </property>
  <property fmtid="{D5CDD505-2E9C-101B-9397-08002B2CF9AE}" pid="8" name="MSIP_Label_1e4321fe-1db3-4305-a2cc-aad91140672d_SiteId">
    <vt:lpwstr>8f3e36ea-8039-4b40-81a7-7dc0599e8645</vt:lpwstr>
  </property>
  <property fmtid="{D5CDD505-2E9C-101B-9397-08002B2CF9AE}" pid="9" name="MSIP_Label_1e4321fe-1db3-4305-a2cc-aad91140672d_ActionId">
    <vt:lpwstr>33af1c04-990d-448f-9b37-8a2b1f2decd1</vt:lpwstr>
  </property>
  <property fmtid="{D5CDD505-2E9C-101B-9397-08002B2CF9AE}" pid="10" name="MSIP_Label_1e4321fe-1db3-4305-a2cc-aad91140672d_ContentBits">
    <vt:lpwstr>0</vt:lpwstr>
  </property>
</Properties>
</file>