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B_7B661FEF.xml" ContentType="application/vnd.ms-powerpoint.comments+xml"/>
  <Override PartName="/ppt/notesSlides/notesSlide9.xml" ContentType="application/vnd.openxmlformats-officedocument.presentationml.notesSlide+xml"/>
  <Override PartName="/ppt/comments/modernComment_10C_29B83B2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70" r:id="rId5"/>
    <p:sldId id="257" r:id="rId6"/>
    <p:sldId id="258" r:id="rId7"/>
    <p:sldId id="259" r:id="rId8"/>
    <p:sldId id="260" r:id="rId9"/>
    <p:sldId id="261" r:id="rId10"/>
    <p:sldId id="262" r:id="rId11"/>
    <p:sldId id="267" r:id="rId12"/>
    <p:sldId id="268" r:id="rId13"/>
    <p:sldId id="264" r:id="rId14"/>
    <p:sldId id="265" r:id="rId15"/>
    <p:sldId id="266" r:id="rId16"/>
  </p:sldIdLst>
  <p:sldSz cx="9753600" cy="7315200"/>
  <p:notesSz cx="6858000" cy="9144000"/>
  <p:embeddedFontLst>
    <p:embeddedFont>
      <p:font typeface="Arimo" panose="020B0604020202020204" charset="0"/>
      <p:regular r:id="rId18"/>
      <p:bold r:id="rId19"/>
      <p:italic r:id="rId20"/>
      <p:boldItalic r:id="rId21"/>
    </p:embeddedFont>
    <p:embeddedFont>
      <p:font typeface="Arimo Bold" panose="020B0604020202020204" charset="0"/>
      <p:regular r:id="rId22"/>
      <p:bold r:id="rId23"/>
    </p:embeddedFont>
    <p:embeddedFont>
      <p:font typeface="Bodoni MT Black" panose="02070A03080606020203" pitchFamily="18" charset="0"/>
      <p:bold r:id="rId24"/>
      <p:boldItalic r:id="rId25"/>
    </p:embeddedFont>
    <p:embeddedFont>
      <p:font typeface="Lato" panose="020F0502020204030203" pitchFamily="34" charset="0"/>
      <p:regular r:id="rId26"/>
      <p:bold r:id="rId27"/>
      <p:italic r:id="rId28"/>
      <p:boldItalic r:id="rId29"/>
    </p:embeddedFont>
    <p:embeddedFont>
      <p:font typeface="Rubik" pitchFamily="2" charset="-79"/>
      <p:regular r:id="rId30"/>
      <p:bold r:id="rId31"/>
      <p:italic r:id="rId32"/>
      <p:boldItalic r:id="rId33"/>
    </p:embeddedFont>
    <p:embeddedFont>
      <p:font typeface="Rubik Medium" pitchFamily="2" charset="-79"/>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DE0824-AF51-ED94-8317-B77400DC2383}" name="Lauren Barton" initials="LB" userId="S::Lauren.Barton@nationalnumeracy.org.uk::9838d631-610e-48e8-97e7-c8a1018da3d0" providerId="AD"/>
  <p188:author id="{E4C02558-5013-A823-B78B-30FD85F7A452}" name="Laura  Hill" initials="LH" userId="S::Laura@nationalnumeracy.org.uk::c572ce9c-2275-4b0d-89d8-05c03fad4f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48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09E15-277B-4C2D-B3C4-CC0A9488405E}" v="4" dt="2026-01-14T15:46:30.371"/>
    <p1510:client id="{88283E2C-9204-4ACB-8884-AE60E55107AC}" v="1" dt="2026-01-14T16:02:04.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418" autoAdjust="0"/>
  </p:normalViewPr>
  <p:slideViewPr>
    <p:cSldViewPr snapToGrid="0">
      <p:cViewPr varScale="1">
        <p:scale>
          <a:sx n="55" d="100"/>
          <a:sy n="55" d="100"/>
        </p:scale>
        <p:origin x="1492" y="356"/>
      </p:cViewPr>
      <p:guideLst>
        <p:guide orient="horz" pos="2160"/>
        <p:guide pos="2880"/>
      </p:guideLst>
    </p:cSldViewPr>
  </p:slideViewPr>
  <p:notesTextViewPr>
    <p:cViewPr>
      <p:scale>
        <a:sx n="1" d="1"/>
        <a:sy n="1" d="1"/>
      </p:scale>
      <p:origin x="0" y="0"/>
    </p:cViewPr>
  </p:notesTextViewPr>
  <p:sorterViewPr>
    <p:cViewPr>
      <p:scale>
        <a:sx n="100" d="100"/>
        <a:sy n="100" d="100"/>
      </p:scale>
      <p:origin x="0" y="-2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748D3F2D-51AA-4A0C-ADFA-87FAD7FCAF6B}" authorId="{E4C02558-5013-A823-B78B-30FD85F7A452}" created="2025-12-16T15:42:20.456">
    <ac:txMkLst xmlns:ac="http://schemas.microsoft.com/office/drawing/2013/main/command">
      <pc:docMk xmlns:pc="http://schemas.microsoft.com/office/powerpoint/2013/main/command"/>
      <pc:sldMk xmlns:pc="http://schemas.microsoft.com/office/powerpoint/2013/main/command" cId="0" sldId="259"/>
      <ac:spMk id="149" creationId="{00000000-0000-0000-0000-000000000000}"/>
      <ac:txMk cp="63" len="390">
        <ac:context len="455" hash="1348815156"/>
      </ac:txMk>
    </ac:txMkLst>
    <p188:pos x="8533005" y="605834"/>
    <p188:txBody>
      <a:bodyPr/>
      <a:lstStyle/>
      <a:p>
        <a:r>
          <a:rPr lang="en-GB"/>
          <a:t>Too much text
Please don’t use very negative words like hate, tricky is a good word to use
The children won’t know what trigonometry is
The children might not know what percentages re</a:t>
        </a:r>
      </a:p>
    </p188:txBody>
  </p188:cm>
  <p188:cm id="{3764E667-2B7B-4BCC-BF6F-CD0FB48A99C8}" authorId="{B4DE0824-AF51-ED94-8317-B77400DC2383}" created="2025-12-18T09:15:04.455">
    <ac:txMkLst xmlns:ac="http://schemas.microsoft.com/office/drawing/2013/main/command">
      <pc:docMk xmlns:pc="http://schemas.microsoft.com/office/powerpoint/2013/main/command"/>
      <pc:sldMk xmlns:pc="http://schemas.microsoft.com/office/powerpoint/2013/main/command" cId="0" sldId="259"/>
      <ac:spMk id="151" creationId="{00000000-0000-0000-0000-000000000000}"/>
      <ac:txMk cp="0" len="436">
        <ac:context len="437" hash="3356005195"/>
      </ac:txMk>
    </ac:txMkLst>
    <p188:pos x="8436189" y="299235"/>
    <p188:txBody>
      <a:bodyPr/>
      <a:lstStyle/>
      <a:p>
        <a:r>
          <a:rPr lang="en-GB"/>
          <a:t>Again, too much text and some negative words like ‘hate’. Some children might not understand the word ‘budgeting’. </a:t>
        </a:r>
      </a:p>
    </p188:txBody>
  </p188:cm>
  <p188:cm id="{843B48BB-7D41-4743-B95F-2C12FC8858B1}" authorId="{B4DE0824-AF51-ED94-8317-B77400DC2383}" created="2025-12-18T15:36:02.776">
    <pc:sldMkLst xmlns:pc="http://schemas.microsoft.com/office/powerpoint/2013/main/command">
      <pc:docMk/>
      <pc:sldMk cId="0" sldId="259"/>
    </pc:sldMkLst>
    <p188:txBody>
      <a:bodyPr/>
      <a:lstStyle/>
      <a:p>
        <a:r>
          <a:rPr lang="en-GB"/>
          <a:t>WRONG FONT &amp; SIZE! All our assembly decks use the font Avenir. For headings we make them bold and font size 20. For all other text, we use font size 18 and don’t make it bold. Please keep it like this! Don’t worry if your system changes the fonts, we will make sure it is correct before sending to the school.</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2744CCD2-0B14-4837-B3CD-38B7D8EAD6C9}" authorId="{B4DE0824-AF51-ED94-8317-B77400DC2383}" created="2025-12-18T09:16:40.934">
    <ac:txMkLst xmlns:ac="http://schemas.microsoft.com/office/drawing/2013/main/command">
      <pc:docMk xmlns:pc="http://schemas.microsoft.com/office/powerpoint/2013/main/command"/>
      <pc:sldMk xmlns:pc="http://schemas.microsoft.com/office/powerpoint/2013/main/command" cId="0" sldId="261"/>
      <ac:spMk id="178" creationId="{00000000-0000-0000-0000-000000000000}"/>
      <ac:txMk cp="0" len="393">
        <ac:context len="476" hash="3757254285"/>
      </ac:txMk>
    </ac:txMkLst>
    <p188:pos x="9303865" y="255258"/>
    <p188:txBody>
      <a:bodyPr/>
      <a:lstStyle/>
      <a:p>
        <a:r>
          <a:rPr lang="en-GB"/>
          <a:t>Although this may be a more accurate description of the job, children won’t understand most of the words and it will be hard for them to relate to. 
It’s best to simplify the language and put it into a context like children would understand.</a:t>
        </a:r>
      </a:p>
    </p188:txBody>
  </p188:cm>
  <p188:cm id="{5208AF0A-436C-423C-9BB3-9E475E5070A1}" authorId="{B4DE0824-AF51-ED94-8317-B77400DC2383}" created="2025-12-18T09:18:33.581">
    <ac:txMkLst xmlns:ac="http://schemas.microsoft.com/office/drawing/2013/main/command">
      <pc:docMk xmlns:pc="http://schemas.microsoft.com/office/powerpoint/2013/main/command"/>
      <pc:sldMk xmlns:pc="http://schemas.microsoft.com/office/powerpoint/2013/main/command" cId="0" sldId="261"/>
      <ac:spMk id="4" creationId="{6D87778B-8946-505E-47E1-62CC28BA71F5}"/>
      <ac:txMk cp="0" len="467">
        <ac:context len="468" hash="3217690321"/>
      </ac:txMk>
    </ac:txMkLst>
    <p188:pos x="6097828" y="301056"/>
    <p188:txBody>
      <a:bodyPr/>
      <a:lstStyle/>
      <a:p>
        <a:r>
          <a:rPr lang="en-GB"/>
          <a:t>Too much text, and difficult vocabulary.
Don’t mention specific maths topics like ratios and percentages - some children might not understand this. 
It’s best not to get too technical with your wording and just keep it to simple examples of how you use numbers in your job. </a:t>
        </a:r>
      </a:p>
    </p188:txBody>
  </p188:cm>
  <p188:cm id="{50234497-7683-4ADC-B907-B66F6582C66E}" authorId="{B4DE0824-AF51-ED94-8317-B77400DC2383}" created="2025-12-18T15:38:14.057">
    <pc:sldMkLst xmlns:pc="http://schemas.microsoft.com/office/powerpoint/2013/main/command">
      <pc:docMk/>
      <pc:sldMk cId="0" sldId="261"/>
    </pc:sldMkLst>
    <p188:txBody>
      <a:bodyPr/>
      <a:lstStyle/>
      <a:p>
        <a:r>
          <a:rPr lang="en-GB"/>
          <a:t>Keep font and colour of text consistent throughout (see slide 4 notes for what we expect)</a:t>
        </a:r>
      </a:p>
    </p188:txBody>
  </p188:cm>
</p188:cmLst>
</file>

<file path=ppt/comments/modernComment_10B_7B661FEF.xml><?xml version="1.0" encoding="utf-8"?>
<p188:cmLst xmlns:a="http://schemas.openxmlformats.org/drawingml/2006/main" xmlns:r="http://schemas.openxmlformats.org/officeDocument/2006/relationships" xmlns:p188="http://schemas.microsoft.com/office/powerpoint/2018/8/main">
  <p188:cm id="{8E893010-DD75-4F43-8DF4-C738B6BC593A}" authorId="{B4DE0824-AF51-ED94-8317-B77400DC2383}" created="2025-12-18T09:20:07.583">
    <ac:deMkLst xmlns:ac="http://schemas.microsoft.com/office/drawing/2013/main/command">
      <pc:docMk xmlns:pc="http://schemas.microsoft.com/office/powerpoint/2013/main/command"/>
      <pc:sldMk xmlns:pc="http://schemas.microsoft.com/office/powerpoint/2013/main/command" cId="2070290415" sldId="267"/>
      <ac:picMk id="3" creationId="{82D21BB3-FC02-743A-6EDD-1D4813521C09}"/>
    </ac:deMkLst>
    <p188:txBody>
      <a:bodyPr/>
      <a:lstStyle/>
      <a:p>
        <a:r>
          <a:rPr lang="en-GB"/>
          <a:t>Too many words!
This page doesn’t need this much detail.
Keep sentences short and sweet, just explaining the simple use of numbers and maths to get to places.</a:t>
        </a:r>
      </a:p>
    </p188:txBody>
  </p188:cm>
</p188:cmLst>
</file>

<file path=ppt/comments/modernComment_10C_29B83B23.xml><?xml version="1.0" encoding="utf-8"?>
<p188:cmLst xmlns:a="http://schemas.openxmlformats.org/drawingml/2006/main" xmlns:r="http://schemas.openxmlformats.org/officeDocument/2006/relationships" xmlns:p188="http://schemas.microsoft.com/office/powerpoint/2018/8/main">
  <p188:cm id="{73DBADDA-9B98-461A-9C84-DE4E981E0A09}" authorId="{E4C02558-5013-A823-B78B-30FD85F7A452}" created="2026-01-14T15:46:20.826">
    <pc:sldMkLst xmlns:pc="http://schemas.microsoft.com/office/powerpoint/2013/main/command">
      <pc:docMk/>
      <pc:sldMk cId="699939619" sldId="268"/>
    </pc:sldMkLst>
    <p188:txBody>
      <a:bodyPr/>
      <a:lstStyle/>
      <a:p>
        <a:r>
          <a:rPr lang="en-GB"/>
          <a:t>Again, this slide has too many words and therefore the font is too small. Children will get bored looking at this screen!
Also remember to use simple language - no need to mention conversations and allowances, keep it child-friendly and simple.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32C1BA-A827-6ACC-CF57-5A10B2DFB49B}"/>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1126F2D-030A-417C-BF89-15B1BED877A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a:extLst>
              <a:ext uri="{FF2B5EF4-FFF2-40B4-BE49-F238E27FC236}">
                <a16:creationId xmlns:a16="http://schemas.microsoft.com/office/drawing/2014/main" id="{AEE2F25E-B35F-84B0-F81A-AC24CB0C186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a:extLst>
              <a:ext uri="{FF2B5EF4-FFF2-40B4-BE49-F238E27FC236}">
                <a16:creationId xmlns:a16="http://schemas.microsoft.com/office/drawing/2014/main" id="{607F84E6-0DB8-4E9F-3FDF-19CE1A704A69}"/>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a:extLst>
              <a:ext uri="{FF2B5EF4-FFF2-40B4-BE49-F238E27FC236}">
                <a16:creationId xmlns:a16="http://schemas.microsoft.com/office/drawing/2014/main" id="{C22E682B-187F-6F57-D419-38645104E23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My Maths Story</a:t>
            </a:r>
            <a:endParaRPr dirty="0"/>
          </a:p>
          <a:p>
            <a:pPr marL="0" lvl="0" indent="0" algn="l" rtl="0">
              <a:spcBef>
                <a:spcPts val="0"/>
              </a:spcBef>
              <a:spcAft>
                <a:spcPts val="0"/>
              </a:spcAft>
              <a:buNone/>
            </a:pPr>
            <a:r>
              <a:rPr lang="en-US" dirty="0"/>
              <a:t>Introduce yourself, what your job title is and where you work.</a:t>
            </a:r>
            <a:endParaRPr dirty="0"/>
          </a:p>
          <a:p>
            <a:pPr marL="0" lvl="0" indent="0" algn="l" rtl="0">
              <a:spcBef>
                <a:spcPts val="0"/>
              </a:spcBef>
              <a:spcAft>
                <a:spcPts val="0"/>
              </a:spcAft>
              <a:buNone/>
            </a:pPr>
            <a:r>
              <a:rPr lang="en-US" dirty="0"/>
              <a:t>Ask if anyone knows what your company does.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what your company is, keep the language simple</a:t>
            </a:r>
            <a:endParaRPr dirty="0"/>
          </a:p>
          <a:p>
            <a:pPr marL="0" lvl="0" indent="0" algn="l" rtl="0">
              <a:spcBef>
                <a:spcPts val="0"/>
              </a:spcBef>
              <a:spcAft>
                <a:spcPts val="0"/>
              </a:spcAft>
              <a:buNone/>
            </a:pPr>
            <a:r>
              <a:rPr lang="en-US" dirty="0"/>
              <a:t>Eg for Capital One you could say it is a credit card company that enables people to pay for things and then pay the money back later. </a:t>
            </a:r>
            <a:endParaRPr dirty="0"/>
          </a:p>
          <a:p>
            <a:pPr marL="0" lvl="0" indent="0" algn="l" rtl="0">
              <a:spcBef>
                <a:spcPts val="0"/>
              </a:spcBef>
              <a:spcAft>
                <a:spcPts val="0"/>
              </a:spcAft>
              <a:buNone/>
            </a:pPr>
            <a:r>
              <a:rPr lang="en-US" dirty="0"/>
              <a:t>Capital One helps people make good decisions about money.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ask the children questions like ‘Who loves maths?’, ‘Who is good at maths?’  or ‘Who finds maths hard?’. </a:t>
            </a:r>
            <a:endParaRPr dirty="0"/>
          </a:p>
          <a:p>
            <a:pPr marL="0" lvl="0" indent="0" algn="l" rtl="0">
              <a:spcBef>
                <a:spcPts val="0"/>
              </a:spcBef>
              <a:spcAft>
                <a:spcPts val="0"/>
              </a:spcAft>
              <a:buNone/>
            </a:pPr>
            <a:endParaRPr dirty="0"/>
          </a:p>
        </p:txBody>
      </p:sp>
      <p:sp>
        <p:nvSpPr>
          <p:cNvPr id="89" name="Google Shape;89;p1:notes">
            <a:extLst>
              <a:ext uri="{FF2B5EF4-FFF2-40B4-BE49-F238E27FC236}">
                <a16:creationId xmlns:a16="http://schemas.microsoft.com/office/drawing/2014/main" id="{5EF6DF80-B070-1980-E842-D0EE3A680F4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a:extLst>
              <a:ext uri="{FF2B5EF4-FFF2-40B4-BE49-F238E27FC236}">
                <a16:creationId xmlns:a16="http://schemas.microsoft.com/office/drawing/2014/main" id="{F5BE7326-9963-A5A0-460A-77E405704F4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1639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Say ‘let’s see how some other people use maths’ – look out for examples they give that I haven’t</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After the video you could ask the children to put their hand up if they spotted any new ways people use maths?</a:t>
            </a:r>
            <a:endParaRPr dirty="0"/>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 children to give you examples of where they use maths in their life outside of school. Hear from at least 3 or 4 children if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they are stuck, ask them if they ever do things like cooking or shopping or playing football. Where do they think there are numbers involved in things like that? We’ve included some ideas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Football</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time, using the 90-minute game-time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distances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Recognising shapes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the league table to work out how many points a team might need to win the league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Probability in a cup draw</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Looking at statistics – e.g. possession percentages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Baking/Cooking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complex timings to ensure everything is ready at the right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Weighing and measuring ingredients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recipes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Multiplying ingredients to bake products for the right number of people</a:t>
            </a:r>
            <a:endParaRPr dirty="0"/>
          </a:p>
          <a:p>
            <a:pPr marL="342900" lvl="0" indent="-266700" algn="l" rtl="0">
              <a:spcBef>
                <a:spcPts val="0"/>
              </a:spcBef>
              <a:spcAft>
                <a:spcPts val="0"/>
              </a:spcAft>
              <a:buClr>
                <a:schemeClr val="dk1"/>
              </a:buClr>
              <a:buSzPts val="1200"/>
              <a:buFont typeface="Noto Sans Symbols"/>
              <a:buNone/>
            </a:pPr>
            <a:endParaRPr sz="1200" dirty="0">
              <a:solidFill>
                <a:srgbClr val="3C3C3B"/>
              </a:solidFill>
              <a:latin typeface="Lato"/>
              <a:ea typeface="Lato"/>
              <a:cs typeface="Lato"/>
              <a:sym typeface="Lato"/>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Board games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Keeping score in Scrabble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money in Monopoly – knowing when to buy a property and if you can afford it</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probabilities – what are the chances you would roll a double?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coordinates in Battleships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Swimming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time to measure how fast you can go</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distance to understand lengths and widths to achieve your badges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Estimating to set your targets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Making sure you get to the gala on time with enough time to get changed</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How long do you allow to prepare for the race?</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Music</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Counting beats and keeping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fractions used to indicate lengths of notes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and scheduling rehearsals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how many songs can be played at a show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 </a:t>
            </a:r>
            <a:endParaRPr dirty="0"/>
          </a:p>
          <a:p>
            <a:pPr marL="342900" lvl="0" indent="-266700" algn="l" rtl="0">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could ask if anyone has any other questions about your job, hobby or maths.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there are still many questions you could say ‘that’s all we have time for now but your teachers can send me any questions you still have’.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Thank them for listening well and asking lots of interesting questions. </a:t>
            </a:r>
            <a:endParaRPr dirty="0"/>
          </a:p>
          <a:p>
            <a:pPr marL="0" lvl="0" indent="0" algn="l" rtl="0">
              <a:spcBef>
                <a:spcPts val="0"/>
              </a:spcBef>
              <a:spcAft>
                <a:spcPts val="0"/>
              </a:spcAft>
              <a:buNone/>
            </a:pPr>
            <a:endParaRPr dirty="0"/>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repeat the children’s answers out loud so everyone can hear what they said before answering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children may say they did their maths homework, or played a maths game – they are good answers for now. Thank them and say you’ll come back to this question later.</a:t>
            </a:r>
            <a:endParaRPr dirty="0"/>
          </a:p>
          <a:p>
            <a:pPr marL="0" lvl="0" indent="0" algn="l" rtl="0">
              <a:spcBef>
                <a:spcPts val="0"/>
              </a:spcBef>
              <a:spcAft>
                <a:spcPts val="0"/>
              </a:spcAft>
              <a:buNone/>
            </a:pPr>
            <a:endParaRPr dirty="0"/>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Today I’m going to tell you about my maths story - </a:t>
            </a:r>
            <a:r>
              <a:rPr lang="en-US" sz="1800" dirty="0">
                <a:latin typeface="Avenir"/>
                <a:ea typeface="Avenir"/>
                <a:cs typeface="Avenir"/>
                <a:sym typeface="Avenir"/>
              </a:rPr>
              <a:t>how I felt about maths at school, how I feel about maths now and how I use it every day.</a:t>
            </a:r>
            <a:endParaRPr dirty="0"/>
          </a:p>
          <a:p>
            <a:pPr marL="0" lvl="0" indent="0" algn="l" rtl="0">
              <a:spcBef>
                <a:spcPts val="0"/>
              </a:spcBef>
              <a:spcAft>
                <a:spcPts val="0"/>
              </a:spcAft>
              <a:buNone/>
            </a:pPr>
            <a:endParaRPr dirty="0"/>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briefly why you felt this way and if it changed over time - eg. “I enjoyed maths at primary school but I found it tricky sometimes as I got older. Luckily my teacher at secondary school took the time to explain things to me and I passed my exams.” or “Sometimes I didn’t enjoy maths at school because I didn’t see how it related to my life, but that’s changed as I’ve got older.” or “I was lucky that I had a great teacher at school and I really enjoyed maths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maths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maths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maths.</a:t>
            </a:r>
            <a:r>
              <a:rPr lang="en-US" sz="1800" dirty="0">
                <a:solidFill>
                  <a:srgbClr val="3C3C3B"/>
                </a:solidFill>
                <a:latin typeface="Lato"/>
                <a:ea typeface="Lato"/>
                <a:cs typeface="Lato"/>
                <a:sym typeface="Lato"/>
              </a:rPr>
              <a:t> Children learn from example, so avoid saying things like “I hated maths at school” or “maths was boring”. You can be honest in that you may have found it tricky but try to make it into a positive eg you had to ask for help, had to work hard.</a:t>
            </a:r>
          </a:p>
          <a:p>
            <a:pPr marL="0" marR="0" lvl="0" indent="0" algn="l" rtl="0">
              <a:lnSpc>
                <a:spcPct val="100000"/>
              </a:lnSpc>
              <a:spcBef>
                <a:spcPts val="0"/>
              </a:spcBef>
              <a:spcAft>
                <a:spcPts val="0"/>
              </a:spcAft>
              <a:buClr>
                <a:srgbClr val="3C3C3B"/>
              </a:buClr>
              <a:buSzPts val="1800"/>
              <a:buFont typeface="Lato"/>
              <a:buNone/>
            </a:pPr>
            <a:endParaRPr lang="en-US" sz="1800" dirty="0">
              <a:solidFill>
                <a:srgbClr val="3C3C3B"/>
              </a:solidFill>
              <a:latin typeface="Lato"/>
              <a:ea typeface="Lato"/>
              <a:cs typeface="Lato"/>
              <a:sym typeface="Lato"/>
            </a:endParaRPr>
          </a:p>
          <a:p>
            <a:pPr marL="0" marR="0" lvl="0" indent="0" algn="l" rtl="0">
              <a:lnSpc>
                <a:spcPct val="100000"/>
              </a:lnSpc>
              <a:spcBef>
                <a:spcPts val="0"/>
              </a:spcBef>
              <a:spcAft>
                <a:spcPts val="0"/>
              </a:spcAft>
              <a:buClr>
                <a:srgbClr val="3C3C3B"/>
              </a:buClr>
              <a:buSzPts val="1800"/>
              <a:buFont typeface="Lato"/>
              <a:buNone/>
            </a:pPr>
            <a:r>
              <a:rPr lang="en-US" sz="1800" dirty="0">
                <a:solidFill>
                  <a:srgbClr val="3C3C3B"/>
                </a:solidFill>
                <a:latin typeface="Lato"/>
                <a:ea typeface="Lato"/>
                <a:cs typeface="Lato"/>
                <a:sym typeface="Lato"/>
              </a:rPr>
              <a:t>Try not to use very negative words,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use tricky rather than hard </a:t>
            </a:r>
            <a:r>
              <a:rPr lang="en-US" sz="1800">
                <a:solidFill>
                  <a:srgbClr val="3C3C3B"/>
                </a:solidFill>
                <a:latin typeface="Lato"/>
                <a:ea typeface="Lato"/>
                <a:cs typeface="Lato"/>
                <a:sym typeface="Lato"/>
              </a:rPr>
              <a:t>or difficult.</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dirty="0">
                <a:latin typeface="Avenir"/>
                <a:ea typeface="Avenir"/>
                <a:cs typeface="Avenir"/>
                <a:sym typeface="Avenir"/>
              </a:rPr>
              <a:t>Now I’m going to tell you about how I use maths in my job</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maths in your job &amp; explain a little bit about them – eg.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etc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maths calculations or ask the children any maths questions. There will be too wide a spread of abilities and some children won’t be able to follow the examples or questions. Also we’re not maths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dirty="0">
                <a:latin typeface="Avenir"/>
                <a:ea typeface="Avenir"/>
                <a:cs typeface="Avenir"/>
                <a:sym typeface="Avenir"/>
              </a:rPr>
              <a:t>Now I’m going to tell you about how I use maths in my life outside work</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some examples of how you used maths already today. Please amend as relevant.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57862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If you have photos that you’re happy to share of you doing your hobby please do add!</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Stop for questions after giving your examples.</a:t>
            </a:r>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40852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youtu.be/KDnjSlyaFjc"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18/10/relationships/comments" Target="../comments/modernComment_105_0.xm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18/10/relationships/comments" Target="../comments/modernComment_10B_7B661FEF.xml"/><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18/10/relationships/comments" Target="../comments/modernComment_10C_29B83B23.xm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9.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4517E468-A3BB-AF39-5C9B-4098851E0B35}"/>
            </a:ext>
          </a:extLst>
        </p:cNvPr>
        <p:cNvGrpSpPr/>
        <p:nvPr/>
      </p:nvGrpSpPr>
      <p:grpSpPr>
        <a:xfrm>
          <a:off x="0" y="0"/>
          <a:ext cx="0" cy="0"/>
          <a:chOff x="0" y="0"/>
          <a:chExt cx="0" cy="0"/>
        </a:xfrm>
      </p:grpSpPr>
      <p:pic>
        <p:nvPicPr>
          <p:cNvPr id="8" name="Picture 7" descr="A group of children in a classroom raising their hands&#10;&#10;Description automatically generated">
            <a:extLst>
              <a:ext uri="{FF2B5EF4-FFF2-40B4-BE49-F238E27FC236}">
                <a16:creationId xmlns:a16="http://schemas.microsoft.com/office/drawing/2014/main" id="{5B01A8C0-F753-F2A3-5F18-201CBCAF2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13399"/>
            <a:ext cx="9753601" cy="6502400"/>
          </a:xfrm>
          <a:prstGeom prst="rect">
            <a:avLst/>
          </a:prstGeom>
        </p:spPr>
      </p:pic>
      <p:sp>
        <p:nvSpPr>
          <p:cNvPr id="3" name="Teardrop 2">
            <a:extLst>
              <a:ext uri="{FF2B5EF4-FFF2-40B4-BE49-F238E27FC236}">
                <a16:creationId xmlns:a16="http://schemas.microsoft.com/office/drawing/2014/main" id="{E3D12CEA-76B5-E12F-D8F1-54E0891E4F6A}"/>
              </a:ext>
            </a:extLst>
          </p:cNvPr>
          <p:cNvSpPr/>
          <p:nvPr/>
        </p:nvSpPr>
        <p:spPr>
          <a:xfrm flipH="1">
            <a:off x="0" y="5110915"/>
            <a:ext cx="9753600" cy="2201183"/>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oogle Shape;94;p13">
            <a:extLst>
              <a:ext uri="{FF2B5EF4-FFF2-40B4-BE49-F238E27FC236}">
                <a16:creationId xmlns:a16="http://schemas.microsoft.com/office/drawing/2014/main" id="{2A18F7BD-8E0E-7190-C059-323AA4CB13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03310">
            <a:off x="-998840" y="-1194129"/>
            <a:ext cx="5399103" cy="3502668"/>
          </a:xfrm>
          <a:prstGeom prst="rect">
            <a:avLst/>
          </a:prstGeom>
          <a:noFill/>
          <a:ln>
            <a:noFill/>
          </a:ln>
        </p:spPr>
      </p:pic>
      <p:pic>
        <p:nvPicPr>
          <p:cNvPr id="95" name="Google Shape;95;p13">
            <a:extLst>
              <a:ext uri="{FF2B5EF4-FFF2-40B4-BE49-F238E27FC236}">
                <a16:creationId xmlns:a16="http://schemas.microsoft.com/office/drawing/2014/main" id="{E8BD5360-B264-348E-835E-A4D2AEE34495}"/>
              </a:ext>
            </a:extLst>
          </p:cNvPr>
          <p:cNvPicPr preferRelativeResize="0"/>
          <p:nvPr/>
        </p:nvPicPr>
        <p:blipFill rotWithShape="1">
          <a:blip r:embed="rId5">
            <a:alphaModFix/>
          </a:blip>
          <a:srcRect/>
          <a:stretch/>
        </p:blipFill>
        <p:spPr>
          <a:xfrm>
            <a:off x="445086" y="251874"/>
            <a:ext cx="3250145" cy="1330980"/>
          </a:xfrm>
          <a:prstGeom prst="rect">
            <a:avLst/>
          </a:prstGeom>
          <a:noFill/>
          <a:ln>
            <a:noFill/>
          </a:ln>
        </p:spPr>
      </p:pic>
      <p:sp>
        <p:nvSpPr>
          <p:cNvPr id="96" name="Google Shape;96;p13">
            <a:extLst>
              <a:ext uri="{FF2B5EF4-FFF2-40B4-BE49-F238E27FC236}">
                <a16:creationId xmlns:a16="http://schemas.microsoft.com/office/drawing/2014/main" id="{DD79596F-534C-1F1E-6FD1-0B780979C85A}"/>
              </a:ext>
            </a:extLst>
          </p:cNvPr>
          <p:cNvSpPr txBox="1"/>
          <p:nvPr/>
        </p:nvSpPr>
        <p:spPr>
          <a:xfrm>
            <a:off x="543951" y="6657138"/>
            <a:ext cx="3538186" cy="230832"/>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50" b="0" i="0" u="none" strike="noStrike" cap="none" dirty="0">
                <a:solidFill>
                  <a:srgbClr val="962481"/>
                </a:solidFill>
                <a:latin typeface="Avenir"/>
                <a:ea typeface="Avenir"/>
                <a:cs typeface="Avenir"/>
                <a:sym typeface="Avenir"/>
              </a:rPr>
              <a:t>nationalnumeracy</a:t>
            </a:r>
            <a:r>
              <a:rPr lang="en-US" sz="1250" b="0" i="0" u="none" strike="noStrike" cap="none" dirty="0">
                <a:solidFill>
                  <a:srgbClr val="962481"/>
                </a:solidFill>
                <a:latin typeface="Lato"/>
                <a:ea typeface="Lato"/>
                <a:cs typeface="Lato"/>
                <a:sym typeface="Lato"/>
              </a:rPr>
              <a:t>.org.uk</a:t>
            </a:r>
            <a:endParaRPr lang="en-US" sz="1250">
              <a:solidFill>
                <a:srgbClr val="962481"/>
              </a:solidFill>
            </a:endParaRPr>
          </a:p>
        </p:txBody>
      </p:sp>
      <p:sp>
        <p:nvSpPr>
          <p:cNvPr id="97" name="Google Shape;97;p13">
            <a:extLst>
              <a:ext uri="{FF2B5EF4-FFF2-40B4-BE49-F238E27FC236}">
                <a16:creationId xmlns:a16="http://schemas.microsoft.com/office/drawing/2014/main" id="{368F9F33-300E-CA49-11CA-21EF1EC07267}"/>
              </a:ext>
            </a:extLst>
          </p:cNvPr>
          <p:cNvSpPr txBox="1"/>
          <p:nvPr/>
        </p:nvSpPr>
        <p:spPr>
          <a:xfrm>
            <a:off x="543951" y="5417091"/>
            <a:ext cx="5914541" cy="716799"/>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00" b="0" i="0" u="none" strike="noStrike" cap="none" dirty="0">
                <a:solidFill>
                  <a:srgbClr val="962481"/>
                </a:solidFill>
                <a:latin typeface="Avenir"/>
                <a:ea typeface="Avenir"/>
                <a:cs typeface="Avenir"/>
                <a:sym typeface="Avenir"/>
              </a:rPr>
              <a:t>My Maths Story</a:t>
            </a:r>
            <a:endParaRPr lang="en-US" sz="3400" dirty="0">
              <a:solidFill>
                <a:srgbClr val="962481"/>
              </a:solidFill>
            </a:endParaRPr>
          </a:p>
        </p:txBody>
      </p:sp>
      <p:sp>
        <p:nvSpPr>
          <p:cNvPr id="98" name="Google Shape;98;p13">
            <a:extLst>
              <a:ext uri="{FF2B5EF4-FFF2-40B4-BE49-F238E27FC236}">
                <a16:creationId xmlns:a16="http://schemas.microsoft.com/office/drawing/2014/main" id="{361AD2BA-6252-D18A-D357-F40C0BA3D8F2}"/>
              </a:ext>
            </a:extLst>
          </p:cNvPr>
          <p:cNvSpPr txBox="1"/>
          <p:nvPr/>
        </p:nvSpPr>
        <p:spPr>
          <a:xfrm>
            <a:off x="543950" y="6041502"/>
            <a:ext cx="7162481" cy="465384"/>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2800" b="1" dirty="0">
                <a:solidFill>
                  <a:srgbClr val="FF0000"/>
                </a:solidFill>
              </a:rPr>
              <a:t>EXAMPLE OF WHAT NOT TO DO! </a:t>
            </a:r>
          </a:p>
        </p:txBody>
      </p:sp>
      <p:sp>
        <p:nvSpPr>
          <p:cNvPr id="99" name="Google Shape;99;p13">
            <a:extLst>
              <a:ext uri="{FF2B5EF4-FFF2-40B4-BE49-F238E27FC236}">
                <a16:creationId xmlns:a16="http://schemas.microsoft.com/office/drawing/2014/main" id="{D2B926C3-7CF8-7879-DFF1-E7E06BD6F9C3}"/>
              </a:ext>
            </a:extLst>
          </p:cNvPr>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 name="Multiplication Sign 3">
            <a:extLst>
              <a:ext uri="{FF2B5EF4-FFF2-40B4-BE49-F238E27FC236}">
                <a16:creationId xmlns:a16="http://schemas.microsoft.com/office/drawing/2014/main" id="{411E6A57-504F-6A36-0EA7-A2C109006CE7}"/>
              </a:ext>
            </a:extLst>
          </p:cNvPr>
          <p:cNvSpPr/>
          <p:nvPr/>
        </p:nvSpPr>
        <p:spPr>
          <a:xfrm rot="16200000">
            <a:off x="6347953" y="4560555"/>
            <a:ext cx="2716958" cy="290939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49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213" name="Google Shape;213;p21"/>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4" name="TextBox 3">
            <a:extLst>
              <a:ext uri="{FF2B5EF4-FFF2-40B4-BE49-F238E27FC236}">
                <a16:creationId xmlns:a16="http://schemas.microsoft.com/office/drawing/2014/main" id="{F9714A98-D11C-ACDF-908E-15FACF9C6D8D}"/>
              </a:ext>
            </a:extLst>
          </p:cNvPr>
          <p:cNvSpPr txBox="1"/>
          <p:nvPr/>
        </p:nvSpPr>
        <p:spPr>
          <a:xfrm>
            <a:off x="365760" y="373888"/>
            <a:ext cx="6156960" cy="1075679"/>
          </a:xfrm>
          <a:prstGeom prst="rect">
            <a:avLst/>
          </a:prstGeom>
          <a:noFill/>
        </p:spPr>
        <p:txBody>
          <a:bodyPr wrap="square" rtlCol="0">
            <a:spAutoFit/>
          </a:bodyPr>
          <a:lstStyle/>
          <a:p>
            <a:endParaRPr lang="en-US" sz="2130" dirty="0"/>
          </a:p>
          <a:p>
            <a:r>
              <a:rPr lang="en-US" sz="2130" b="1" dirty="0">
                <a:solidFill>
                  <a:srgbClr val="951B81"/>
                </a:solidFill>
                <a:latin typeface="Avenir"/>
                <a:ea typeface="Avenir"/>
                <a:cs typeface="Avenir"/>
                <a:sym typeface="Avenir"/>
              </a:rPr>
              <a:t>Let’s see how some other people use maths  - can you spot any examples they give that I haven’t?</a:t>
            </a:r>
            <a:endParaRPr lang="en-GB" sz="2130" b="1" dirty="0"/>
          </a:p>
        </p:txBody>
      </p:sp>
      <p:sp>
        <p:nvSpPr>
          <p:cNvPr id="3" name="TextBox 2">
            <a:extLst>
              <a:ext uri="{FF2B5EF4-FFF2-40B4-BE49-F238E27FC236}">
                <a16:creationId xmlns:a16="http://schemas.microsoft.com/office/drawing/2014/main" id="{2125D8B8-3A90-EAE3-B2E7-A8C96DF5BE32}"/>
              </a:ext>
            </a:extLst>
          </p:cNvPr>
          <p:cNvSpPr txBox="1"/>
          <p:nvPr/>
        </p:nvSpPr>
        <p:spPr>
          <a:xfrm>
            <a:off x="772450" y="2351058"/>
            <a:ext cx="7772400" cy="2031325"/>
          </a:xfrm>
          <a:prstGeom prst="rect">
            <a:avLst/>
          </a:prstGeom>
          <a:noFill/>
        </p:spPr>
        <p:txBody>
          <a:bodyPr wrap="square" rtlCol="0">
            <a:spAutoFit/>
          </a:bodyPr>
          <a:lstStyle/>
          <a:p>
            <a:r>
              <a:rPr lang="en-GB" sz="1800" dirty="0">
                <a:latin typeface="Avenir"/>
              </a:rPr>
              <a:t>I will embed the Everyday Maths video in here before sending over to the school as you may have trouble opening this template with the embedded video in it.</a:t>
            </a:r>
          </a:p>
          <a:p>
            <a:endParaRPr lang="en-GB" sz="1800" dirty="0">
              <a:latin typeface="Avenir"/>
            </a:endParaRPr>
          </a:p>
          <a:p>
            <a:r>
              <a:rPr lang="en-GB" sz="1800" dirty="0">
                <a:latin typeface="Avenir"/>
              </a:rPr>
              <a:t>This is the You Tube link </a:t>
            </a:r>
            <a:r>
              <a:rPr lang="en-GB" sz="1800" dirty="0">
                <a:latin typeface="Avenir"/>
                <a:hlinkClick r:id="rId4"/>
              </a:rPr>
              <a:t>https://youtu.be/KDnjSlyaFjc</a:t>
            </a:r>
            <a:r>
              <a:rPr lang="en-GB" sz="1800" dirty="0">
                <a:latin typeface="Avenir"/>
              </a:rPr>
              <a:t>,  for your information. Some schools block You Tube and embedding it makes it easier to play. You just need to click play. </a:t>
            </a:r>
          </a:p>
          <a:p>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946" y="0"/>
            <a:ext cx="9753600" cy="7308698"/>
          </a:xfrm>
          <a:prstGeom prst="rect">
            <a:avLst/>
          </a:prstGeom>
          <a:noFill/>
          <a:ln>
            <a:noFill/>
          </a:ln>
        </p:spPr>
      </p:pic>
      <p:sp>
        <p:nvSpPr>
          <p:cNvPr id="226" name="Google Shape;226;p22"/>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227" name="Google Shape;227;p22"/>
          <p:cNvSpPr txBox="1"/>
          <p:nvPr/>
        </p:nvSpPr>
        <p:spPr>
          <a:xfrm>
            <a:off x="317052" y="762000"/>
            <a:ext cx="6379002" cy="1396151"/>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dirty="0">
                <a:solidFill>
                  <a:srgbClr val="FFFFFF"/>
                </a:solidFill>
                <a:latin typeface="Arimo Bold"/>
              </a:rPr>
              <a:t>Who can think of some more ways that you use maths or numbers outside of school?</a:t>
            </a:r>
            <a:endParaRPr sz="2800" dirty="0"/>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13D6737C-3A89-5837-2496-B2FE5235F494}"/>
              </a:ext>
            </a:extLst>
          </p:cNvPr>
          <p:cNvPicPr>
            <a:picLocks noChangeAspect="1"/>
          </p:cNvPicPr>
          <p:nvPr/>
        </p:nvPicPr>
        <p:blipFill>
          <a:blip r:embed="rId9"/>
          <a:stretch>
            <a:fillRect/>
          </a:stretch>
        </p:blipFill>
        <p:spPr>
          <a:xfrm>
            <a:off x="504602" y="5775643"/>
            <a:ext cx="5162550" cy="542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6502"/>
            <a:ext cx="9753600" cy="7308698"/>
          </a:xfrm>
          <a:prstGeom prst="rect">
            <a:avLst/>
          </a:prstGeom>
          <a:noFill/>
          <a:ln>
            <a:noFill/>
          </a:ln>
        </p:spPr>
      </p:pic>
      <p:sp>
        <p:nvSpPr>
          <p:cNvPr id="239" name="Google Shape;239;p23"/>
          <p:cNvSpPr txBox="1"/>
          <p:nvPr/>
        </p:nvSpPr>
        <p:spPr>
          <a:xfrm>
            <a:off x="3563973" y="3886200"/>
            <a:ext cx="2532027" cy="393872"/>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dirty="0">
                <a:solidFill>
                  <a:srgbClr val="FFFFFF"/>
                </a:solidFill>
                <a:latin typeface="Avenir"/>
                <a:ea typeface="Avenir"/>
                <a:cs typeface="Avenir"/>
                <a:sym typeface="Avenir"/>
              </a:rPr>
              <a:t>Any questions?</a:t>
            </a:r>
            <a:endParaRPr dirty="0"/>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1" name="Google Shape;241;p23"/>
          <p:cNvSpPr txBox="1"/>
          <p:nvPr/>
        </p:nvSpPr>
        <p:spPr>
          <a:xfrm>
            <a:off x="3382495" y="2962326"/>
            <a:ext cx="2988610" cy="603228"/>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4282" b="1" dirty="0">
                <a:solidFill>
                  <a:srgbClr val="951B81"/>
                </a:solidFill>
                <a:latin typeface="Lato"/>
                <a:ea typeface="Lato"/>
                <a:cs typeface="Lato"/>
                <a:sym typeface="Lato"/>
              </a:rPr>
              <a:t>Thank you!</a:t>
            </a:r>
            <a:endParaRPr dirty="0"/>
          </a:p>
        </p:txBody>
      </p:sp>
      <p:pic>
        <p:nvPicPr>
          <p:cNvPr id="242" name="Google Shape;242;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11" name="Google Shape;111;p14"/>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Lato"/>
                <a:ea typeface="Lato"/>
                <a:cs typeface="Lato"/>
                <a:sym typeface="Lato"/>
              </a:rPr>
              <a:t>nationalnumeracy.org.uk</a:t>
            </a:r>
            <a:endParaRPr dirty="0"/>
          </a:p>
        </p:txBody>
      </p:sp>
      <p:sp>
        <p:nvSpPr>
          <p:cNvPr id="112" name="Google Shape;112;p14"/>
          <p:cNvSpPr txBox="1"/>
          <p:nvPr/>
        </p:nvSpPr>
        <p:spPr>
          <a:xfrm>
            <a:off x="1190598" y="4474047"/>
            <a:ext cx="6144604" cy="269304"/>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ea typeface="Avenir"/>
                <a:cs typeface="Avenir"/>
                <a:sym typeface="Avenir"/>
              </a:rPr>
              <a:t>We’ll come back to this question later.</a:t>
            </a:r>
            <a:endParaRPr dirty="0"/>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b="1" dirty="0">
                <a:solidFill>
                  <a:srgbClr val="FFFFFF"/>
                </a:solidFill>
                <a:latin typeface="Arimo"/>
                <a:ea typeface="Arimo"/>
                <a:cs typeface="Arimo"/>
                <a:sym typeface="Arimo"/>
              </a:rPr>
              <a:t>Can anyone tell me how they use maths or numbers outside of school?</a:t>
            </a:r>
            <a:endParaRPr dirty="0"/>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dirty="0">
                <a:solidFill>
                  <a:srgbClr val="FFFFFF"/>
                </a:solidFill>
                <a:latin typeface="Rubik"/>
                <a:ea typeface="Rubik"/>
                <a:cs typeface="Rubik"/>
                <a:sym typeface="Rubik"/>
              </a:rPr>
              <a:t>?</a:t>
            </a:r>
            <a:endParaRPr dirty="0"/>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dirty="0">
                <a:solidFill>
                  <a:srgbClr val="FFFFFF"/>
                </a:solidFill>
                <a:latin typeface="Rubik"/>
                <a:ea typeface="Rubik"/>
                <a:cs typeface="Rubik"/>
                <a:sym typeface="Rubik"/>
              </a:rPr>
              <a:t>?</a:t>
            </a:r>
            <a:endParaRPr dirty="0"/>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5" name="Google Shape;125;p14"/>
          <p:cNvSpPr txBox="1"/>
          <p:nvPr/>
        </p:nvSpPr>
        <p:spPr>
          <a:xfrm>
            <a:off x="1330261" y="1792654"/>
            <a:ext cx="3258860" cy="551433"/>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600" b="1" dirty="0">
                <a:solidFill>
                  <a:srgbClr val="005477"/>
                </a:solidFill>
                <a:latin typeface="Avenir"/>
                <a:ea typeface="Avenir"/>
                <a:cs typeface="Avenir"/>
                <a:sym typeface="Avenir"/>
              </a:rPr>
              <a:t>Before I start…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35" name="Google Shape;135;p15"/>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Lato"/>
                <a:ea typeface="Lato"/>
                <a:cs typeface="Lato"/>
                <a:sym typeface="Lato"/>
              </a:rPr>
              <a:t>nationalnumeracy.org.uk</a:t>
            </a:r>
            <a:endParaRPr dirty="0"/>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7" name="Google Shape;137;p15"/>
          <p:cNvSpPr txBox="1"/>
          <p:nvPr/>
        </p:nvSpPr>
        <p:spPr>
          <a:xfrm>
            <a:off x="3256437" y="3417278"/>
            <a:ext cx="2944695"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dirty="0">
                <a:solidFill>
                  <a:srgbClr val="951B81"/>
                </a:solidFill>
                <a:latin typeface="Avenir"/>
                <a:ea typeface="Avenir"/>
                <a:cs typeface="Avenir"/>
                <a:sym typeface="Avenir"/>
              </a:rPr>
              <a:t>Maths and me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4" cstate="screen">
            <a:alphaModFix/>
            <a:extLst>
              <a:ext uri="{28A0092B-C50C-407E-A947-70E740481C1C}">
                <a14:useLocalDpi xmlns:a14="http://schemas.microsoft.com/office/drawing/2010/main"/>
              </a:ext>
            </a:extLst>
          </a:blip>
          <a:srcRect/>
          <a:stretch>
            <a:fillRect/>
          </a:stretch>
        </p:blipFill>
        <p:spPr>
          <a:xfrm>
            <a:off x="-3" y="100738"/>
            <a:ext cx="9753600" cy="5252135"/>
          </a:xfrm>
          <a:prstGeom prst="rect">
            <a:avLst/>
          </a:prstGeom>
          <a:noFill/>
          <a:ln>
            <a:no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48" name="Google Shape;148;p16"/>
          <p:cNvCxnSpPr/>
          <p:nvPr/>
        </p:nvCxnSpPr>
        <p:spPr>
          <a:xfrm rot="9363">
            <a:off x="524915" y="6737099"/>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555023" y="1350910"/>
            <a:ext cx="8987010" cy="3068853"/>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u="sng" dirty="0">
                <a:solidFill>
                  <a:schemeClr val="tx1"/>
                </a:solidFill>
                <a:latin typeface="Bodoni MT Black" panose="02070A03080606020203" pitchFamily="18" charset="0"/>
                <a:ea typeface="Avenir"/>
                <a:cs typeface="Avenir"/>
                <a:sym typeface="Avenir"/>
              </a:rPr>
              <a:t>When I was at school, this is how I used to think about </a:t>
            </a:r>
            <a:r>
              <a:rPr lang="en-US" sz="2000" u="sng" dirty="0" err="1">
                <a:solidFill>
                  <a:schemeClr val="tx1"/>
                </a:solidFill>
                <a:latin typeface="Bodoni MT Black" panose="02070A03080606020203" pitchFamily="18" charset="0"/>
                <a:ea typeface="Avenir"/>
                <a:cs typeface="Avenir"/>
                <a:sym typeface="Avenir"/>
              </a:rPr>
              <a:t>maths</a:t>
            </a:r>
            <a:r>
              <a:rPr lang="en-US" sz="2133" u="sng" dirty="0">
                <a:solidFill>
                  <a:schemeClr val="tx1"/>
                </a:solidFill>
                <a:latin typeface="Bodoni MT Black" panose="02070A03080606020203" pitchFamily="18" charset="0"/>
                <a:ea typeface="Avenir"/>
                <a:cs typeface="Avenir"/>
                <a:sym typeface="Avenir"/>
              </a:rPr>
              <a:t>:</a:t>
            </a:r>
          </a:p>
          <a:p>
            <a:pPr marL="0" marR="0" lvl="0" indent="0" algn="l" rtl="0">
              <a:lnSpc>
                <a:spcPct val="108016"/>
              </a:lnSpc>
              <a:spcBef>
                <a:spcPts val="0"/>
              </a:spcBef>
              <a:spcAft>
                <a:spcPts val="0"/>
              </a:spcAft>
              <a:buNone/>
            </a:pPr>
            <a:r>
              <a:rPr lang="en-US" sz="2133" dirty="0">
                <a:solidFill>
                  <a:schemeClr val="tx1"/>
                </a:solidFill>
                <a:latin typeface="Bodoni MT Black" panose="02070A03080606020203" pitchFamily="18" charset="0"/>
                <a:sym typeface="Avenir"/>
              </a:rPr>
              <a:t>I hated </a:t>
            </a:r>
            <a:r>
              <a:rPr lang="en-US" sz="2133" dirty="0" err="1">
                <a:solidFill>
                  <a:schemeClr val="tx1"/>
                </a:solidFill>
                <a:latin typeface="Bodoni MT Black" panose="02070A03080606020203" pitchFamily="18" charset="0"/>
                <a:sym typeface="Avenir"/>
              </a:rPr>
              <a:t>maths</a:t>
            </a:r>
            <a:r>
              <a:rPr lang="en-US" sz="2133" dirty="0">
                <a:solidFill>
                  <a:schemeClr val="tx1"/>
                </a:solidFill>
                <a:latin typeface="Bodoni MT Black" panose="02070A03080606020203" pitchFamily="18" charset="0"/>
                <a:sym typeface="Avenir"/>
              </a:rPr>
              <a:t>, it was my worst subject! There were certain things like percentages and trigonometry that I couldn’t quite comprehend so quite often I got very frustrated and just wanted to give up. I felt like I could never get past this hurdle and everyone around me was getting to the answers much faster, so I felt like I was doing it all wrong and felt too embarrassed to ask for help. </a:t>
            </a:r>
          </a:p>
          <a:p>
            <a:pPr marL="0" marR="0" lvl="0" indent="0" algn="l" rtl="0">
              <a:lnSpc>
                <a:spcPct val="108016"/>
              </a:lnSpc>
              <a:spcBef>
                <a:spcPts val="0"/>
              </a:spcBef>
              <a:spcAft>
                <a:spcPts val="0"/>
              </a:spcAft>
              <a:buNone/>
            </a:pPr>
            <a:endParaRPr dirty="0"/>
          </a:p>
        </p:txBody>
      </p:sp>
      <p:sp>
        <p:nvSpPr>
          <p:cNvPr id="151" name="Google Shape;151;p16"/>
          <p:cNvSpPr txBox="1"/>
          <p:nvPr/>
        </p:nvSpPr>
        <p:spPr>
          <a:xfrm>
            <a:off x="455006" y="4272765"/>
            <a:ext cx="8843581"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dirty="0">
                <a:solidFill>
                  <a:schemeClr val="tx1"/>
                </a:solidFill>
                <a:latin typeface="Bodoni MT Black" panose="02070A03080606020203" pitchFamily="18" charset="0"/>
                <a:ea typeface="Avenir"/>
                <a:cs typeface="Avenir"/>
                <a:sym typeface="Avenir"/>
              </a:rPr>
              <a:t>Now I’m an adult, this is how I feel about </a:t>
            </a:r>
            <a:r>
              <a:rPr lang="en-US" sz="2000" b="1" u="sng" dirty="0" err="1">
                <a:solidFill>
                  <a:schemeClr val="tx1"/>
                </a:solidFill>
                <a:latin typeface="Bodoni MT Black" panose="02070A03080606020203" pitchFamily="18" charset="0"/>
                <a:ea typeface="Avenir"/>
                <a:cs typeface="Avenir"/>
                <a:sym typeface="Avenir"/>
              </a:rPr>
              <a:t>maths</a:t>
            </a:r>
            <a:r>
              <a:rPr lang="en-US" sz="2000" b="1" u="sng" dirty="0">
                <a:solidFill>
                  <a:schemeClr val="tx1"/>
                </a:solidFill>
                <a:latin typeface="Bodoni MT Black" panose="02070A03080606020203" pitchFamily="18" charset="0"/>
                <a:ea typeface="Avenir"/>
                <a:cs typeface="Avenir"/>
                <a:sym typeface="Avenir"/>
              </a:rPr>
              <a:t>:</a:t>
            </a:r>
          </a:p>
          <a:p>
            <a:pPr marL="0" marR="0" lvl="0" indent="0" algn="l" rtl="0">
              <a:spcBef>
                <a:spcPts val="0"/>
              </a:spcBef>
              <a:spcAft>
                <a:spcPts val="0"/>
              </a:spcAft>
              <a:buNone/>
            </a:pPr>
            <a:r>
              <a:rPr lang="en-US" sz="2000" b="1" dirty="0">
                <a:solidFill>
                  <a:schemeClr val="tx1"/>
                </a:solidFill>
                <a:latin typeface="Bodoni MT Black" panose="02070A03080606020203" pitchFamily="18" charset="0"/>
                <a:ea typeface="Avenir"/>
                <a:cs typeface="Avenir"/>
                <a:sym typeface="Avenir"/>
              </a:rPr>
              <a:t>I still find </a:t>
            </a:r>
            <a:r>
              <a:rPr lang="en-US" sz="2000" b="1" dirty="0" err="1">
                <a:solidFill>
                  <a:schemeClr val="tx1"/>
                </a:solidFill>
                <a:latin typeface="Bodoni MT Black" panose="02070A03080606020203" pitchFamily="18" charset="0"/>
                <a:ea typeface="Avenir"/>
                <a:cs typeface="Avenir"/>
                <a:sym typeface="Avenir"/>
              </a:rPr>
              <a:t>maths</a:t>
            </a:r>
            <a:r>
              <a:rPr lang="en-US" sz="2000" b="1" dirty="0">
                <a:solidFill>
                  <a:schemeClr val="tx1"/>
                </a:solidFill>
                <a:latin typeface="Bodoni MT Black" panose="02070A03080606020203" pitchFamily="18" charset="0"/>
                <a:ea typeface="Avenir"/>
                <a:cs typeface="Avenir"/>
                <a:sym typeface="Avenir"/>
              </a:rPr>
              <a:t> hard sometimes, but I don’t hate it now! I feel much more confident now that I know I can ask for help and it’s not something I should be embarrassed about.  It’s surprised me how many different ways I actually use </a:t>
            </a:r>
            <a:r>
              <a:rPr lang="en-US" sz="2000" b="1" dirty="0" err="1">
                <a:solidFill>
                  <a:schemeClr val="tx1"/>
                </a:solidFill>
                <a:latin typeface="Bodoni MT Black" panose="02070A03080606020203" pitchFamily="18" charset="0"/>
                <a:ea typeface="Avenir"/>
                <a:cs typeface="Avenir"/>
                <a:sym typeface="Avenir"/>
              </a:rPr>
              <a:t>maths</a:t>
            </a:r>
            <a:r>
              <a:rPr lang="en-US" sz="2000" b="1" dirty="0">
                <a:solidFill>
                  <a:schemeClr val="tx1"/>
                </a:solidFill>
                <a:latin typeface="Bodoni MT Black" panose="02070A03080606020203" pitchFamily="18" charset="0"/>
                <a:ea typeface="Avenir"/>
                <a:cs typeface="Avenir"/>
                <a:sym typeface="Avenir"/>
              </a:rPr>
              <a:t> as an adult, and how essential and fun it can be! For example, calculating how much things cost, budgeting my spending and using it in my hobbies.</a:t>
            </a:r>
          </a:p>
        </p:txBody>
      </p:sp>
      <p:pic>
        <p:nvPicPr>
          <p:cNvPr id="4" name="Picture 3">
            <a:extLst>
              <a:ext uri="{FF2B5EF4-FFF2-40B4-BE49-F238E27FC236}">
                <a16:creationId xmlns:a16="http://schemas.microsoft.com/office/drawing/2014/main" id="{F6B2D1CE-DC56-FE5A-3AD5-18D282EC15E0}"/>
              </a:ext>
            </a:extLst>
          </p:cNvPr>
          <p:cNvPicPr>
            <a:picLocks noChangeAspect="1"/>
          </p:cNvPicPr>
          <p:nvPr/>
        </p:nvPicPr>
        <p:blipFill>
          <a:blip r:embed="rId5"/>
          <a:stretch>
            <a:fillRect/>
          </a:stretch>
        </p:blipFill>
        <p:spPr>
          <a:xfrm>
            <a:off x="2121353" y="1301292"/>
            <a:ext cx="5371042" cy="471261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0" y="10578"/>
            <a:ext cx="9753600" cy="7308698"/>
          </a:xfrm>
          <a:prstGeom prst="rect">
            <a:avLst/>
          </a:prstGeom>
          <a:noFill/>
          <a:ln>
            <a:noFill/>
          </a:ln>
        </p:spPr>
      </p:pic>
      <p:sp>
        <p:nvSpPr>
          <p:cNvPr id="163" name="Google Shape;163;p17"/>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5" name="Google Shape;165;p17"/>
          <p:cNvSpPr txBox="1"/>
          <p:nvPr/>
        </p:nvSpPr>
        <p:spPr>
          <a:xfrm>
            <a:off x="3068867" y="3417278"/>
            <a:ext cx="3319833"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dirty="0">
                <a:solidFill>
                  <a:srgbClr val="005477"/>
                </a:solidFill>
                <a:latin typeface="Avenir"/>
                <a:ea typeface="Avenir"/>
                <a:cs typeface="Avenir"/>
                <a:sym typeface="Avenir"/>
              </a:rPr>
              <a:t>Maths in my job</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chemeClr val="tx1"/>
                </a:solidFill>
                <a:latin typeface="Avenir"/>
                <a:ea typeface="Avenir"/>
                <a:cs typeface="Avenir"/>
                <a:sym typeface="Avenir"/>
              </a:rPr>
              <a:t>Maths in my job</a:t>
            </a:r>
            <a:endParaRPr b="1" dirty="0">
              <a:solidFill>
                <a:schemeClr val="tx1"/>
              </a:solidFill>
            </a:endParaRPr>
          </a:p>
        </p:txBody>
      </p:sp>
      <p:sp>
        <p:nvSpPr>
          <p:cNvPr id="178" name="Google Shape;178;p18"/>
          <p:cNvSpPr txBox="1"/>
          <p:nvPr/>
        </p:nvSpPr>
        <p:spPr>
          <a:xfrm>
            <a:off x="334987" y="1304601"/>
            <a:ext cx="9234231" cy="5484835"/>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600" i="0" u="none" strike="noStrike" cap="none" dirty="0">
                <a:solidFill>
                  <a:schemeClr val="tx1"/>
                </a:solidFill>
                <a:latin typeface="Bodoni MT Black" panose="02070A03080606020203" pitchFamily="18" charset="0"/>
                <a:ea typeface="Avenir"/>
                <a:cs typeface="Avenir"/>
                <a:sym typeface="Avenir"/>
              </a:rPr>
              <a:t>I am </a:t>
            </a:r>
            <a:r>
              <a:rPr lang="en-US" sz="1600" dirty="0">
                <a:solidFill>
                  <a:schemeClr val="tx1"/>
                </a:solidFill>
                <a:latin typeface="Bodoni MT Black" panose="02070A03080606020203" pitchFamily="18" charset="0"/>
                <a:ea typeface="Avenir"/>
                <a:cs typeface="Avenir"/>
                <a:sym typeface="Avenir"/>
              </a:rPr>
              <a:t>a Data Analyst. I work with lots of different types of data from various sources to identify statistical patterns and help </a:t>
            </a:r>
            <a:r>
              <a:rPr lang="en-US" sz="1600" dirty="0" err="1">
                <a:solidFill>
                  <a:schemeClr val="tx1"/>
                </a:solidFill>
                <a:latin typeface="Bodoni MT Black" panose="02070A03080606020203" pitchFamily="18" charset="0"/>
                <a:ea typeface="Avenir"/>
                <a:cs typeface="Avenir"/>
                <a:sym typeface="Avenir"/>
              </a:rPr>
              <a:t>organisations</a:t>
            </a:r>
            <a:r>
              <a:rPr lang="en-US" sz="1600" dirty="0">
                <a:solidFill>
                  <a:schemeClr val="tx1"/>
                </a:solidFill>
                <a:latin typeface="Bodoni MT Black" panose="02070A03080606020203" pitchFamily="18" charset="0"/>
                <a:ea typeface="Avenir"/>
                <a:cs typeface="Avenir"/>
                <a:sym typeface="Avenir"/>
              </a:rPr>
              <a:t> make informed decisions. I perform lots of analytical processes to identify key trends and insights, I use </a:t>
            </a:r>
            <a:r>
              <a:rPr lang="en-US" sz="1600" dirty="0" err="1">
                <a:solidFill>
                  <a:schemeClr val="tx1"/>
                </a:solidFill>
                <a:latin typeface="Bodoni MT Black" panose="02070A03080606020203" pitchFamily="18" charset="0"/>
                <a:ea typeface="Avenir"/>
                <a:cs typeface="Avenir"/>
                <a:sym typeface="Avenir"/>
              </a:rPr>
              <a:t>specialised</a:t>
            </a:r>
            <a:r>
              <a:rPr lang="en-US" sz="1600" dirty="0">
                <a:solidFill>
                  <a:schemeClr val="tx1"/>
                </a:solidFill>
                <a:latin typeface="Bodoni MT Black" panose="02070A03080606020203" pitchFamily="18" charset="0"/>
                <a:ea typeface="Avenir"/>
                <a:cs typeface="Avenir"/>
                <a:sym typeface="Avenir"/>
              </a:rPr>
              <a:t> software to generate reports and data </a:t>
            </a:r>
            <a:r>
              <a:rPr lang="en-US" sz="1600" dirty="0" err="1">
                <a:solidFill>
                  <a:schemeClr val="tx1"/>
                </a:solidFill>
                <a:latin typeface="Bodoni MT Black" panose="02070A03080606020203" pitchFamily="18" charset="0"/>
                <a:ea typeface="Avenir"/>
                <a:cs typeface="Avenir"/>
                <a:sym typeface="Avenir"/>
              </a:rPr>
              <a:t>visualisations</a:t>
            </a:r>
            <a:r>
              <a:rPr lang="en-US" sz="1600" dirty="0">
                <a:solidFill>
                  <a:schemeClr val="tx1"/>
                </a:solidFill>
                <a:latin typeface="Bodoni MT Black" panose="02070A03080606020203" pitchFamily="18" charset="0"/>
                <a:ea typeface="Avenir"/>
                <a:cs typeface="Avenir"/>
                <a:sym typeface="Avenir"/>
              </a:rPr>
              <a:t> so our stakeholders can interpret the metrics (numbers). </a:t>
            </a:r>
          </a:p>
          <a:p>
            <a:pPr marL="303307" marR="0" lvl="4" algn="l" rtl="0">
              <a:lnSpc>
                <a:spcPct val="108030"/>
              </a:lnSpc>
              <a:spcBef>
                <a:spcPts val="0"/>
              </a:spcBef>
              <a:spcAft>
                <a:spcPts val="0"/>
              </a:spcAft>
              <a:buClr>
                <a:srgbClr val="000000"/>
              </a:buClr>
              <a:buSzPts val="1706"/>
            </a:pPr>
            <a:r>
              <a:rPr lang="en-US" sz="1600" dirty="0">
                <a:solidFill>
                  <a:schemeClr val="tx1"/>
                </a:solidFill>
                <a:latin typeface="Bodoni MT Black" panose="02070A03080606020203" pitchFamily="18" charset="0"/>
                <a:ea typeface="Avenir"/>
                <a:cs typeface="Avenir"/>
                <a:sym typeface="Avenir"/>
              </a:rPr>
              <a:t>I use </a:t>
            </a:r>
            <a:r>
              <a:rPr lang="en-US" sz="1600" dirty="0" err="1">
                <a:solidFill>
                  <a:schemeClr val="tx1"/>
                </a:solidFill>
                <a:latin typeface="Bodoni MT Black" panose="02070A03080606020203" pitchFamily="18" charset="0"/>
                <a:ea typeface="Avenir"/>
                <a:cs typeface="Avenir"/>
                <a:sym typeface="Avenir"/>
              </a:rPr>
              <a:t>maths</a:t>
            </a:r>
            <a:r>
              <a:rPr lang="en-US" sz="1600" dirty="0">
                <a:solidFill>
                  <a:schemeClr val="tx1"/>
                </a:solidFill>
                <a:latin typeface="Bodoni MT Black" panose="02070A03080606020203" pitchFamily="18" charset="0"/>
                <a:ea typeface="Avenir"/>
                <a:cs typeface="Avenir"/>
                <a:sym typeface="Avenir"/>
              </a:rPr>
              <a:t> everyday:</a:t>
            </a:r>
            <a:endParaRPr lang="en-US" sz="1600" i="0" u="none" strike="noStrike" cap="none" dirty="0">
              <a:solidFill>
                <a:schemeClr val="tx1"/>
              </a:solidFill>
              <a:latin typeface="Bodoni MT Black" panose="02070A03080606020203" pitchFamily="18" charset="0"/>
              <a:ea typeface="Avenir"/>
              <a:cs typeface="Avenir"/>
              <a:sym typeface="Avenir"/>
            </a:endParaRPr>
          </a:p>
          <a:p>
            <a:pPr marL="589057" marR="0" lvl="4" indent="-285750" algn="l" rtl="0">
              <a:lnSpc>
                <a:spcPct val="108030"/>
              </a:lnSpc>
              <a:spcBef>
                <a:spcPts val="0"/>
              </a:spcBef>
              <a:spcAft>
                <a:spcPts val="0"/>
              </a:spcAft>
              <a:buClr>
                <a:srgbClr val="000000"/>
              </a:buClr>
              <a:buSzPts val="1706"/>
              <a:buFontTx/>
              <a:buChar char="-"/>
            </a:pPr>
            <a:endParaRPr lang="en-US" sz="1800"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sz="1800" i="0" u="none" strike="noStrike" cap="none" dirty="0">
              <a:solidFill>
                <a:schemeClr val="tx1"/>
              </a:solidFill>
              <a:latin typeface="Avenir"/>
              <a:ea typeface="Avenir"/>
              <a:cs typeface="Avenir"/>
              <a:sym typeface="Avenir"/>
            </a:endParaRPr>
          </a:p>
          <a:p>
            <a:pPr marL="628650" marR="0" lvl="4" indent="-108330" algn="l" rtl="0">
              <a:lnSpc>
                <a:spcPct val="108030"/>
              </a:lnSpc>
              <a:spcBef>
                <a:spcPts val="0"/>
              </a:spcBef>
              <a:spcAft>
                <a:spcPts val="0"/>
              </a:spcAft>
              <a:buClr>
                <a:srgbClr val="000000"/>
              </a:buClr>
              <a:buSzPts val="1706"/>
              <a:buFont typeface="Arial"/>
              <a:buChar char="•"/>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ea typeface="Avenir"/>
            </a:endParaRPr>
          </a:p>
          <a:p>
            <a:pPr marL="520320" marR="0" lvl="4" algn="l" rtl="0">
              <a:lnSpc>
                <a:spcPct val="108030"/>
              </a:lnSpc>
              <a:spcBef>
                <a:spcPts val="0"/>
              </a:spcBef>
              <a:spcAft>
                <a:spcPts val="0"/>
              </a:spcAft>
              <a:buClr>
                <a:srgbClr val="000000"/>
              </a:buClr>
              <a:buSzPts val="1706"/>
            </a:pPr>
            <a:endParaRPr lang="en-US"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i="0" u="none" strike="noStrike" cap="none"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i="0" u="none" strike="noStrike" cap="none"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chemeClr val="tx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i="0" u="none" strike="noStrike" cap="none"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i="0" u="none" strike="noStrike" cap="none" dirty="0">
              <a:solidFill>
                <a:schemeClr val="tx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FF0000"/>
                </a:solidFill>
                <a:latin typeface="Avenir"/>
                <a:ea typeface="Avenir"/>
                <a:cs typeface="Avenir"/>
                <a:sym typeface="Avenir"/>
              </a:rPr>
              <a:t>Does anybody want to ask me anything about how I use maths in my job?</a:t>
            </a:r>
            <a:endParaRPr sz="1800" b="1" dirty="0">
              <a:solidFill>
                <a:srgbClr val="FF0000"/>
              </a:solidFill>
            </a:endParaRPr>
          </a:p>
        </p:txBody>
      </p:sp>
      <p:pic>
        <p:nvPicPr>
          <p:cNvPr id="3" name="Picture 2">
            <a:extLst>
              <a:ext uri="{FF2B5EF4-FFF2-40B4-BE49-F238E27FC236}">
                <a16:creationId xmlns:a16="http://schemas.microsoft.com/office/drawing/2014/main" id="{1A2DA061-EB88-65F0-4BE4-4949403608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425" y="4020170"/>
            <a:ext cx="1361158" cy="901457"/>
          </a:xfrm>
          <a:prstGeom prst="rect">
            <a:avLst/>
          </a:prstGeom>
        </p:spPr>
      </p:pic>
      <p:pic>
        <p:nvPicPr>
          <p:cNvPr id="2" name="Picture 1">
            <a:extLst>
              <a:ext uri="{FF2B5EF4-FFF2-40B4-BE49-F238E27FC236}">
                <a16:creationId xmlns:a16="http://schemas.microsoft.com/office/drawing/2014/main" id="{A68B935A-1824-C9B2-63BA-7CF119384183}"/>
              </a:ext>
            </a:extLst>
          </p:cNvPr>
          <p:cNvPicPr>
            <a:picLocks noChangeAspect="1"/>
          </p:cNvPicPr>
          <p:nvPr/>
        </p:nvPicPr>
        <p:blipFill>
          <a:blip r:embed="rId6">
            <a:alphaModFix amt="50000"/>
          </a:blip>
          <a:stretch>
            <a:fillRect/>
          </a:stretch>
        </p:blipFill>
        <p:spPr>
          <a:xfrm>
            <a:off x="2079138" y="1251977"/>
            <a:ext cx="5370568" cy="4716508"/>
          </a:xfrm>
          <a:prstGeom prst="rect">
            <a:avLst/>
          </a:prstGeom>
        </p:spPr>
      </p:pic>
      <p:sp>
        <p:nvSpPr>
          <p:cNvPr id="4" name="TextBox 3">
            <a:extLst>
              <a:ext uri="{FF2B5EF4-FFF2-40B4-BE49-F238E27FC236}">
                <a16:creationId xmlns:a16="http://schemas.microsoft.com/office/drawing/2014/main" id="{6D87778B-8946-505E-47E1-62CC28BA71F5}"/>
              </a:ext>
            </a:extLst>
          </p:cNvPr>
          <p:cNvSpPr txBox="1"/>
          <p:nvPr/>
        </p:nvSpPr>
        <p:spPr>
          <a:xfrm>
            <a:off x="2303894" y="2883208"/>
            <a:ext cx="6278460" cy="3535583"/>
          </a:xfrm>
          <a:prstGeom prst="rect">
            <a:avLst/>
          </a:prstGeom>
          <a:noFill/>
        </p:spPr>
        <p:txBody>
          <a:bodyPr wrap="square" rtlCol="0">
            <a:spAutoFit/>
          </a:bodyPr>
          <a:lstStyle/>
          <a:p>
            <a:pPr marL="303307" marR="0" lvl="4" defTabSz="914400" rtl="0" eaLnBrk="1" fontAlgn="auto" latinLnBrk="0" hangingPunct="1">
              <a:lnSpc>
                <a:spcPct val="108030"/>
              </a:lnSpc>
              <a:spcBef>
                <a:spcPts val="0"/>
              </a:spcBef>
              <a:spcAft>
                <a:spcPts val="0"/>
              </a:spcAft>
              <a:buClr>
                <a:srgbClr val="000000"/>
              </a:buClr>
              <a:buSzPts val="1706"/>
              <a:tabLst/>
              <a:defRPr/>
            </a:pPr>
            <a:r>
              <a:rPr kumimoji="0" lang="en-US" sz="1600" b="1" i="0" u="none" strike="noStrike" kern="0" cap="none" spc="0" normalizeH="0" baseline="0" noProof="0" dirty="0">
                <a:ln>
                  <a:noFill/>
                </a:ln>
                <a:solidFill>
                  <a:schemeClr val="tx1"/>
                </a:solidFill>
                <a:effectLst/>
                <a:uLnTx/>
                <a:uFillTx/>
                <a:latin typeface="Bodoni MT Black" panose="02070A03080606020203" pitchFamily="18" charset="0"/>
                <a:ea typeface="Avenir"/>
                <a:cs typeface="Avenir"/>
                <a:sym typeface="Avenir"/>
              </a:rPr>
              <a:t>By using comparative techniques to evaluate performance across different processes. This often involves using ratios and percentages to see where we could optimize productivity. </a:t>
            </a:r>
          </a:p>
          <a:p>
            <a:pPr marL="303307" marR="0" lvl="4" defTabSz="914400" rtl="0" eaLnBrk="1" fontAlgn="auto" latinLnBrk="0" hangingPunct="1">
              <a:lnSpc>
                <a:spcPct val="108030"/>
              </a:lnSpc>
              <a:spcBef>
                <a:spcPts val="0"/>
              </a:spcBef>
              <a:spcAft>
                <a:spcPts val="0"/>
              </a:spcAft>
              <a:buClr>
                <a:srgbClr val="000000"/>
              </a:buClr>
              <a:buSzPts val="1706"/>
              <a:tabLst/>
              <a:defRPr/>
            </a:pPr>
            <a:endParaRPr kumimoji="0" lang="en-US" sz="1600" b="1" i="0" u="none" strike="noStrike" kern="0" cap="none" spc="0" normalizeH="0" baseline="0" noProof="0" dirty="0">
              <a:ln>
                <a:noFill/>
              </a:ln>
              <a:solidFill>
                <a:schemeClr val="tx1"/>
              </a:solidFill>
              <a:effectLst/>
              <a:uLnTx/>
              <a:uFillTx/>
              <a:latin typeface="Bodoni MT Black" panose="02070A03080606020203" pitchFamily="18" charset="0"/>
              <a:ea typeface="Avenir"/>
              <a:cs typeface="Avenir"/>
              <a:sym typeface="Avenir"/>
            </a:endParaRPr>
          </a:p>
          <a:p>
            <a:pPr marL="303307" marR="0" lvl="4" defTabSz="914400" rtl="0" eaLnBrk="1" fontAlgn="auto" latinLnBrk="0" hangingPunct="1">
              <a:lnSpc>
                <a:spcPct val="108030"/>
              </a:lnSpc>
              <a:spcBef>
                <a:spcPts val="0"/>
              </a:spcBef>
              <a:spcAft>
                <a:spcPts val="0"/>
              </a:spcAft>
              <a:buClr>
                <a:srgbClr val="000000"/>
              </a:buClr>
              <a:buSzPts val="1706"/>
              <a:tabLst/>
              <a:defRPr/>
            </a:pPr>
            <a:r>
              <a:rPr kumimoji="0" lang="en-US" sz="1600" b="1" i="0" u="none" strike="noStrike" kern="0" cap="none" spc="0" normalizeH="0" baseline="0" noProof="0" dirty="0">
                <a:ln>
                  <a:noFill/>
                </a:ln>
                <a:solidFill>
                  <a:schemeClr val="tx1"/>
                </a:solidFill>
                <a:effectLst/>
                <a:uLnTx/>
                <a:uFillTx/>
                <a:latin typeface="Bodoni MT Black" panose="02070A03080606020203" pitchFamily="18" charset="0"/>
                <a:ea typeface="Avenir"/>
                <a:cs typeface="Avenir"/>
                <a:sym typeface="Avenir"/>
              </a:rPr>
              <a:t>By identifying statistical patterns and determining which variables have the most significant impact on outcomes.</a:t>
            </a:r>
          </a:p>
          <a:p>
            <a:pPr marL="303307" marR="0" lvl="4" defTabSz="914400" rtl="0" eaLnBrk="1" fontAlgn="auto" latinLnBrk="0" hangingPunct="1">
              <a:lnSpc>
                <a:spcPct val="108030"/>
              </a:lnSpc>
              <a:spcBef>
                <a:spcPts val="0"/>
              </a:spcBef>
              <a:spcAft>
                <a:spcPts val="0"/>
              </a:spcAft>
              <a:buClr>
                <a:srgbClr val="000000"/>
              </a:buClr>
              <a:buSzPts val="1706"/>
              <a:tabLst/>
              <a:defRPr/>
            </a:pPr>
            <a:endParaRPr kumimoji="0" lang="en-US" sz="1600" b="1" i="0" u="none" strike="noStrike" kern="0" cap="none" spc="0" normalizeH="0" baseline="0" noProof="0" dirty="0">
              <a:ln>
                <a:noFill/>
              </a:ln>
              <a:solidFill>
                <a:schemeClr val="tx1"/>
              </a:solidFill>
              <a:effectLst/>
              <a:uLnTx/>
              <a:uFillTx/>
              <a:latin typeface="Bodoni MT Black" panose="02070A03080606020203" pitchFamily="18" charset="0"/>
              <a:ea typeface="Avenir"/>
              <a:cs typeface="Avenir"/>
              <a:sym typeface="Avenir"/>
            </a:endParaRPr>
          </a:p>
          <a:p>
            <a:pPr marL="303307" marR="0" lvl="4" defTabSz="914400" rtl="0" eaLnBrk="1" fontAlgn="auto" latinLnBrk="0" hangingPunct="1">
              <a:lnSpc>
                <a:spcPct val="108030"/>
              </a:lnSpc>
              <a:spcBef>
                <a:spcPts val="0"/>
              </a:spcBef>
              <a:spcAft>
                <a:spcPts val="0"/>
              </a:spcAft>
              <a:buClr>
                <a:srgbClr val="000000"/>
              </a:buClr>
              <a:buSzPts val="1706"/>
              <a:tabLst/>
              <a:defRPr/>
            </a:pPr>
            <a:r>
              <a:rPr kumimoji="0" lang="en-US" sz="1600" b="1" i="0" u="none" strike="noStrike" kern="0" cap="none" spc="0" normalizeH="0" baseline="0" noProof="0" dirty="0">
                <a:ln>
                  <a:noFill/>
                </a:ln>
                <a:solidFill>
                  <a:schemeClr val="tx1"/>
                </a:solidFill>
                <a:effectLst/>
                <a:uLnTx/>
                <a:uFillTx/>
                <a:latin typeface="Bodoni MT Black" panose="02070A03080606020203" pitchFamily="18" charset="0"/>
                <a:ea typeface="Avenir"/>
                <a:cs typeface="Avenir"/>
                <a:sym typeface="Avenir"/>
              </a:rPr>
              <a:t>By predicting future behavior of statistical trends based on historical data. These projections (guesses) help us to make strategic recommendations across the </a:t>
            </a:r>
            <a:r>
              <a:rPr kumimoji="0" lang="en-US" sz="1600" b="1" i="0" u="none" strike="noStrike" kern="0" cap="none" spc="0" normalizeH="0" baseline="0" noProof="0" dirty="0" err="1">
                <a:ln>
                  <a:noFill/>
                </a:ln>
                <a:solidFill>
                  <a:schemeClr val="tx1"/>
                </a:solidFill>
                <a:effectLst/>
                <a:uLnTx/>
                <a:uFillTx/>
                <a:latin typeface="Bodoni MT Black" panose="02070A03080606020203" pitchFamily="18" charset="0"/>
                <a:ea typeface="Avenir"/>
                <a:cs typeface="Avenir"/>
                <a:sym typeface="Avenir"/>
              </a:rPr>
              <a:t>organisaiton</a:t>
            </a:r>
            <a:r>
              <a:rPr lang="en-US" sz="1600" b="1" dirty="0">
                <a:solidFill>
                  <a:schemeClr val="tx1"/>
                </a:solidFill>
                <a:latin typeface="Bodoni MT Black" panose="02070A03080606020203" pitchFamily="18" charset="0"/>
                <a:ea typeface="Avenir"/>
                <a:cs typeface="Avenir"/>
                <a:sym typeface="Avenir"/>
              </a:rPr>
              <a:t>.</a:t>
            </a:r>
            <a:endParaRPr kumimoji="0" lang="en-US" sz="1600" b="1" i="0" u="none" strike="noStrike" kern="0" cap="none" spc="0" normalizeH="0" baseline="0" noProof="0" dirty="0">
              <a:ln>
                <a:noFill/>
              </a:ln>
              <a:solidFill>
                <a:schemeClr val="tx1"/>
              </a:solidFill>
              <a:effectLst/>
              <a:uLnTx/>
              <a:uFillTx/>
              <a:latin typeface="Bodoni MT Black" panose="02070A03080606020203" pitchFamily="18" charset="0"/>
              <a:ea typeface="Avenir"/>
              <a:cs typeface="Avenir"/>
              <a:sym typeface="Avenir"/>
            </a:endParaRPr>
          </a:p>
        </p:txBody>
      </p:sp>
      <p:pic>
        <p:nvPicPr>
          <p:cNvPr id="6" name="Picture 5">
            <a:extLst>
              <a:ext uri="{FF2B5EF4-FFF2-40B4-BE49-F238E27FC236}">
                <a16:creationId xmlns:a16="http://schemas.microsoft.com/office/drawing/2014/main" id="{48C446EB-EF61-E352-E39F-BF412CA5C0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5538" y="5061046"/>
            <a:ext cx="1361158" cy="907439"/>
          </a:xfrm>
          <a:prstGeom prst="rect">
            <a:avLst/>
          </a:prstGeom>
        </p:spPr>
      </p:pic>
      <p:pic>
        <p:nvPicPr>
          <p:cNvPr id="8" name="Picture 7">
            <a:extLst>
              <a:ext uri="{FF2B5EF4-FFF2-40B4-BE49-F238E27FC236}">
                <a16:creationId xmlns:a16="http://schemas.microsoft.com/office/drawing/2014/main" id="{AB76FB5B-E44B-FF6F-0409-50CCF5D4D2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5536" y="2996292"/>
            <a:ext cx="1361160" cy="90744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88" name="Google Shape;188;p19"/>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0" name="Google Shape;190;p19"/>
          <p:cNvSpPr txBox="1"/>
          <p:nvPr/>
        </p:nvSpPr>
        <p:spPr>
          <a:xfrm>
            <a:off x="1606914" y="3417278"/>
            <a:ext cx="6539772" cy="474489"/>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951B81"/>
                </a:solidFill>
                <a:latin typeface="Avenir"/>
                <a:ea typeface="Avenir"/>
                <a:cs typeface="Avenir"/>
                <a:sym typeface="Avenir"/>
              </a:rPr>
              <a:t>Maths in my life outside work</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chemeClr val="tx1"/>
                </a:solidFill>
                <a:latin typeface="Avenir"/>
                <a:sym typeface="Avenir"/>
              </a:rPr>
              <a:t>I use maths to get to places I need to be</a:t>
            </a:r>
            <a:endParaRPr b="1" dirty="0">
              <a:solidFill>
                <a:schemeClr val="tx1"/>
              </a:solidFill>
            </a:endParaRPr>
          </a:p>
        </p:txBody>
      </p:sp>
      <p:sp>
        <p:nvSpPr>
          <p:cNvPr id="178" name="Google Shape;178;p18"/>
          <p:cNvSpPr txBox="1"/>
          <p:nvPr/>
        </p:nvSpPr>
        <p:spPr>
          <a:xfrm>
            <a:off x="334987" y="1071725"/>
            <a:ext cx="9648109" cy="8077981"/>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1" dirty="0">
                <a:solidFill>
                  <a:schemeClr val="tx1"/>
                </a:solidFill>
                <a:latin typeface="Avenir"/>
                <a:ea typeface="Avenir"/>
                <a:cs typeface="Avenir"/>
                <a:sym typeface="Avenir"/>
              </a:rPr>
              <a:t>For example, today…</a:t>
            </a:r>
          </a:p>
          <a:p>
            <a:pPr marL="303307" marR="0" lvl="4" algn="l" rtl="0">
              <a:lnSpc>
                <a:spcPct val="108030"/>
              </a:lnSpc>
              <a:spcBef>
                <a:spcPts val="0"/>
              </a:spcBef>
              <a:spcAft>
                <a:spcPts val="0"/>
              </a:spcAft>
              <a:buClr>
                <a:srgbClr val="000000"/>
              </a:buClr>
              <a:buSzPts val="1706"/>
            </a:pPr>
            <a:endParaRPr sz="1800" dirty="0">
              <a:solidFill>
                <a:srgbClr val="962481"/>
              </a:solidFill>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 </a:t>
            </a: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solidFill>
                <a:srgbClr val="962481"/>
              </a:solidFill>
              <a:latin typeface="Avenir"/>
            </a:endParaRPr>
          </a:p>
          <a:p>
            <a:pPr marL="628650" marR="0" lvl="4" indent="0" algn="l" rtl="0">
              <a:lnSpc>
                <a:spcPct val="108030"/>
              </a:lnSpc>
              <a:spcBef>
                <a:spcPts val="0"/>
              </a:spcBef>
              <a:spcAft>
                <a:spcPts val="0"/>
              </a:spcAft>
              <a:buNone/>
            </a:pPr>
            <a:endParaRPr lang="en-GB" sz="1800" dirty="0">
              <a:solidFill>
                <a:srgbClr val="962481"/>
              </a:solidFill>
              <a:latin typeface="Avenir"/>
              <a:ea typeface="Avenir"/>
            </a:endParaRPr>
          </a:p>
          <a:p>
            <a:pPr marL="628650" marR="0" lvl="4" indent="0" algn="l" rtl="0">
              <a:lnSpc>
                <a:spcPct val="108030"/>
              </a:lnSpc>
              <a:spcBef>
                <a:spcPts val="0"/>
              </a:spcBef>
              <a:spcAft>
                <a:spcPts val="0"/>
              </a:spcAft>
              <a:buNone/>
            </a:pPr>
            <a:r>
              <a:rPr lang="en-GB" sz="1800" b="1" i="0" u="none" strike="noStrike" cap="none" dirty="0">
                <a:solidFill>
                  <a:srgbClr val="962481"/>
                </a:solidFill>
                <a:latin typeface="Avenir"/>
                <a:ea typeface="Avenir"/>
                <a:cs typeface="Avenir"/>
                <a:sym typeface="Avenir"/>
              </a:rPr>
              <a:t>What could have happened if I didn’t use maths today?</a:t>
            </a:r>
            <a:endParaRPr sz="1800" b="1" i="0" u="none" strike="noStrike" cap="none" dirty="0">
              <a:solidFill>
                <a:srgbClr val="962481"/>
              </a:solidFill>
              <a:latin typeface="Avenir"/>
              <a:ea typeface="Avenir"/>
              <a:cs typeface="Avenir"/>
              <a:sym typeface="Avenir"/>
            </a:endParaRPr>
          </a:p>
          <a:p>
            <a:pPr marL="628650" marR="0" lvl="4" indent="-108330" algn="l" rtl="0">
              <a:lnSpc>
                <a:spcPct val="108030"/>
              </a:lnSpc>
              <a:spcBef>
                <a:spcPts val="0"/>
              </a:spcBef>
              <a:spcAft>
                <a:spcPts val="0"/>
              </a:spcAft>
              <a:buClr>
                <a:srgbClr val="000000"/>
              </a:buClr>
              <a:buSzPts val="1706"/>
              <a:buFont typeface="Arial"/>
              <a:buChar char="•"/>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ea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000000"/>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sz="1800" dirty="0"/>
          </a:p>
        </p:txBody>
      </p:sp>
      <p:sp>
        <p:nvSpPr>
          <p:cNvPr id="2" name="TextBox 1">
            <a:extLst>
              <a:ext uri="{FF2B5EF4-FFF2-40B4-BE49-F238E27FC236}">
                <a16:creationId xmlns:a16="http://schemas.microsoft.com/office/drawing/2014/main" id="{5DC06C7D-F149-EC5F-1FC4-EBBAABFE4762}"/>
              </a:ext>
            </a:extLst>
          </p:cNvPr>
          <p:cNvSpPr txBox="1"/>
          <p:nvPr/>
        </p:nvSpPr>
        <p:spPr>
          <a:xfrm>
            <a:off x="2440486" y="1623688"/>
            <a:ext cx="6769869" cy="4566250"/>
          </a:xfrm>
          <a:prstGeom prst="rect">
            <a:avLst/>
          </a:prstGeom>
          <a:noFill/>
        </p:spPr>
        <p:txBody>
          <a:bodyPr wrap="square" rtlCol="0">
            <a:spAutoFit/>
          </a:bodyPr>
          <a:lstStyle/>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i="0" u="none" strike="noStrike" kern="0" cap="none" spc="0" normalizeH="0" baseline="0" noProof="0" dirty="0">
                <a:ln>
                  <a:noFill/>
                </a:ln>
                <a:solidFill>
                  <a:schemeClr val="tx1"/>
                </a:solidFill>
                <a:effectLst/>
                <a:uLnTx/>
                <a:uFillTx/>
                <a:latin typeface="Avenir"/>
                <a:ea typeface="Avenir"/>
                <a:cs typeface="Avenir"/>
                <a:sym typeface="Avenir"/>
              </a:rPr>
              <a:t>I had work out what time to wake up, giving myself enough time to take the dog on a walk before I left the house to start the journey to your school.</a:t>
            </a:r>
          </a:p>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i="0" u="none" strike="noStrike" kern="0" cap="none" spc="0" normalizeH="0" baseline="0" noProof="0" dirty="0">
                <a:ln>
                  <a:noFill/>
                </a:ln>
                <a:solidFill>
                  <a:schemeClr val="tx1"/>
                </a:solidFill>
                <a:effectLst/>
                <a:uLnTx/>
                <a:uFillTx/>
                <a:latin typeface="Avenir"/>
                <a:ea typeface="Avenir"/>
                <a:cs typeface="Avenir"/>
                <a:sym typeface="Avenir"/>
              </a:rPr>
              <a:t>I did my research </a:t>
            </a:r>
            <a:r>
              <a:rPr lang="en-GB" sz="1800" dirty="0">
                <a:solidFill>
                  <a:schemeClr val="tx1"/>
                </a:solidFill>
                <a:latin typeface="Avenir"/>
                <a:ea typeface="Avenir"/>
                <a:cs typeface="Avenir"/>
                <a:sym typeface="Avenir"/>
              </a:rPr>
              <a:t>last night to find out that it will take me </a:t>
            </a:r>
            <a:r>
              <a:rPr kumimoji="0" lang="en-GB" sz="1800" i="0" u="none" strike="noStrike" kern="0" cap="none" spc="0" normalizeH="0" baseline="0" noProof="0" dirty="0">
                <a:ln>
                  <a:noFill/>
                </a:ln>
                <a:solidFill>
                  <a:schemeClr val="tx1"/>
                </a:solidFill>
                <a:effectLst/>
                <a:uLnTx/>
                <a:uFillTx/>
                <a:latin typeface="Avenir"/>
                <a:ea typeface="Avenir"/>
                <a:cs typeface="Avenir"/>
                <a:sym typeface="Avenir"/>
              </a:rPr>
              <a:t>20 minutes to drive here. </a:t>
            </a:r>
            <a:r>
              <a:rPr lang="en-GB" sz="1800" dirty="0">
                <a:solidFill>
                  <a:schemeClr val="tx1"/>
                </a:solidFill>
                <a:latin typeface="Avenir"/>
                <a:ea typeface="Avenir"/>
                <a:cs typeface="Avenir"/>
                <a:sym typeface="Avenir"/>
              </a:rPr>
              <a:t>S</a:t>
            </a:r>
            <a:r>
              <a:rPr kumimoji="0" lang="en-GB" sz="1800" i="0" u="none" strike="noStrike" kern="0" cap="none" spc="0" normalizeH="0" baseline="0" noProof="0" dirty="0">
                <a:ln>
                  <a:noFill/>
                </a:ln>
                <a:solidFill>
                  <a:schemeClr val="tx1"/>
                </a:solidFill>
                <a:effectLst/>
                <a:uLnTx/>
                <a:uFillTx/>
                <a:latin typeface="Avenir"/>
                <a:ea typeface="Avenir"/>
                <a:cs typeface="Avenir"/>
                <a:sym typeface="Avenir"/>
              </a:rPr>
              <a:t>o I left at 8:30am and allowed 10 minutes to park to ensure I wouldn’t be late and get told off by your teachers! </a:t>
            </a:r>
          </a:p>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i="0" u="none" strike="noStrike" kern="0" cap="none" spc="0" normalizeH="0" baseline="0" noProof="0" dirty="0">
                <a:ln>
                  <a:noFill/>
                </a:ln>
                <a:solidFill>
                  <a:schemeClr val="tx1"/>
                </a:solidFill>
                <a:effectLst/>
                <a:uLnTx/>
                <a:uFillTx/>
                <a:latin typeface="Avenir"/>
                <a:cs typeface="Arial"/>
                <a:sym typeface="Avenir"/>
              </a:rPr>
              <a:t>I also had to fill up my car with petrol, which added on some extra time. I had to use maths to </a:t>
            </a:r>
            <a:r>
              <a:rPr kumimoji="0" lang="en-GB" sz="1800" i="0" u="none" strike="noStrike" kern="0" cap="none" spc="0" normalizeH="0" baseline="0" noProof="0" dirty="0" err="1">
                <a:ln>
                  <a:noFill/>
                </a:ln>
                <a:solidFill>
                  <a:schemeClr val="tx1"/>
                </a:solidFill>
                <a:effectLst/>
                <a:uLnTx/>
                <a:uFillTx/>
                <a:latin typeface="Avenir"/>
                <a:cs typeface="Arial"/>
                <a:sym typeface="Avenir"/>
              </a:rPr>
              <a:t>subtrac</a:t>
            </a:r>
            <a:r>
              <a:rPr lang="en-GB" sz="1800" dirty="0">
                <a:solidFill>
                  <a:schemeClr val="tx1"/>
                </a:solidFill>
                <a:latin typeface="Avenir"/>
                <a:sym typeface="Avenir"/>
              </a:rPr>
              <a:t>t </a:t>
            </a:r>
            <a:r>
              <a:rPr kumimoji="0" lang="en-GB" sz="1800" i="0" u="none" strike="noStrike" kern="0" cap="none" spc="0" normalizeH="0" baseline="0" noProof="0" dirty="0">
                <a:ln>
                  <a:noFill/>
                </a:ln>
                <a:solidFill>
                  <a:schemeClr val="tx1"/>
                </a:solidFill>
                <a:effectLst/>
                <a:uLnTx/>
                <a:uFillTx/>
                <a:latin typeface="Avenir"/>
                <a:cs typeface="Arial"/>
                <a:sym typeface="Avenir"/>
              </a:rPr>
              <a:t>the estimated time of how long I’d spend at the petrol station from the original time I was going to leave. I also had to make sure I had enough money on my card to afford the petrol! </a:t>
            </a:r>
          </a:p>
          <a:p>
            <a:pPr marL="615060" marR="0" lvl="4" indent="-285750" algn="l" defTabSz="914400" rtl="0" eaLnBrk="1" fontAlgn="auto" latinLnBrk="0" hangingPunct="1">
              <a:lnSpc>
                <a:spcPct val="108030"/>
              </a:lnSpc>
              <a:spcBef>
                <a:spcPts val="0"/>
              </a:spcBef>
              <a:spcAft>
                <a:spcPts val="0"/>
              </a:spcAft>
              <a:buClr>
                <a:srgbClr val="000000"/>
              </a:buClr>
              <a:buSzTx/>
              <a:buFont typeface="Arial" panose="020B0604020202020204" pitchFamily="34" charset="0"/>
              <a:buChar char="•"/>
              <a:tabLst/>
              <a:defRPr/>
            </a:pPr>
            <a:r>
              <a:rPr kumimoji="0" lang="en-GB" sz="1800" i="0" u="none" strike="noStrike" kern="0" cap="none" spc="0" normalizeH="0" baseline="0" noProof="0" dirty="0">
                <a:ln>
                  <a:noFill/>
                </a:ln>
                <a:solidFill>
                  <a:schemeClr val="tx1"/>
                </a:solidFill>
                <a:effectLst/>
                <a:uLnTx/>
                <a:uFillTx/>
                <a:latin typeface="Avenir"/>
                <a:cs typeface="Arial"/>
                <a:sym typeface="Avenir"/>
              </a:rPr>
              <a:t>I also had to use directions to get here – so maths really is everywhere, and sometimes you use it without realising! </a:t>
            </a:r>
          </a:p>
          <a:p>
            <a:pPr marL="329310" marR="0" lvl="4" algn="l" defTabSz="914400" rtl="0" eaLnBrk="1" fontAlgn="auto" latinLnBrk="0" hangingPunct="1">
              <a:lnSpc>
                <a:spcPct val="108030"/>
              </a:lnSpc>
              <a:spcBef>
                <a:spcPts val="0"/>
              </a:spcBef>
              <a:spcAft>
                <a:spcPts val="0"/>
              </a:spcAft>
              <a:buClr>
                <a:srgbClr val="000000"/>
              </a:buClr>
              <a:buSzTx/>
              <a:tabLst/>
              <a:defRPr/>
            </a:pPr>
            <a:endParaRPr kumimoji="0" lang="en-GB" sz="1800" b="0" i="0" u="none" strike="noStrike" kern="0" cap="none" spc="0" normalizeH="0" baseline="0" noProof="0" dirty="0">
              <a:ln>
                <a:noFill/>
              </a:ln>
              <a:solidFill>
                <a:srgbClr val="962481"/>
              </a:solidFill>
              <a:effectLst/>
              <a:uLnTx/>
              <a:uFillTx/>
              <a:latin typeface="Avenir"/>
              <a:cs typeface="Arial"/>
              <a:sym typeface="Avenir"/>
            </a:endParaRPr>
          </a:p>
        </p:txBody>
      </p:sp>
      <p:pic>
        <p:nvPicPr>
          <p:cNvPr id="4" name="Picture 3">
            <a:extLst>
              <a:ext uri="{FF2B5EF4-FFF2-40B4-BE49-F238E27FC236}">
                <a16:creationId xmlns:a16="http://schemas.microsoft.com/office/drawing/2014/main" id="{15D29E58-1717-0C04-D0ED-996E1664F2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801" y="1686106"/>
            <a:ext cx="1408061" cy="1374229"/>
          </a:xfrm>
          <a:prstGeom prst="rect">
            <a:avLst/>
          </a:prstGeom>
        </p:spPr>
      </p:pic>
      <p:pic>
        <p:nvPicPr>
          <p:cNvPr id="6" name="Picture 5">
            <a:extLst>
              <a:ext uri="{FF2B5EF4-FFF2-40B4-BE49-F238E27FC236}">
                <a16:creationId xmlns:a16="http://schemas.microsoft.com/office/drawing/2014/main" id="{021EFE30-ABDA-E0DD-8BC3-3013E85E0FEF}"/>
              </a:ext>
            </a:extLst>
          </p:cNvPr>
          <p:cNvPicPr>
            <a:picLocks noChangeAspect="1"/>
          </p:cNvPicPr>
          <p:nvPr/>
        </p:nvPicPr>
        <p:blipFill>
          <a:blip r:embed="rId6"/>
          <a:stretch>
            <a:fillRect/>
          </a:stretch>
        </p:blipFill>
        <p:spPr>
          <a:xfrm>
            <a:off x="334987" y="3178397"/>
            <a:ext cx="2157746" cy="1260705"/>
          </a:xfrm>
          <a:prstGeom prst="rect">
            <a:avLst/>
          </a:prstGeom>
        </p:spPr>
      </p:pic>
      <p:pic>
        <p:nvPicPr>
          <p:cNvPr id="8" name="Picture 7">
            <a:extLst>
              <a:ext uri="{FF2B5EF4-FFF2-40B4-BE49-F238E27FC236}">
                <a16:creationId xmlns:a16="http://schemas.microsoft.com/office/drawing/2014/main" id="{6319502E-1166-5BEB-BC3D-34871C1D1B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934" y="4655361"/>
            <a:ext cx="1725605" cy="1146111"/>
          </a:xfrm>
          <a:prstGeom prst="rect">
            <a:avLst/>
          </a:prstGeom>
        </p:spPr>
      </p:pic>
      <p:pic>
        <p:nvPicPr>
          <p:cNvPr id="3" name="Picture 2">
            <a:extLst>
              <a:ext uri="{FF2B5EF4-FFF2-40B4-BE49-F238E27FC236}">
                <a16:creationId xmlns:a16="http://schemas.microsoft.com/office/drawing/2014/main" id="{82D21BB3-FC02-743A-6EDD-1D4813521C09}"/>
              </a:ext>
            </a:extLst>
          </p:cNvPr>
          <p:cNvPicPr>
            <a:picLocks noChangeAspect="1"/>
          </p:cNvPicPr>
          <p:nvPr/>
        </p:nvPicPr>
        <p:blipFill>
          <a:blip r:embed="rId8"/>
          <a:stretch>
            <a:fillRect/>
          </a:stretch>
        </p:blipFill>
        <p:spPr>
          <a:xfrm>
            <a:off x="2191279" y="1301292"/>
            <a:ext cx="5371042" cy="4712616"/>
          </a:xfrm>
          <a:prstGeom prst="rect">
            <a:avLst/>
          </a:prstGeom>
        </p:spPr>
      </p:pic>
    </p:spTree>
    <p:extLst>
      <p:ext uri="{BB962C8B-B14F-4D97-AF65-F5344CB8AC3E}">
        <p14:creationId xmlns:p14="http://schemas.microsoft.com/office/powerpoint/2010/main" val="207029041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chemeClr val="tx1"/>
                </a:solidFill>
                <a:latin typeface="Avenir"/>
                <a:ea typeface="Avenir"/>
                <a:cs typeface="Avenir"/>
                <a:sym typeface="Avenir"/>
              </a:rPr>
              <a:t>Maths in my life outside work</a:t>
            </a:r>
            <a:endParaRPr b="1" dirty="0">
              <a:solidFill>
                <a:schemeClr val="tx1"/>
              </a:solidFill>
            </a:endParaRPr>
          </a:p>
        </p:txBody>
      </p:sp>
      <p:sp>
        <p:nvSpPr>
          <p:cNvPr id="178" name="Google Shape;178;p18"/>
          <p:cNvSpPr txBox="1"/>
          <p:nvPr/>
        </p:nvSpPr>
        <p:spPr>
          <a:xfrm>
            <a:off x="388775" y="1062960"/>
            <a:ext cx="9234231" cy="5385320"/>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1" i="0" u="none" strike="noStrike" cap="none" dirty="0">
                <a:solidFill>
                  <a:schemeClr val="tx1"/>
                </a:solidFill>
                <a:latin typeface="Avenir"/>
                <a:ea typeface="Avenir"/>
                <a:cs typeface="Avenir"/>
                <a:sym typeface="Avenir"/>
              </a:rPr>
              <a:t>I </a:t>
            </a:r>
            <a:r>
              <a:rPr lang="en-US" sz="1800" b="1" dirty="0">
                <a:solidFill>
                  <a:schemeClr val="tx1"/>
                </a:solidFill>
                <a:latin typeface="Avenir"/>
                <a:ea typeface="Avenir"/>
                <a:cs typeface="Avenir"/>
                <a:sym typeface="Avenir"/>
              </a:rPr>
              <a:t>use </a:t>
            </a:r>
            <a:r>
              <a:rPr lang="en-US" sz="1800" b="1" dirty="0" err="1">
                <a:solidFill>
                  <a:schemeClr val="tx1"/>
                </a:solidFill>
                <a:latin typeface="Avenir"/>
                <a:ea typeface="Avenir"/>
                <a:cs typeface="Avenir"/>
                <a:sym typeface="Avenir"/>
              </a:rPr>
              <a:t>maths</a:t>
            </a:r>
            <a:r>
              <a:rPr lang="en-US" sz="1800" b="1" dirty="0">
                <a:solidFill>
                  <a:schemeClr val="tx1"/>
                </a:solidFill>
                <a:latin typeface="Avenir"/>
                <a:ea typeface="Avenir"/>
                <a:cs typeface="Avenir"/>
                <a:sym typeface="Avenir"/>
              </a:rPr>
              <a:t> in a lot of my hobbies and everyday life!</a:t>
            </a: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chemeClr val="tx1"/>
                </a:solidFill>
                <a:latin typeface="Avenir"/>
                <a:ea typeface="Avenir"/>
                <a:cs typeface="Avenir"/>
                <a:sym typeface="Avenir"/>
              </a:rPr>
              <a:t>Does anybody want to ask me anything about how I use maths </a:t>
            </a:r>
            <a:r>
              <a:rPr lang="en-US" sz="1800" b="1" dirty="0">
                <a:solidFill>
                  <a:schemeClr val="tx1"/>
                </a:solidFill>
                <a:latin typeface="Avenir"/>
                <a:ea typeface="Avenir"/>
                <a:cs typeface="Avenir"/>
                <a:sym typeface="Avenir"/>
              </a:rPr>
              <a:t>outside of work</a:t>
            </a:r>
            <a:r>
              <a:rPr lang="en-US" sz="1800" b="1" i="0" u="none" strike="noStrike" cap="none" dirty="0">
                <a:solidFill>
                  <a:schemeClr val="tx1"/>
                </a:solidFill>
                <a:latin typeface="Avenir"/>
                <a:ea typeface="Avenir"/>
                <a:cs typeface="Avenir"/>
                <a:sym typeface="Avenir"/>
              </a:rPr>
              <a:t>?</a:t>
            </a:r>
            <a:endParaRPr sz="1800" b="1" dirty="0">
              <a:solidFill>
                <a:schemeClr val="tx1"/>
              </a:solidFill>
            </a:endParaRPr>
          </a:p>
        </p:txBody>
      </p:sp>
      <p:pic>
        <p:nvPicPr>
          <p:cNvPr id="3" name="Picture 2">
            <a:extLst>
              <a:ext uri="{FF2B5EF4-FFF2-40B4-BE49-F238E27FC236}">
                <a16:creationId xmlns:a16="http://schemas.microsoft.com/office/drawing/2014/main" id="{F14AE4B2-8C6A-5922-FC05-7164B720B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7777" y="1676672"/>
            <a:ext cx="1462872" cy="1518349"/>
          </a:xfrm>
          <a:prstGeom prst="rect">
            <a:avLst/>
          </a:prstGeom>
        </p:spPr>
      </p:pic>
      <p:pic>
        <p:nvPicPr>
          <p:cNvPr id="5" name="Picture 4">
            <a:extLst>
              <a:ext uri="{FF2B5EF4-FFF2-40B4-BE49-F238E27FC236}">
                <a16:creationId xmlns:a16="http://schemas.microsoft.com/office/drawing/2014/main" id="{3DE3227B-B81E-9797-DF6B-C1E57C97BA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802" y="1762982"/>
            <a:ext cx="1602552" cy="1557872"/>
          </a:xfrm>
          <a:prstGeom prst="rect">
            <a:avLst/>
          </a:prstGeom>
        </p:spPr>
      </p:pic>
      <p:pic>
        <p:nvPicPr>
          <p:cNvPr id="7" name="Picture 6">
            <a:extLst>
              <a:ext uri="{FF2B5EF4-FFF2-40B4-BE49-F238E27FC236}">
                <a16:creationId xmlns:a16="http://schemas.microsoft.com/office/drawing/2014/main" id="{0DD3D978-CCAB-A126-7EAB-D45A21193B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1046" y="4031177"/>
            <a:ext cx="1978564" cy="1477328"/>
          </a:xfrm>
          <a:prstGeom prst="rect">
            <a:avLst/>
          </a:prstGeom>
        </p:spPr>
      </p:pic>
      <p:pic>
        <p:nvPicPr>
          <p:cNvPr id="11" name="Picture 10">
            <a:extLst>
              <a:ext uri="{FF2B5EF4-FFF2-40B4-BE49-F238E27FC236}">
                <a16:creationId xmlns:a16="http://schemas.microsoft.com/office/drawing/2014/main" id="{E179D3C2-442C-4309-F5C9-48C552D7C0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701" y="4299352"/>
            <a:ext cx="1976897" cy="1359735"/>
          </a:xfrm>
          <a:prstGeom prst="rect">
            <a:avLst/>
          </a:prstGeom>
        </p:spPr>
      </p:pic>
      <p:sp>
        <p:nvSpPr>
          <p:cNvPr id="12" name="TextBox 11">
            <a:extLst>
              <a:ext uri="{FF2B5EF4-FFF2-40B4-BE49-F238E27FC236}">
                <a16:creationId xmlns:a16="http://schemas.microsoft.com/office/drawing/2014/main" id="{23C30628-8558-DAEB-BFCD-8D1F2DBC5F93}"/>
              </a:ext>
            </a:extLst>
          </p:cNvPr>
          <p:cNvSpPr txBox="1"/>
          <p:nvPr/>
        </p:nvSpPr>
        <p:spPr>
          <a:xfrm>
            <a:off x="2137354" y="1713655"/>
            <a:ext cx="2772375" cy="2031325"/>
          </a:xfrm>
          <a:prstGeom prst="rect">
            <a:avLst/>
          </a:prstGeom>
          <a:noFill/>
        </p:spPr>
        <p:txBody>
          <a:bodyPr wrap="square" rtlCol="0">
            <a:spAutoFit/>
          </a:bodyPr>
          <a:lstStyle/>
          <a:p>
            <a:r>
              <a:rPr lang="en-GB" b="1" dirty="0">
                <a:solidFill>
                  <a:schemeClr val="tx1"/>
                </a:solidFill>
                <a:latin typeface="Avenir"/>
              </a:rPr>
              <a:t>I must budget and set monthly allowances on how much I can spend on clothes. I also need to be able to add up the prices of the items when I’m there to make sure I’m not exceeding this number. If my allowance is £40 and I’ve got two items that are £25, I’ve spent too much!</a:t>
            </a:r>
          </a:p>
        </p:txBody>
      </p:sp>
      <p:sp>
        <p:nvSpPr>
          <p:cNvPr id="13" name="TextBox 12">
            <a:extLst>
              <a:ext uri="{FF2B5EF4-FFF2-40B4-BE49-F238E27FC236}">
                <a16:creationId xmlns:a16="http://schemas.microsoft.com/office/drawing/2014/main" id="{4BD6C8FE-5CAE-51AA-8B8A-BB5D15E4B2CF}"/>
              </a:ext>
            </a:extLst>
          </p:cNvPr>
          <p:cNvSpPr txBox="1"/>
          <p:nvPr/>
        </p:nvSpPr>
        <p:spPr>
          <a:xfrm>
            <a:off x="6621096" y="1566122"/>
            <a:ext cx="3001910" cy="1815882"/>
          </a:xfrm>
          <a:prstGeom prst="rect">
            <a:avLst/>
          </a:prstGeom>
          <a:noFill/>
        </p:spPr>
        <p:txBody>
          <a:bodyPr wrap="square" rtlCol="0">
            <a:spAutoFit/>
          </a:bodyPr>
          <a:lstStyle/>
          <a:p>
            <a:r>
              <a:rPr lang="en-GB" sz="1600" b="1" dirty="0">
                <a:solidFill>
                  <a:schemeClr val="tx1"/>
                </a:solidFill>
                <a:latin typeface="Avenir"/>
              </a:rPr>
              <a:t>Baking is one of my favourite hobbies, but to do it right, you have to have the correct amount of ingredients. This might mean being able to successfully do conversations between different measurements.</a:t>
            </a:r>
          </a:p>
        </p:txBody>
      </p:sp>
      <p:sp>
        <p:nvSpPr>
          <p:cNvPr id="15" name="TextBox 14">
            <a:extLst>
              <a:ext uri="{FF2B5EF4-FFF2-40B4-BE49-F238E27FC236}">
                <a16:creationId xmlns:a16="http://schemas.microsoft.com/office/drawing/2014/main" id="{B0A21737-14B3-E4F0-29EA-ADF6381C4FEA}"/>
              </a:ext>
            </a:extLst>
          </p:cNvPr>
          <p:cNvSpPr txBox="1"/>
          <p:nvPr/>
        </p:nvSpPr>
        <p:spPr>
          <a:xfrm>
            <a:off x="2448102" y="4216550"/>
            <a:ext cx="2243439" cy="1384995"/>
          </a:xfrm>
          <a:prstGeom prst="rect">
            <a:avLst/>
          </a:prstGeom>
          <a:noFill/>
        </p:spPr>
        <p:txBody>
          <a:bodyPr wrap="square" rtlCol="0">
            <a:spAutoFit/>
          </a:bodyPr>
          <a:lstStyle/>
          <a:p>
            <a:r>
              <a:rPr lang="en-GB" b="1" dirty="0">
                <a:solidFill>
                  <a:schemeClr val="tx1"/>
                </a:solidFill>
                <a:latin typeface="Avenir"/>
              </a:rPr>
              <a:t>I also need to budget for doing the food shop, making sure I have enough money to get food to last a week to feed my family full of hungry growing children! </a:t>
            </a:r>
          </a:p>
        </p:txBody>
      </p:sp>
      <p:sp>
        <p:nvSpPr>
          <p:cNvPr id="16" name="TextBox 15">
            <a:extLst>
              <a:ext uri="{FF2B5EF4-FFF2-40B4-BE49-F238E27FC236}">
                <a16:creationId xmlns:a16="http://schemas.microsoft.com/office/drawing/2014/main" id="{9C03A14E-DEF0-832D-A0B9-6829F2F3DE6E}"/>
              </a:ext>
            </a:extLst>
          </p:cNvPr>
          <p:cNvSpPr txBox="1"/>
          <p:nvPr/>
        </p:nvSpPr>
        <p:spPr>
          <a:xfrm>
            <a:off x="6800470" y="3956542"/>
            <a:ext cx="2887833" cy="2062103"/>
          </a:xfrm>
          <a:prstGeom prst="rect">
            <a:avLst/>
          </a:prstGeom>
          <a:noFill/>
        </p:spPr>
        <p:txBody>
          <a:bodyPr wrap="square" rtlCol="0">
            <a:spAutoFit/>
          </a:bodyPr>
          <a:lstStyle/>
          <a:p>
            <a:r>
              <a:rPr lang="en-GB" sz="1600" b="1" dirty="0">
                <a:solidFill>
                  <a:schemeClr val="tx1"/>
                </a:solidFill>
                <a:latin typeface="Avenir"/>
              </a:rPr>
              <a:t>I love playing board games with my family, and when you play a game where you have multiple dice, you will need to be able to work out the sum of the 2 numbers shown on the dice to know how many spaces to move!</a:t>
            </a:r>
          </a:p>
        </p:txBody>
      </p:sp>
      <p:pic>
        <p:nvPicPr>
          <p:cNvPr id="2" name="Picture 1">
            <a:extLst>
              <a:ext uri="{FF2B5EF4-FFF2-40B4-BE49-F238E27FC236}">
                <a16:creationId xmlns:a16="http://schemas.microsoft.com/office/drawing/2014/main" id="{C8302094-5BBD-3025-62D0-0812786905D0}"/>
              </a:ext>
            </a:extLst>
          </p:cNvPr>
          <p:cNvPicPr>
            <a:picLocks noChangeAspect="1"/>
          </p:cNvPicPr>
          <p:nvPr/>
        </p:nvPicPr>
        <p:blipFill>
          <a:blip r:embed="rId9"/>
          <a:stretch>
            <a:fillRect/>
          </a:stretch>
        </p:blipFill>
        <p:spPr>
          <a:xfrm>
            <a:off x="2191279" y="1301292"/>
            <a:ext cx="5371042" cy="4712616"/>
          </a:xfrm>
          <a:prstGeom prst="rect">
            <a:avLst/>
          </a:prstGeom>
        </p:spPr>
      </p:pic>
    </p:spTree>
    <p:extLst>
      <p:ext uri="{BB962C8B-B14F-4D97-AF65-F5344CB8AC3E}">
        <p14:creationId xmlns:p14="http://schemas.microsoft.com/office/powerpoint/2010/main" val="69993961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6" ma:contentTypeDescription="Create a new document." ma:contentTypeScope="" ma:versionID="2d8c4cf79d550b5702ee6bf8a245d45a">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043eb449fb66c973ed7e3faa9a5aba28"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minOccurs="0"/>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nillable="true"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BillingMetadata" ma:index="5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A3FDB-2AA3-4FF1-A8BD-67ED5D876098}">
  <ds:schemaRefs>
    <ds:schemaRef ds:uri="http://schemas.openxmlformats.org/package/2006/metadata/core-properties"/>
    <ds:schemaRef ds:uri="3d4fb1ce-7578-4a36-b24b-8490e06c8395"/>
    <ds:schemaRef ds:uri="http://schemas.microsoft.com/office/infopath/2007/PartnerControls"/>
    <ds:schemaRef ds:uri="http://www.w3.org/XML/1998/namespace"/>
    <ds:schemaRef ds:uri="5c446c59-e2cf-4ab6-976a-d41307e20e11"/>
    <ds:schemaRef ds:uri="http://schemas.microsoft.com/office/2006/documentManagement/types"/>
    <ds:schemaRef ds:uri="http://purl.org/dc/dcmitype/"/>
    <ds:schemaRef ds:uri="http://schemas.microsoft.com/office/2006/metadata/properties"/>
    <ds:schemaRef ds:uri="b072cec8-3e9d-43cd-90c2-d7a855a423e0"/>
    <ds:schemaRef ds:uri="http://purl.org/dc/terms/"/>
    <ds:schemaRef ds:uri="http://purl.org/dc/elements/1.1/"/>
  </ds:schemaRefs>
</ds:datastoreItem>
</file>

<file path=customXml/itemProps2.xml><?xml version="1.0" encoding="utf-8"?>
<ds:datastoreItem xmlns:ds="http://schemas.openxmlformats.org/officeDocument/2006/customXml" ds:itemID="{BA83D6D8-7A1A-4C07-AE49-75023E94BC5A}">
  <ds:schemaRefs>
    <ds:schemaRef ds:uri="3d4fb1ce-7578-4a36-b24b-8490e06c8395"/>
    <ds:schemaRef ds:uri="5c446c59-e2cf-4ab6-976a-d41307e20e11"/>
    <ds:schemaRef ds:uri="b072cec8-3e9d-43cd-90c2-d7a855a42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73C023-BA22-46CB-A7E4-FF2500E0C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570</TotalTime>
  <Words>2212</Words>
  <Application>Microsoft Office PowerPoint</Application>
  <PresentationFormat>Custom</PresentationFormat>
  <Paragraphs>222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Lato</vt:lpstr>
      <vt:lpstr>Avenir</vt:lpstr>
      <vt:lpstr>Bodoni MT Black</vt:lpstr>
      <vt:lpstr>Arimo Bold</vt:lpstr>
      <vt:lpstr>Noto Sans Symbols</vt:lpstr>
      <vt:lpstr>Rubik Medium</vt:lpstr>
      <vt:lpstr>Calibri</vt:lpstr>
      <vt:lpstr>Rubik</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Lizzie Green</cp:lastModifiedBy>
  <cp:revision>47</cp:revision>
  <dcterms:modified xsi:type="dcterms:W3CDTF">2026-01-14T16:10:43Z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ies>
</file>