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5_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B_7B661FEF.xml" ContentType="application/vnd.ms-powerpoint.comments+xml"/>
  <Override PartName="/ppt/notesSlides/notesSlide9.xml" ContentType="application/vnd.openxmlformats-officedocument.presentationml.notesSlide+xml"/>
  <Override PartName="/ppt/comments/modernComment_10C_29B83B23.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7"/>
  </p:notesMasterIdLst>
  <p:sldIdLst>
    <p:sldId id="270" r:id="rId5"/>
    <p:sldId id="257" r:id="rId6"/>
    <p:sldId id="258" r:id="rId7"/>
    <p:sldId id="259" r:id="rId8"/>
    <p:sldId id="260" r:id="rId9"/>
    <p:sldId id="261" r:id="rId10"/>
    <p:sldId id="262" r:id="rId11"/>
    <p:sldId id="267" r:id="rId12"/>
    <p:sldId id="268" r:id="rId13"/>
    <p:sldId id="264" r:id="rId14"/>
    <p:sldId id="265" r:id="rId15"/>
    <p:sldId id="266" r:id="rId16"/>
  </p:sldIdLst>
  <p:sldSz cx="9753600" cy="7315200"/>
  <p:notesSz cx="6858000" cy="9144000"/>
  <p:embeddedFontLst>
    <p:embeddedFont>
      <p:font typeface="Arimo" panose="020B0604020202020204" charset="0"/>
      <p:regular r:id="rId18"/>
      <p:bold r:id="rId19"/>
      <p:italic r:id="rId20"/>
      <p:boldItalic r:id="rId21"/>
    </p:embeddedFont>
    <p:embeddedFont>
      <p:font typeface="Arimo Bold" panose="020B0604020202020204" charset="0"/>
      <p:regular r:id="rId22"/>
      <p:bold r:id="rId23"/>
    </p:embeddedFont>
    <p:embeddedFont>
      <p:font typeface="Lato" panose="020F0502020204030203" pitchFamily="34" charset="0"/>
      <p:regular r:id="rId24"/>
      <p:bold r:id="rId25"/>
      <p:italic r:id="rId26"/>
      <p:boldItalic r:id="rId27"/>
    </p:embeddedFont>
    <p:embeddedFont>
      <p:font typeface="Rubik" pitchFamily="2" charset="-79"/>
      <p:regular r:id="rId28"/>
      <p:bold r:id="rId29"/>
      <p:italic r:id="rId30"/>
      <p:boldItalic r:id="rId31"/>
    </p:embeddedFont>
    <p:embeddedFont>
      <p:font typeface="Rubik Medium" pitchFamily="2" charset="-79"/>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DE0824-AF51-ED94-8317-B77400DC2383}" name="Lauren Barton" initials="LB" userId="S::Lauren.Barton@nationalnumeracy.org.uk::9838d631-610e-48e8-97e7-c8a1018da3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248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69CE9-B4FB-470A-92CB-227155EA20D5}" v="1" dt="2026-01-14T16:05:02.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418" autoAdjust="0"/>
  </p:normalViewPr>
  <p:slideViewPr>
    <p:cSldViewPr snapToGrid="0">
      <p:cViewPr varScale="1">
        <p:scale>
          <a:sx n="55" d="100"/>
          <a:sy n="55" d="100"/>
        </p:scale>
        <p:origin x="1492" y="36"/>
      </p:cViewPr>
      <p:guideLst>
        <p:guide orient="horz" pos="2160"/>
        <p:guide pos="2880"/>
      </p:guideLst>
    </p:cSldViewPr>
  </p:slideViewPr>
  <p:notesTextViewPr>
    <p:cViewPr>
      <p:scale>
        <a:sx n="1" d="1"/>
        <a:sy n="1" d="1"/>
      </p:scale>
      <p:origin x="0" y="0"/>
    </p:cViewPr>
  </p:notesTextViewPr>
  <p:sorterViewPr>
    <p:cViewPr>
      <p:scale>
        <a:sx n="100" d="100"/>
        <a:sy n="100" d="100"/>
      </p:scale>
      <p:origin x="0" y="-21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F67C5005-7518-4B83-B96F-1AA3852E6B50}" authorId="{B4DE0824-AF51-ED94-8317-B77400DC2383}" created="2025-12-18T08:55:39.650">
    <pc:sldMkLst xmlns:pc="http://schemas.microsoft.com/office/powerpoint/2013/main/command">
      <pc:docMk/>
      <pc:sldMk cId="0" sldId="259"/>
    </pc:sldMkLst>
    <p188:txBody>
      <a:bodyPr/>
      <a:lstStyle/>
      <a:p>
        <a:r>
          <a:rPr lang="en-GB"/>
          <a:t>- Use short, simple, easy to read sentences
- Use words like ‘tricky’ instead of ‘hard’ - keep the language as positive as you can!
</a:t>
        </a:r>
      </a:p>
    </p188:txBody>
  </p188:cm>
  <p188:cm id="{7BED568D-BB23-4E23-B34D-5AAA237AE3FC}" authorId="{B4DE0824-AF51-ED94-8317-B77400DC2383}" created="2025-12-18T15:31:51.089">
    <pc:sldMkLst xmlns:pc="http://schemas.microsoft.com/office/powerpoint/2013/main/command">
      <pc:docMk/>
      <pc:sldMk cId="0" sldId="259"/>
    </pc:sldMkLst>
    <p188:txBody>
      <a:bodyPr/>
      <a:lstStyle/>
      <a:p>
        <a:r>
          <a:rPr lang="en-GB"/>
          <a:t>All our assembly decks use the font Avenir. For headings we make them bold and font size 20. For all other text, we use font size 18 and don’t make it bold. Please keep it like this! Don’t worry if your system changes the fonts, we will make sure it is correct before sending to the school.</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B5F907A3-2DA0-44AE-8BB3-FC28B05A2016}" authorId="{B4DE0824-AF51-ED94-8317-B77400DC2383}" created="2025-12-18T08:56:58.527">
    <pc:sldMkLst xmlns:pc="http://schemas.microsoft.com/office/powerpoint/2013/main/command">
      <pc:docMk/>
      <pc:sldMk cId="0" sldId="261"/>
    </pc:sldMkLst>
    <p188:txBody>
      <a:bodyPr/>
      <a:lstStyle/>
      <a:p>
        <a:r>
          <a:rPr lang="en-GB"/>
          <a:t>Really simplify what your job is, and describe it in a child friendly way that makes it relatable for them. It’s best to summarise and not use too many words, so we can add some pictures - making it more visually pleasing for the children!</a:t>
        </a:r>
      </a:p>
    </p188:txBody>
  </p188:cm>
  <p188:cm id="{0FF3D681-837D-4767-9B50-16F8B68680F7}" authorId="{B4DE0824-AF51-ED94-8317-B77400DC2383}" created="2025-12-18T08:59:53.450">
    <pc:sldMkLst xmlns:pc="http://schemas.microsoft.com/office/powerpoint/2013/main/command">
      <pc:docMk/>
      <pc:sldMk cId="0" sldId="261"/>
    </pc:sldMkLst>
    <p188:txBody>
      <a:bodyPr/>
      <a:lstStyle/>
      <a:p>
        <a:r>
          <a:rPr lang="en-GB"/>
          <a:t>When explaining how you use maths in your job, avoid talking about specifics like algebra and trigonometry (most primary school children won’t know this!). In simple terms, talk about how you use numbers within your work. </a:t>
        </a:r>
      </a:p>
    </p188:txBody>
  </p188:cm>
</p188:cmLst>
</file>

<file path=ppt/comments/modernComment_10B_7B661FEF.xml><?xml version="1.0" encoding="utf-8"?>
<p188:cmLst xmlns:a="http://schemas.openxmlformats.org/drawingml/2006/main" xmlns:r="http://schemas.openxmlformats.org/officeDocument/2006/relationships" xmlns:p188="http://schemas.microsoft.com/office/powerpoint/2018/8/main">
  <p188:cm id="{10C216E9-89DE-4EFD-B065-412E2EB5018F}" authorId="{B4DE0824-AF51-ED94-8317-B77400DC2383}" created="2025-12-18T09:08:31.056">
    <pc:sldMkLst xmlns:pc="http://schemas.microsoft.com/office/powerpoint/2013/main/command">
      <pc:docMk/>
      <pc:sldMk cId="2070290415" sldId="267"/>
    </pc:sldMkLst>
    <p188:txBody>
      <a:bodyPr/>
      <a:lstStyle/>
      <a:p>
        <a:r>
          <a:rPr lang="en-GB"/>
          <a:t>Again, keep your wording nice a simple here - you really don’t have to go into too much detail.</a:t>
        </a:r>
      </a:p>
    </p188:txBody>
  </p188:cm>
</p188:cmLst>
</file>

<file path=ppt/comments/modernComment_10C_29B83B23.xml><?xml version="1.0" encoding="utf-8"?>
<p188:cmLst xmlns:a="http://schemas.openxmlformats.org/drawingml/2006/main" xmlns:r="http://schemas.openxmlformats.org/officeDocument/2006/relationships" xmlns:p188="http://schemas.microsoft.com/office/powerpoint/2018/8/main">
  <p188:cm id="{38B8DEB7-2EC1-4617-8E23-E105E7C3D05B}" authorId="{B4DE0824-AF51-ED94-8317-B77400DC2383}" created="2025-12-18T09:10:32.016">
    <pc:sldMkLst xmlns:pc="http://schemas.microsoft.com/office/powerpoint/2013/main/command">
      <pc:docMk/>
      <pc:sldMk cId="699939619" sldId="268"/>
    </pc:sldMkLst>
    <p188:txBody>
      <a:bodyPr/>
      <a:lstStyle/>
      <a:p>
        <a:r>
          <a:rPr lang="en-GB"/>
          <a:t>We will add lots of pictures, so keep the word count low so we can fit them onto the slide.</a:t>
        </a:r>
      </a:p>
    </p188:txBody>
  </p188:cm>
  <p188:cm id="{0FCA9C17-ED27-47A6-A06C-D1E6437C6250}" authorId="{B4DE0824-AF51-ED94-8317-B77400DC2383}" created="2025-12-18T09:11:56.176">
    <pc:sldMkLst xmlns:pc="http://schemas.microsoft.com/office/powerpoint/2013/main/command">
      <pc:docMk/>
      <pc:sldMk cId="699939619" sldId="268"/>
    </pc:sldMkLst>
    <p188:txBody>
      <a:bodyPr/>
      <a:lstStyle/>
      <a:p>
        <a:r>
          <a:rPr lang="en-GB"/>
          <a:t>Describe the ways in which you use maths in your hobbies, but you don’t have to explain them in massive detail. It’s just a good example to remind the children that numbers do actually pop up everywhere in everyday life.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632C1BA-A827-6ACC-CF57-5A10B2DFB49B}"/>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11126F2D-030A-417C-BF89-15B1BED877AA}"/>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6" name="Google Shape;86;p1:notes">
            <a:extLst>
              <a:ext uri="{FF2B5EF4-FFF2-40B4-BE49-F238E27FC236}">
                <a16:creationId xmlns:a16="http://schemas.microsoft.com/office/drawing/2014/main" id="{AEE2F25E-B35F-84B0-F81A-AC24CB0C1863}"/>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1.7.2013</a:t>
            </a:r>
            <a:endParaRPr dirty="0"/>
          </a:p>
        </p:txBody>
      </p:sp>
      <p:sp>
        <p:nvSpPr>
          <p:cNvPr id="87" name="Google Shape;87;p1:notes">
            <a:extLst>
              <a:ext uri="{FF2B5EF4-FFF2-40B4-BE49-F238E27FC236}">
                <a16:creationId xmlns:a16="http://schemas.microsoft.com/office/drawing/2014/main" id="{607F84E6-0DB8-4E9F-3FDF-19CE1A704A69}"/>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a:extLst>
              <a:ext uri="{FF2B5EF4-FFF2-40B4-BE49-F238E27FC236}">
                <a16:creationId xmlns:a16="http://schemas.microsoft.com/office/drawing/2014/main" id="{C22E682B-187F-6F57-D419-38645104E238}"/>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to My Maths Story</a:t>
            </a:r>
            <a:endParaRPr dirty="0"/>
          </a:p>
          <a:p>
            <a:pPr marL="0" lvl="0" indent="0" algn="l" rtl="0">
              <a:spcBef>
                <a:spcPts val="0"/>
              </a:spcBef>
              <a:spcAft>
                <a:spcPts val="0"/>
              </a:spcAft>
              <a:buNone/>
            </a:pPr>
            <a:r>
              <a:rPr lang="en-US" dirty="0"/>
              <a:t>Introduce yourself, what your job title is and where you work.</a:t>
            </a:r>
            <a:endParaRPr dirty="0"/>
          </a:p>
          <a:p>
            <a:pPr marL="0" lvl="0" indent="0" algn="l" rtl="0">
              <a:spcBef>
                <a:spcPts val="0"/>
              </a:spcBef>
              <a:spcAft>
                <a:spcPts val="0"/>
              </a:spcAft>
              <a:buNone/>
            </a:pPr>
            <a:r>
              <a:rPr lang="en-US" dirty="0"/>
              <a:t>Ask if anyone knows what your company does.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what your company is, keep the language simple</a:t>
            </a:r>
            <a:endParaRPr dirty="0"/>
          </a:p>
          <a:p>
            <a:pPr marL="0" lvl="0" indent="0" algn="l" rtl="0">
              <a:spcBef>
                <a:spcPts val="0"/>
              </a:spcBef>
              <a:spcAft>
                <a:spcPts val="0"/>
              </a:spcAft>
              <a:buNone/>
            </a:pPr>
            <a:r>
              <a:rPr lang="en-US" dirty="0"/>
              <a:t>Eg for Capital One you could say it is a credit card company that enables people to pay for things and then pay the money back later. </a:t>
            </a:r>
            <a:endParaRPr dirty="0"/>
          </a:p>
          <a:p>
            <a:pPr marL="0" lvl="0" indent="0" algn="l" rtl="0">
              <a:spcBef>
                <a:spcPts val="0"/>
              </a:spcBef>
              <a:spcAft>
                <a:spcPts val="0"/>
              </a:spcAft>
              <a:buNone/>
            </a:pPr>
            <a:r>
              <a:rPr lang="en-US" dirty="0"/>
              <a:t>Capital One helps people make good decisions about money.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ask the children questions like ‘Who loves maths?’, ‘Who is good at maths?’  or ‘Who finds maths hard?’. </a:t>
            </a:r>
            <a:endParaRPr dirty="0"/>
          </a:p>
          <a:p>
            <a:pPr marL="0" lvl="0" indent="0" algn="l" rtl="0">
              <a:spcBef>
                <a:spcPts val="0"/>
              </a:spcBef>
              <a:spcAft>
                <a:spcPts val="0"/>
              </a:spcAft>
              <a:buNone/>
            </a:pPr>
            <a:endParaRPr dirty="0"/>
          </a:p>
        </p:txBody>
      </p:sp>
      <p:sp>
        <p:nvSpPr>
          <p:cNvPr id="89" name="Google Shape;89;p1:notes">
            <a:extLst>
              <a:ext uri="{FF2B5EF4-FFF2-40B4-BE49-F238E27FC236}">
                <a16:creationId xmlns:a16="http://schemas.microsoft.com/office/drawing/2014/main" id="{5EF6DF80-B070-1980-E842-D0EE3A680F4E}"/>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0" name="Google Shape;90;p1:notes">
            <a:extLst>
              <a:ext uri="{FF2B5EF4-FFF2-40B4-BE49-F238E27FC236}">
                <a16:creationId xmlns:a16="http://schemas.microsoft.com/office/drawing/2014/main" id="{F5BE7326-9963-A5A0-460A-77E405704F45}"/>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16395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06" name="Google Shape;206;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207" name="Google Shape;207;p9: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Say ‘let’s see how some other people use maths’ – look out for examples they give that I haven’t</a:t>
            </a:r>
            <a:endParaRPr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After the video you could ask the children to put their hand up if they spotted any new ways people use maths?</a:t>
            </a:r>
            <a:endParaRPr dirty="0"/>
          </a:p>
        </p:txBody>
      </p:sp>
      <p:sp>
        <p:nvSpPr>
          <p:cNvPr id="209" name="Google Shape;209;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18" name="Google Shape;218;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219" name="Google Shape;219;p10: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Ask the children to give you examples of where they use maths in their life outside of school. Hear from at least 3 or 4 children if possible.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they are stuck, ask them if they ever do things like cooking or shopping or playing football. Where do they think there are numbers involved in things like that? We’ve included some ideas below.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Football</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time, using the 90-minute game-time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distances on the pitch</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Recognising shapes on the pitch</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the league table to work out how many points a team might need to win the league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Probability in a cup draw</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Looking at statistics – e.g. possession percentages</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Baking/Cooking</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complex timings to ensure everything is ready at the right 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Weighing and measuring ingredients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recipes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Multiplying ingredients to bake products for the right number of people</a:t>
            </a:r>
            <a:endParaRPr dirty="0"/>
          </a:p>
          <a:p>
            <a:pPr marL="342900" lvl="0" indent="-266700" algn="l" rtl="0">
              <a:spcBef>
                <a:spcPts val="0"/>
              </a:spcBef>
              <a:spcAft>
                <a:spcPts val="0"/>
              </a:spcAft>
              <a:buClr>
                <a:schemeClr val="dk1"/>
              </a:buClr>
              <a:buSzPts val="1200"/>
              <a:buFont typeface="Noto Sans Symbols"/>
              <a:buNone/>
            </a:pPr>
            <a:endParaRPr sz="1200" dirty="0">
              <a:solidFill>
                <a:srgbClr val="3C3C3B"/>
              </a:solidFill>
              <a:latin typeface="Lato"/>
              <a:ea typeface="Lato"/>
              <a:cs typeface="Lato"/>
              <a:sym typeface="Lato"/>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Board games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Keeping score in Scrabble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money in Monopoly – knowing when to buy a property and if you can afford it</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probabilities – what are the chances you would roll a double?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coordinates in Battleships</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Swimming</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time to measure how fast you can go</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distance to understand lengths and widths to achieve your badges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Estimating to set your targets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Making sure you get to the gala on time with enough time to get changed</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How long do you allow to prepare for the race?</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Music</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Counting beats and keeping 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fractions used to indicate lengths of notes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Planning and scheduling rehearsals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Planning how many songs can be played at a show</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 </a:t>
            </a:r>
            <a:endParaRPr dirty="0"/>
          </a:p>
          <a:p>
            <a:pPr marL="342900" lvl="0" indent="-266700" algn="l" rtl="0">
              <a:spcBef>
                <a:spcPts val="0"/>
              </a:spcBef>
              <a:spcAft>
                <a:spcPts val="0"/>
              </a:spcAft>
              <a:buClr>
                <a:schemeClr val="dk1"/>
              </a:buClr>
              <a:buSzPts val="1200"/>
              <a:buFont typeface="Noto Sans Symbols"/>
              <a:buNone/>
            </a:pP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221" name="Google Shape;221;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22" name="Google Shape;222;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32" name="Google Shape;232;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233" name="Google Shape;233;p11: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 could ask if anyone has any other questions about your job, hobby or maths.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there are still many questions you could say ‘that’s all we have time for now but your teachers can send me any questions you still have’.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Thank them for listening well and asking lots of interesting questions. </a:t>
            </a:r>
            <a:endParaRPr dirty="0"/>
          </a:p>
          <a:p>
            <a:pPr marL="0" lvl="0" indent="0" algn="l" rtl="0">
              <a:spcBef>
                <a:spcPts val="0"/>
              </a:spcBef>
              <a:spcAft>
                <a:spcPts val="0"/>
              </a:spcAft>
              <a:buNone/>
            </a:pPr>
            <a:endParaRPr dirty="0"/>
          </a:p>
        </p:txBody>
      </p:sp>
      <p:sp>
        <p:nvSpPr>
          <p:cNvPr id="235" name="Google Shape;235;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36" name="Google Shape;236;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03" name="Google Shape;103;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04" name="Google Shape;104;p2: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Please repeat the children’s answers out loud so everyone can hear what they said before answering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children may say they did their maths homework, or played a maths game – they are good answers for now. Thank them and say you’ll come back to this question later.</a:t>
            </a:r>
            <a:endParaRPr dirty="0"/>
          </a:p>
          <a:p>
            <a:pPr marL="0" lvl="0" indent="0" algn="l" rtl="0">
              <a:spcBef>
                <a:spcPts val="0"/>
              </a:spcBef>
              <a:spcAft>
                <a:spcPts val="0"/>
              </a:spcAft>
              <a:buNone/>
            </a:pPr>
            <a:endParaRPr dirty="0"/>
          </a:p>
        </p:txBody>
      </p:sp>
      <p:sp>
        <p:nvSpPr>
          <p:cNvPr id="106" name="Google Shape;106;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07" name="Google Shape;107;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28" name="Google Shape;12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29" name="Google Shape;129;p3: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Today I’m going to tell you about my maths story - </a:t>
            </a:r>
            <a:r>
              <a:rPr lang="en-US" sz="1800" dirty="0">
                <a:latin typeface="Avenir"/>
                <a:ea typeface="Avenir"/>
                <a:cs typeface="Avenir"/>
                <a:sym typeface="Avenir"/>
              </a:rPr>
              <a:t>how I felt about maths at school, how I feel about maths now and how I use it every day.</a:t>
            </a:r>
            <a:endParaRPr dirty="0"/>
          </a:p>
          <a:p>
            <a:pPr marL="0" lvl="0" indent="0" algn="l" rtl="0">
              <a:spcBef>
                <a:spcPts val="0"/>
              </a:spcBef>
              <a:spcAft>
                <a:spcPts val="0"/>
              </a:spcAft>
              <a:buNone/>
            </a:pPr>
            <a:endParaRPr dirty="0"/>
          </a:p>
        </p:txBody>
      </p:sp>
      <p:sp>
        <p:nvSpPr>
          <p:cNvPr id="131" name="Google Shape;13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32" name="Google Shape;13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40" name="Google Shape;140;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41" name="Google Shape;141;p4: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briefly why you felt this way and if it changed over time - eg. “I enjoyed maths at primary school but I found it tricky sometimes as I got older. Luckily my teacher at secondary school took the time to explain things to me and I passed my exams.” or “Sometimes I didn’t enjoy maths at school because I didn’t see how it related to my life, but that’s changed as I’ve got older.” or “I was lucky that I had a great teacher at school and I really enjoyed maths – and that’s stayed with 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800" dirty="0">
                <a:latin typeface="Avenir"/>
                <a:ea typeface="Avenir"/>
                <a:cs typeface="Avenir"/>
                <a:sym typeface="Avenir"/>
              </a:rPr>
              <a:t>“I use maths every day now for my job…”</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“I still find maths tricky sometimes, but I ask friends to help me if I need to.”</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dirty="0"/>
          </a:p>
          <a:p>
            <a:pPr marL="0" marR="0" lvl="0" indent="0" algn="l" rtl="0">
              <a:lnSpc>
                <a:spcPct val="100000"/>
              </a:lnSpc>
              <a:spcBef>
                <a:spcPts val="0"/>
              </a:spcBef>
              <a:spcAft>
                <a:spcPts val="0"/>
              </a:spcAft>
              <a:buClr>
                <a:srgbClr val="3C3C3B"/>
              </a:buClr>
              <a:buSzPts val="1800"/>
              <a:buFont typeface="Lato"/>
              <a:buNone/>
            </a:pPr>
            <a:r>
              <a:rPr lang="en-US" sz="1800" b="1" dirty="0">
                <a:solidFill>
                  <a:srgbClr val="3C3C3B"/>
                </a:solidFill>
                <a:latin typeface="Lato"/>
                <a:ea typeface="Lato"/>
                <a:cs typeface="Lato"/>
                <a:sym typeface="Lato"/>
              </a:rPr>
              <a:t>Try to talk positively about maths.</a:t>
            </a:r>
            <a:r>
              <a:rPr lang="en-US" sz="1800" dirty="0">
                <a:solidFill>
                  <a:srgbClr val="3C3C3B"/>
                </a:solidFill>
                <a:latin typeface="Lato"/>
                <a:ea typeface="Lato"/>
                <a:cs typeface="Lato"/>
                <a:sym typeface="Lato"/>
              </a:rPr>
              <a:t> Children learn from example, so avoid saying things like “I hated maths at school” or “maths was boring”. You can be honest in that you may have found it tricky but try to make it into a positive eg you had to ask for help, had to work hard.</a:t>
            </a:r>
          </a:p>
          <a:p>
            <a:pPr marL="0" marR="0" lvl="0" indent="0" algn="l" rtl="0">
              <a:lnSpc>
                <a:spcPct val="100000"/>
              </a:lnSpc>
              <a:spcBef>
                <a:spcPts val="0"/>
              </a:spcBef>
              <a:spcAft>
                <a:spcPts val="0"/>
              </a:spcAft>
              <a:buClr>
                <a:srgbClr val="3C3C3B"/>
              </a:buClr>
              <a:buSzPts val="1800"/>
              <a:buFont typeface="Lato"/>
              <a:buNone/>
            </a:pPr>
            <a:endParaRPr lang="en-US" sz="1800" dirty="0">
              <a:solidFill>
                <a:srgbClr val="3C3C3B"/>
              </a:solidFill>
              <a:latin typeface="Lato"/>
              <a:ea typeface="Lato"/>
              <a:cs typeface="Lato"/>
              <a:sym typeface="Lato"/>
            </a:endParaRPr>
          </a:p>
          <a:p>
            <a:pPr marL="0" marR="0" lvl="0" indent="0" algn="l" rtl="0">
              <a:lnSpc>
                <a:spcPct val="100000"/>
              </a:lnSpc>
              <a:spcBef>
                <a:spcPts val="0"/>
              </a:spcBef>
              <a:spcAft>
                <a:spcPts val="0"/>
              </a:spcAft>
              <a:buClr>
                <a:srgbClr val="3C3C3B"/>
              </a:buClr>
              <a:buSzPts val="1800"/>
              <a:buFont typeface="Lato"/>
              <a:buNone/>
            </a:pPr>
            <a:r>
              <a:rPr lang="en-US" sz="1800" dirty="0">
                <a:solidFill>
                  <a:srgbClr val="3C3C3B"/>
                </a:solidFill>
                <a:latin typeface="Lato"/>
                <a:ea typeface="Lato"/>
                <a:cs typeface="Lato"/>
                <a:sym typeface="Lato"/>
              </a:rPr>
              <a:t>Try not to use very negative words, </a:t>
            </a:r>
            <a:r>
              <a:rPr lang="en-US" sz="1800" dirty="0" err="1">
                <a:solidFill>
                  <a:srgbClr val="3C3C3B"/>
                </a:solidFill>
                <a:latin typeface="Lato"/>
                <a:ea typeface="Lato"/>
                <a:cs typeface="Lato"/>
                <a:sym typeface="Lato"/>
              </a:rPr>
              <a:t>eg</a:t>
            </a:r>
            <a:r>
              <a:rPr lang="en-US" sz="1800" dirty="0">
                <a:solidFill>
                  <a:srgbClr val="3C3C3B"/>
                </a:solidFill>
                <a:latin typeface="Lato"/>
                <a:ea typeface="Lato"/>
                <a:cs typeface="Lato"/>
                <a:sym typeface="Lato"/>
              </a:rPr>
              <a:t> use tricky rather than hard </a:t>
            </a:r>
            <a:r>
              <a:rPr lang="en-US" sz="1800">
                <a:solidFill>
                  <a:srgbClr val="3C3C3B"/>
                </a:solidFill>
                <a:latin typeface="Lato"/>
                <a:ea typeface="Lato"/>
                <a:cs typeface="Lato"/>
                <a:sym typeface="Lato"/>
              </a:rPr>
              <a:t>or difficult.</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43" name="Google Shape;143;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44" name="Google Shape;144;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55" name="Google Shape;155;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56" name="Google Shape;156;p5: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dirty="0">
                <a:latin typeface="Avenir"/>
                <a:ea typeface="Avenir"/>
                <a:cs typeface="Avenir"/>
                <a:sym typeface="Avenir"/>
              </a:rPr>
              <a:t>Now I’m going to tell you about how I use maths in my job</a:t>
            </a:r>
            <a:endParaRPr sz="1800" dirty="0">
              <a:latin typeface="Calibri"/>
              <a:ea typeface="Calibri"/>
              <a:cs typeface="Calibri"/>
              <a:sym typeface="Calibri"/>
            </a:endParaRPr>
          </a:p>
          <a:p>
            <a:pPr marL="0" lvl="0" indent="0" algn="l" rtl="0">
              <a:spcBef>
                <a:spcPts val="0"/>
              </a:spcBef>
              <a:spcAft>
                <a:spcPts val="0"/>
              </a:spcAft>
              <a:buNone/>
            </a:pPr>
            <a:endParaRPr dirty="0"/>
          </a:p>
        </p:txBody>
      </p:sp>
      <p:sp>
        <p:nvSpPr>
          <p:cNvPr id="158" name="Google Shape;158;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59" name="Google Shape;159;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Give your job title &amp; explain briefly &amp; in simple terms what you do.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Give 2 examples of ways you use maths in your job &amp; explain a little bit about them – eg. an example could be ‘To manage budgets for projects I work on’ – explain that this means you need to keep track of the money being spent and make sure you’re not spending more money than you have. So you might need to be able to work with pounds and pence, add up, subtract, compare value, work with percentages etc – don’t go into complicated detail but just give a headline.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will add some photos that reflect your job. If you have photo that you’re happy to share please do add your own.</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Stop for questions after giving your examples.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The schools will have been asked to have the children ready to ask questions. Children should know to put their hands up and not shout out. Ask children with their hand up for their answer (don’t forget the ones at the back). Repeat the children’s questions and answers out loud so that everyone can hear what they said. If there are more than four or five questions you could say ‘I need to move on now but there will be more time for questions later’.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include examples of actual maths calculations or ask the children any maths questions. There will be too wide a spread of abilities and some children won’t be able to follow the examples or questions. Also we’re not maths teachers!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81" name="Google Shape;181;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82" name="Google Shape;182;p7: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dirty="0">
                <a:latin typeface="Avenir"/>
                <a:ea typeface="Avenir"/>
                <a:cs typeface="Avenir"/>
                <a:sym typeface="Avenir"/>
              </a:rPr>
              <a:t>Now I’m going to tell you about how I use maths in my life outside work</a:t>
            </a:r>
            <a:endParaRPr sz="1800" dirty="0">
              <a:latin typeface="Calibri"/>
              <a:ea typeface="Calibri"/>
              <a:cs typeface="Calibri"/>
              <a:sym typeface="Calibri"/>
            </a:endParaRPr>
          </a:p>
          <a:p>
            <a:pPr marL="0" lvl="0" indent="0" algn="l" rtl="0">
              <a:spcBef>
                <a:spcPts val="0"/>
              </a:spcBef>
              <a:spcAft>
                <a:spcPts val="0"/>
              </a:spcAft>
              <a:buNone/>
            </a:pPr>
            <a:endParaRPr dirty="0"/>
          </a:p>
        </p:txBody>
      </p:sp>
      <p:sp>
        <p:nvSpPr>
          <p:cNvPr id="184" name="Google Shape;184;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85" name="Google Shape;185;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Give some examples of how you used maths already today. Please amend as relevant.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add some photos that reflect your examples. </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357862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Give 2 or 3 examples of ways you use maths in your everyday life outside of work – eg. things that involve timings, measuring, money – and explain a little bit about the maths involved. There are some more ideas in the slide 10 notes.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add some photos that reflect your examples. If you have photos that you’re happy to share of you doing your hobby please do add!</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Stop for questions after giving your examples.</a:t>
            </a:r>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140852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youtu.be/KDnjSlyaFjc"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8/10/relationships/comments" Target="../comments/modernComment_105_0.xm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8/10/relationships/comments" Target="../comments/modernComment_10B_7B661FEF.xml"/><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microsoft.com/office/2018/10/relationships/comments" Target="../comments/modernComment_10C_29B83B23.xml"/><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0.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4517E468-A3BB-AF39-5C9B-4098851E0B35}"/>
            </a:ext>
          </a:extLst>
        </p:cNvPr>
        <p:cNvGrpSpPr/>
        <p:nvPr/>
      </p:nvGrpSpPr>
      <p:grpSpPr>
        <a:xfrm>
          <a:off x="0" y="0"/>
          <a:ext cx="0" cy="0"/>
          <a:chOff x="0" y="0"/>
          <a:chExt cx="0" cy="0"/>
        </a:xfrm>
      </p:grpSpPr>
      <p:pic>
        <p:nvPicPr>
          <p:cNvPr id="8" name="Picture 7" descr="A group of children in a classroom raising their hands&#10;&#10;Description automatically generated">
            <a:extLst>
              <a:ext uri="{FF2B5EF4-FFF2-40B4-BE49-F238E27FC236}">
                <a16:creationId xmlns:a16="http://schemas.microsoft.com/office/drawing/2014/main" id="{5B01A8C0-F753-F2A3-5F18-201CBCAF2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13399"/>
            <a:ext cx="9753601" cy="6502400"/>
          </a:xfrm>
          <a:prstGeom prst="rect">
            <a:avLst/>
          </a:prstGeom>
        </p:spPr>
      </p:pic>
      <p:sp>
        <p:nvSpPr>
          <p:cNvPr id="3" name="Teardrop 2">
            <a:extLst>
              <a:ext uri="{FF2B5EF4-FFF2-40B4-BE49-F238E27FC236}">
                <a16:creationId xmlns:a16="http://schemas.microsoft.com/office/drawing/2014/main" id="{E3D12CEA-76B5-E12F-D8F1-54E0891E4F6A}"/>
              </a:ext>
            </a:extLst>
          </p:cNvPr>
          <p:cNvSpPr/>
          <p:nvPr/>
        </p:nvSpPr>
        <p:spPr>
          <a:xfrm flipH="1">
            <a:off x="0" y="5110915"/>
            <a:ext cx="9753600" cy="2201183"/>
          </a:xfrm>
          <a:prstGeom prst="teardrop">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oogle Shape;94;p13">
            <a:extLst>
              <a:ext uri="{FF2B5EF4-FFF2-40B4-BE49-F238E27FC236}">
                <a16:creationId xmlns:a16="http://schemas.microsoft.com/office/drawing/2014/main" id="{2A18F7BD-8E0E-7190-C059-323AA4CB13D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703310">
            <a:off x="-998840" y="-1194129"/>
            <a:ext cx="5399103" cy="3502668"/>
          </a:xfrm>
          <a:prstGeom prst="rect">
            <a:avLst/>
          </a:prstGeom>
          <a:noFill/>
          <a:ln>
            <a:noFill/>
          </a:ln>
        </p:spPr>
      </p:pic>
      <p:pic>
        <p:nvPicPr>
          <p:cNvPr id="95" name="Google Shape;95;p13">
            <a:extLst>
              <a:ext uri="{FF2B5EF4-FFF2-40B4-BE49-F238E27FC236}">
                <a16:creationId xmlns:a16="http://schemas.microsoft.com/office/drawing/2014/main" id="{E8BD5360-B264-348E-835E-A4D2AEE34495}"/>
              </a:ext>
            </a:extLst>
          </p:cNvPr>
          <p:cNvPicPr preferRelativeResize="0"/>
          <p:nvPr/>
        </p:nvPicPr>
        <p:blipFill rotWithShape="1">
          <a:blip r:embed="rId5">
            <a:alphaModFix/>
          </a:blip>
          <a:srcRect/>
          <a:stretch/>
        </p:blipFill>
        <p:spPr>
          <a:xfrm>
            <a:off x="445086" y="251874"/>
            <a:ext cx="3250145" cy="1330980"/>
          </a:xfrm>
          <a:prstGeom prst="rect">
            <a:avLst/>
          </a:prstGeom>
          <a:noFill/>
          <a:ln>
            <a:noFill/>
          </a:ln>
        </p:spPr>
      </p:pic>
      <p:sp>
        <p:nvSpPr>
          <p:cNvPr id="96" name="Google Shape;96;p13">
            <a:extLst>
              <a:ext uri="{FF2B5EF4-FFF2-40B4-BE49-F238E27FC236}">
                <a16:creationId xmlns:a16="http://schemas.microsoft.com/office/drawing/2014/main" id="{DD79596F-534C-1F1E-6FD1-0B780979C85A}"/>
              </a:ext>
            </a:extLst>
          </p:cNvPr>
          <p:cNvSpPr txBox="1"/>
          <p:nvPr/>
        </p:nvSpPr>
        <p:spPr>
          <a:xfrm>
            <a:off x="543951" y="6657138"/>
            <a:ext cx="3538186" cy="230832"/>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50" b="0" i="0" u="none" strike="noStrike" cap="none" dirty="0">
                <a:solidFill>
                  <a:srgbClr val="962481"/>
                </a:solidFill>
                <a:latin typeface="Avenir"/>
                <a:ea typeface="Avenir"/>
                <a:cs typeface="Avenir"/>
                <a:sym typeface="Avenir"/>
              </a:rPr>
              <a:t>nationalnumeracy</a:t>
            </a:r>
            <a:r>
              <a:rPr lang="en-US" sz="1250" b="0" i="0" u="none" strike="noStrike" cap="none" dirty="0">
                <a:solidFill>
                  <a:srgbClr val="962481"/>
                </a:solidFill>
                <a:latin typeface="Lato"/>
                <a:ea typeface="Lato"/>
                <a:cs typeface="Lato"/>
                <a:sym typeface="Lato"/>
              </a:rPr>
              <a:t>.org.uk</a:t>
            </a:r>
            <a:endParaRPr lang="en-US" sz="1250">
              <a:solidFill>
                <a:srgbClr val="962481"/>
              </a:solidFill>
            </a:endParaRPr>
          </a:p>
        </p:txBody>
      </p:sp>
      <p:sp>
        <p:nvSpPr>
          <p:cNvPr id="97" name="Google Shape;97;p13">
            <a:extLst>
              <a:ext uri="{FF2B5EF4-FFF2-40B4-BE49-F238E27FC236}">
                <a16:creationId xmlns:a16="http://schemas.microsoft.com/office/drawing/2014/main" id="{368F9F33-300E-CA49-11CA-21EF1EC07267}"/>
              </a:ext>
            </a:extLst>
          </p:cNvPr>
          <p:cNvSpPr txBox="1"/>
          <p:nvPr/>
        </p:nvSpPr>
        <p:spPr>
          <a:xfrm>
            <a:off x="543947" y="5319531"/>
            <a:ext cx="5914541" cy="716799"/>
          </a:xfrm>
          <a:prstGeom prst="rect">
            <a:avLst/>
          </a:prstGeom>
          <a:noFill/>
          <a:ln>
            <a:noFill/>
          </a:ln>
        </p:spPr>
        <p:txBody>
          <a:bodyPr spcFirstLastPara="1" wrap="square" lIns="0" tIns="0" rIns="0" bIns="0" anchor="t" anchorCtr="0">
            <a:spAutoFit/>
          </a:bodyPr>
          <a:lstStyle/>
          <a:p>
            <a:pPr marL="0" marR="0" lvl="0" indent="0" algn="l" rtl="0">
              <a:lnSpc>
                <a:spcPct val="137005"/>
              </a:lnSpc>
              <a:spcBef>
                <a:spcPts val="0"/>
              </a:spcBef>
              <a:spcAft>
                <a:spcPts val="0"/>
              </a:spcAft>
              <a:buNone/>
            </a:pPr>
            <a:r>
              <a:rPr lang="en-US" sz="3400" b="0" i="0" u="none" strike="noStrike" cap="none" dirty="0">
                <a:solidFill>
                  <a:srgbClr val="962481"/>
                </a:solidFill>
                <a:latin typeface="Avenir"/>
                <a:ea typeface="Avenir"/>
                <a:cs typeface="Avenir"/>
                <a:sym typeface="Avenir"/>
              </a:rPr>
              <a:t>My Maths Story</a:t>
            </a:r>
            <a:endParaRPr lang="en-US" sz="3400" dirty="0">
              <a:solidFill>
                <a:srgbClr val="962481"/>
              </a:solidFill>
            </a:endParaRPr>
          </a:p>
        </p:txBody>
      </p:sp>
      <p:sp>
        <p:nvSpPr>
          <p:cNvPr id="98" name="Google Shape;98;p13">
            <a:extLst>
              <a:ext uri="{FF2B5EF4-FFF2-40B4-BE49-F238E27FC236}">
                <a16:creationId xmlns:a16="http://schemas.microsoft.com/office/drawing/2014/main" id="{361AD2BA-6252-D18A-D357-F40C0BA3D8F2}"/>
              </a:ext>
            </a:extLst>
          </p:cNvPr>
          <p:cNvSpPr txBox="1"/>
          <p:nvPr/>
        </p:nvSpPr>
        <p:spPr>
          <a:xfrm>
            <a:off x="543948" y="5888621"/>
            <a:ext cx="5127515" cy="797782"/>
          </a:xfrm>
          <a:prstGeom prst="rect">
            <a:avLst/>
          </a:prstGeom>
          <a:noFill/>
          <a:ln>
            <a:noFill/>
          </a:ln>
        </p:spPr>
        <p:txBody>
          <a:bodyPr spcFirstLastPara="1" wrap="square" lIns="0" tIns="0" rIns="0" bIns="0" anchor="t" anchorCtr="0">
            <a:spAutoFit/>
          </a:bodyPr>
          <a:lstStyle/>
          <a:p>
            <a:pPr marL="0" marR="0" lvl="0" indent="0" algn="l" rtl="0">
              <a:lnSpc>
                <a:spcPct val="107968"/>
              </a:lnSpc>
              <a:spcBef>
                <a:spcPts val="0"/>
              </a:spcBef>
              <a:spcAft>
                <a:spcPts val="0"/>
              </a:spcAft>
              <a:buNone/>
            </a:pPr>
            <a:r>
              <a:rPr lang="en-US" sz="2400" b="1" dirty="0">
                <a:solidFill>
                  <a:srgbClr val="00B050"/>
                </a:solidFill>
              </a:rPr>
              <a:t>A GOOD EXAMPLE OF HOW TO MAKE YOUR ASSEMBLY DECK</a:t>
            </a:r>
          </a:p>
        </p:txBody>
      </p:sp>
      <p:sp>
        <p:nvSpPr>
          <p:cNvPr id="99" name="Google Shape;99;p13">
            <a:extLst>
              <a:ext uri="{FF2B5EF4-FFF2-40B4-BE49-F238E27FC236}">
                <a16:creationId xmlns:a16="http://schemas.microsoft.com/office/drawing/2014/main" id="{D2B926C3-7CF8-7879-DFF1-E7E06BD6F9C3}"/>
              </a:ext>
            </a:extLst>
          </p:cNvPr>
          <p:cNvSpPr txBox="1"/>
          <p:nvPr/>
        </p:nvSpPr>
        <p:spPr>
          <a:xfrm>
            <a:off x="5039432" y="6677600"/>
            <a:ext cx="2667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4BE1477-222C-949F-3380-B18882F35D2D}"/>
              </a:ext>
            </a:extLst>
          </p:cNvPr>
          <p:cNvPicPr>
            <a:picLocks noChangeAspect="1"/>
          </p:cNvPicPr>
          <p:nvPr/>
        </p:nvPicPr>
        <p:blipFill>
          <a:blip r:embed="rId6"/>
          <a:stretch>
            <a:fillRect/>
          </a:stretch>
        </p:blipFill>
        <p:spPr>
          <a:xfrm>
            <a:off x="5253608" y="5200650"/>
            <a:ext cx="2162175" cy="2114550"/>
          </a:xfrm>
          <a:prstGeom prst="rect">
            <a:avLst/>
          </a:prstGeom>
        </p:spPr>
      </p:pic>
    </p:spTree>
    <p:extLst>
      <p:ext uri="{BB962C8B-B14F-4D97-AF65-F5344CB8AC3E}">
        <p14:creationId xmlns:p14="http://schemas.microsoft.com/office/powerpoint/2010/main" val="229490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213" name="Google Shape;213;p21"/>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214" name="Google Shape;214;p21"/>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4" name="TextBox 3">
            <a:extLst>
              <a:ext uri="{FF2B5EF4-FFF2-40B4-BE49-F238E27FC236}">
                <a16:creationId xmlns:a16="http://schemas.microsoft.com/office/drawing/2014/main" id="{F9714A98-D11C-ACDF-908E-15FACF9C6D8D}"/>
              </a:ext>
            </a:extLst>
          </p:cNvPr>
          <p:cNvSpPr txBox="1"/>
          <p:nvPr/>
        </p:nvSpPr>
        <p:spPr>
          <a:xfrm>
            <a:off x="365760" y="373888"/>
            <a:ext cx="6156960" cy="1075679"/>
          </a:xfrm>
          <a:prstGeom prst="rect">
            <a:avLst/>
          </a:prstGeom>
          <a:noFill/>
        </p:spPr>
        <p:txBody>
          <a:bodyPr wrap="square" rtlCol="0">
            <a:spAutoFit/>
          </a:bodyPr>
          <a:lstStyle/>
          <a:p>
            <a:endParaRPr lang="en-US" sz="2130" dirty="0"/>
          </a:p>
          <a:p>
            <a:r>
              <a:rPr lang="en-US" sz="2130" b="1" dirty="0">
                <a:solidFill>
                  <a:srgbClr val="951B81"/>
                </a:solidFill>
                <a:latin typeface="Avenir"/>
                <a:ea typeface="Avenir"/>
                <a:cs typeface="Avenir"/>
                <a:sym typeface="Avenir"/>
              </a:rPr>
              <a:t>Let’s see how some other people use maths  - can you spot any examples they give that I haven’t?</a:t>
            </a:r>
            <a:endParaRPr lang="en-GB" sz="2130" b="1" dirty="0"/>
          </a:p>
        </p:txBody>
      </p:sp>
      <p:sp>
        <p:nvSpPr>
          <p:cNvPr id="3" name="TextBox 2">
            <a:extLst>
              <a:ext uri="{FF2B5EF4-FFF2-40B4-BE49-F238E27FC236}">
                <a16:creationId xmlns:a16="http://schemas.microsoft.com/office/drawing/2014/main" id="{2125D8B8-3A90-EAE3-B2E7-A8C96DF5BE32}"/>
              </a:ext>
            </a:extLst>
          </p:cNvPr>
          <p:cNvSpPr txBox="1"/>
          <p:nvPr/>
        </p:nvSpPr>
        <p:spPr>
          <a:xfrm>
            <a:off x="772450" y="2351058"/>
            <a:ext cx="7772400" cy="2031325"/>
          </a:xfrm>
          <a:prstGeom prst="rect">
            <a:avLst/>
          </a:prstGeom>
          <a:noFill/>
        </p:spPr>
        <p:txBody>
          <a:bodyPr wrap="square" rtlCol="0">
            <a:spAutoFit/>
          </a:bodyPr>
          <a:lstStyle/>
          <a:p>
            <a:r>
              <a:rPr lang="en-GB" sz="1800" dirty="0">
                <a:latin typeface="Avenir"/>
              </a:rPr>
              <a:t>I will embed the Everyday Maths video in here before sending over to the school as you may have trouble opening this template with the embedded video in it.</a:t>
            </a:r>
          </a:p>
          <a:p>
            <a:endParaRPr lang="en-GB" sz="1800" dirty="0">
              <a:latin typeface="Avenir"/>
            </a:endParaRPr>
          </a:p>
          <a:p>
            <a:r>
              <a:rPr lang="en-GB" sz="1800" dirty="0">
                <a:latin typeface="Avenir"/>
              </a:rPr>
              <a:t>This is the You Tube link </a:t>
            </a:r>
            <a:r>
              <a:rPr lang="en-GB" sz="1800" dirty="0">
                <a:latin typeface="Avenir"/>
                <a:hlinkClick r:id="rId4"/>
              </a:rPr>
              <a:t>https://youtu.be/KDnjSlyaFjc</a:t>
            </a:r>
            <a:r>
              <a:rPr lang="en-GB" sz="1800" dirty="0">
                <a:latin typeface="Avenir"/>
              </a:rPr>
              <a:t>,  for your information. Some schools block You Tube and embedding it makes it easier to play. You just need to click play. </a:t>
            </a:r>
          </a:p>
          <a:p>
            <a:endParaRPr lang="en-GB"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225" name="Google Shape;225;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946" y="0"/>
            <a:ext cx="9753600" cy="7308698"/>
          </a:xfrm>
          <a:prstGeom prst="rect">
            <a:avLst/>
          </a:prstGeom>
          <a:noFill/>
          <a:ln>
            <a:noFill/>
          </a:ln>
        </p:spPr>
      </p:pic>
      <p:sp>
        <p:nvSpPr>
          <p:cNvPr id="226" name="Google Shape;226;p22"/>
          <p:cNvSpPr txBox="1"/>
          <p:nvPr/>
        </p:nvSpPr>
        <p:spPr>
          <a:xfrm>
            <a:off x="1190598" y="6826140"/>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p>
        </p:txBody>
      </p:sp>
      <p:sp>
        <p:nvSpPr>
          <p:cNvPr id="227" name="Google Shape;227;p22"/>
          <p:cNvSpPr txBox="1"/>
          <p:nvPr/>
        </p:nvSpPr>
        <p:spPr>
          <a:xfrm>
            <a:off x="317052" y="762000"/>
            <a:ext cx="6379002" cy="1396151"/>
          </a:xfrm>
          <a:prstGeom prst="rect">
            <a:avLst/>
          </a:prstGeom>
          <a:noFill/>
          <a:ln>
            <a:noFill/>
          </a:ln>
        </p:spPr>
        <p:txBody>
          <a:bodyPr spcFirstLastPara="1" wrap="square" lIns="0" tIns="0" rIns="0" bIns="0" anchor="t" anchorCtr="0">
            <a:spAutoFit/>
          </a:bodyPr>
          <a:lstStyle/>
          <a:p>
            <a:pPr marL="0" marR="0" lvl="0" indent="0" rtl="0">
              <a:lnSpc>
                <a:spcPct val="107998"/>
              </a:lnSpc>
              <a:spcBef>
                <a:spcPts val="0"/>
              </a:spcBef>
              <a:spcAft>
                <a:spcPts val="0"/>
              </a:spcAft>
              <a:buNone/>
            </a:pPr>
            <a:r>
              <a:rPr lang="en-US" sz="2800" dirty="0">
                <a:solidFill>
                  <a:srgbClr val="FFFFFF"/>
                </a:solidFill>
                <a:latin typeface="Arimo Bold"/>
              </a:rPr>
              <a:t>Who can think of some more ways that you use maths or numbers outside of school?</a:t>
            </a:r>
            <a:endParaRPr sz="2800" dirty="0"/>
          </a:p>
        </p:txBody>
      </p:sp>
      <p:sp>
        <p:nvSpPr>
          <p:cNvPr id="228" name="Google Shape;228;p22"/>
          <p:cNvSpPr txBox="1"/>
          <p:nvPr/>
        </p:nvSpPr>
        <p:spPr>
          <a:xfrm>
            <a:off x="2096136" y="3510100"/>
            <a:ext cx="48784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29" name="Google Shape;229;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90815" y="2532500"/>
            <a:ext cx="2481287" cy="5150755"/>
          </a:xfrm>
          <a:prstGeom prst="rect">
            <a:avLst/>
          </a:prstGeom>
          <a:noFill/>
          <a:ln>
            <a:noFill/>
          </a:ln>
        </p:spPr>
      </p:pic>
      <p:pic>
        <p:nvPicPr>
          <p:cNvPr id="6" name="Picture 5">
            <a:extLst>
              <a:ext uri="{FF2B5EF4-FFF2-40B4-BE49-F238E27FC236}">
                <a16:creationId xmlns:a16="http://schemas.microsoft.com/office/drawing/2014/main" id="{0595D994-A699-54BE-8067-B3641A1BD082}"/>
              </a:ext>
            </a:extLst>
          </p:cNvPr>
          <p:cNvPicPr>
            <a:picLocks noChangeAspect="1"/>
          </p:cNvPicPr>
          <p:nvPr/>
        </p:nvPicPr>
        <p:blipFill>
          <a:blip r:embed="rId5"/>
          <a:stretch>
            <a:fillRect/>
          </a:stretch>
        </p:blipFill>
        <p:spPr>
          <a:xfrm>
            <a:off x="504602" y="2565565"/>
            <a:ext cx="1658256" cy="2578832"/>
          </a:xfrm>
          <a:prstGeom prst="rect">
            <a:avLst/>
          </a:prstGeom>
        </p:spPr>
      </p:pic>
      <p:pic>
        <p:nvPicPr>
          <p:cNvPr id="8" name="Picture 7">
            <a:extLst>
              <a:ext uri="{FF2B5EF4-FFF2-40B4-BE49-F238E27FC236}">
                <a16:creationId xmlns:a16="http://schemas.microsoft.com/office/drawing/2014/main" id="{CC0D1CC1-2EDD-B3D3-696D-CB1EE796F0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13748" y="2373781"/>
            <a:ext cx="2395515" cy="2742896"/>
          </a:xfrm>
          <a:prstGeom prst="rect">
            <a:avLst/>
          </a:prstGeom>
        </p:spPr>
      </p:pic>
      <p:pic>
        <p:nvPicPr>
          <p:cNvPr id="9" name="Picture 8">
            <a:extLst>
              <a:ext uri="{FF2B5EF4-FFF2-40B4-BE49-F238E27FC236}">
                <a16:creationId xmlns:a16="http://schemas.microsoft.com/office/drawing/2014/main" id="{0296237C-AF9A-1868-3E7A-2A2F2FD68B11}"/>
              </a:ext>
            </a:extLst>
          </p:cNvPr>
          <p:cNvPicPr>
            <a:picLocks noChangeAspect="1"/>
          </p:cNvPicPr>
          <p:nvPr/>
        </p:nvPicPr>
        <p:blipFill>
          <a:blip r:embed="rId7"/>
          <a:stretch>
            <a:fillRect/>
          </a:stretch>
        </p:blipFill>
        <p:spPr>
          <a:xfrm>
            <a:off x="5285487" y="2371344"/>
            <a:ext cx="1828959" cy="2749534"/>
          </a:xfrm>
          <a:prstGeom prst="rect">
            <a:avLst/>
          </a:prstGeom>
        </p:spPr>
      </p:pic>
      <p:pic>
        <p:nvPicPr>
          <p:cNvPr id="11" name="Picture 10">
            <a:extLst>
              <a:ext uri="{FF2B5EF4-FFF2-40B4-BE49-F238E27FC236}">
                <a16:creationId xmlns:a16="http://schemas.microsoft.com/office/drawing/2014/main" id="{1FA125A2-2B36-E7E1-E9DA-202A5A9BEA70}"/>
              </a:ext>
            </a:extLst>
          </p:cNvPr>
          <p:cNvPicPr>
            <a:picLocks noChangeAspect="1"/>
          </p:cNvPicPr>
          <p:nvPr/>
        </p:nvPicPr>
        <p:blipFill>
          <a:blip r:embed="rId8"/>
          <a:stretch>
            <a:fillRect/>
          </a:stretch>
        </p:blipFill>
        <p:spPr>
          <a:xfrm>
            <a:off x="7444129" y="2572792"/>
            <a:ext cx="1694835" cy="2542252"/>
          </a:xfrm>
          <a:prstGeom prst="rect">
            <a:avLst/>
          </a:prstGeom>
        </p:spPr>
      </p:pic>
      <p:pic>
        <p:nvPicPr>
          <p:cNvPr id="4" name="Picture 3">
            <a:extLst>
              <a:ext uri="{FF2B5EF4-FFF2-40B4-BE49-F238E27FC236}">
                <a16:creationId xmlns:a16="http://schemas.microsoft.com/office/drawing/2014/main" id="{13D6737C-3A89-5837-2496-B2FE5235F494}"/>
              </a:ext>
            </a:extLst>
          </p:cNvPr>
          <p:cNvPicPr>
            <a:picLocks noChangeAspect="1"/>
          </p:cNvPicPr>
          <p:nvPr/>
        </p:nvPicPr>
        <p:blipFill>
          <a:blip r:embed="rId9"/>
          <a:stretch>
            <a:fillRect/>
          </a:stretch>
        </p:blipFill>
        <p:spPr>
          <a:xfrm>
            <a:off x="504602" y="5775643"/>
            <a:ext cx="5162550" cy="542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6502"/>
            <a:ext cx="9753600" cy="7308698"/>
          </a:xfrm>
          <a:prstGeom prst="rect">
            <a:avLst/>
          </a:prstGeom>
          <a:noFill/>
          <a:ln>
            <a:noFill/>
          </a:ln>
        </p:spPr>
      </p:pic>
      <p:sp>
        <p:nvSpPr>
          <p:cNvPr id="239" name="Google Shape;239;p23"/>
          <p:cNvSpPr txBox="1"/>
          <p:nvPr/>
        </p:nvSpPr>
        <p:spPr>
          <a:xfrm>
            <a:off x="3563973" y="3886200"/>
            <a:ext cx="2532027" cy="393872"/>
          </a:xfrm>
          <a:prstGeom prst="rect">
            <a:avLst/>
          </a:prstGeom>
          <a:noFill/>
          <a:ln>
            <a:noFill/>
          </a:ln>
        </p:spPr>
        <p:txBody>
          <a:bodyPr spcFirstLastPara="1" wrap="square" lIns="0" tIns="0" rIns="0" bIns="0" anchor="t" anchorCtr="0">
            <a:spAutoFit/>
          </a:bodyPr>
          <a:lstStyle/>
          <a:p>
            <a:pPr marL="0" marR="0" lvl="0" indent="0" algn="ctr" rtl="0">
              <a:lnSpc>
                <a:spcPct val="108007"/>
              </a:lnSpc>
              <a:spcBef>
                <a:spcPts val="0"/>
              </a:spcBef>
              <a:spcAft>
                <a:spcPts val="0"/>
              </a:spcAft>
              <a:buNone/>
            </a:pPr>
            <a:r>
              <a:rPr lang="en-US" sz="2785" dirty="0">
                <a:solidFill>
                  <a:srgbClr val="FFFFFF"/>
                </a:solidFill>
                <a:latin typeface="Avenir"/>
                <a:ea typeface="Avenir"/>
                <a:cs typeface="Avenir"/>
                <a:sym typeface="Avenir"/>
              </a:rPr>
              <a:t>Any questions?</a:t>
            </a:r>
            <a:endParaRPr dirty="0"/>
          </a:p>
        </p:txBody>
      </p:sp>
      <p:sp>
        <p:nvSpPr>
          <p:cNvPr id="240" name="Google Shape;240;p23"/>
          <p:cNvSpPr/>
          <p:nvPr/>
        </p:nvSpPr>
        <p:spPr>
          <a:xfrm>
            <a:off x="3184418" y="2962326"/>
            <a:ext cx="3140693" cy="6032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1" name="Google Shape;241;p23"/>
          <p:cNvSpPr txBox="1"/>
          <p:nvPr/>
        </p:nvSpPr>
        <p:spPr>
          <a:xfrm>
            <a:off x="3382495" y="2962326"/>
            <a:ext cx="2988610" cy="603228"/>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4282" b="1" dirty="0">
                <a:solidFill>
                  <a:srgbClr val="951B81"/>
                </a:solidFill>
                <a:latin typeface="Lato"/>
                <a:ea typeface="Lato"/>
                <a:cs typeface="Lato"/>
                <a:sym typeface="Lato"/>
              </a:rPr>
              <a:t>Thank you!</a:t>
            </a:r>
            <a:endParaRPr dirty="0"/>
          </a:p>
        </p:txBody>
      </p:sp>
      <p:pic>
        <p:nvPicPr>
          <p:cNvPr id="242" name="Google Shape;242;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1520" y="3083820"/>
            <a:ext cx="2438150" cy="37627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110" name="Google Shape;110;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11" name="Google Shape;111;p14"/>
          <p:cNvSpPr txBox="1"/>
          <p:nvPr/>
        </p:nvSpPr>
        <p:spPr>
          <a:xfrm>
            <a:off x="1190598" y="6826140"/>
            <a:ext cx="3538186" cy="213551"/>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Lato"/>
                <a:ea typeface="Lato"/>
                <a:cs typeface="Lato"/>
                <a:sym typeface="Lato"/>
              </a:rPr>
              <a:t>nationalnumeracy.org.uk</a:t>
            </a:r>
            <a:endParaRPr dirty="0"/>
          </a:p>
        </p:txBody>
      </p:sp>
      <p:sp>
        <p:nvSpPr>
          <p:cNvPr id="112" name="Google Shape;112;p14"/>
          <p:cNvSpPr txBox="1"/>
          <p:nvPr/>
        </p:nvSpPr>
        <p:spPr>
          <a:xfrm>
            <a:off x="1190598" y="4474047"/>
            <a:ext cx="6144604" cy="269304"/>
          </a:xfrm>
          <a:prstGeom prst="rect">
            <a:avLst/>
          </a:prstGeom>
          <a:noFill/>
          <a:ln>
            <a:noFill/>
          </a:ln>
        </p:spPr>
        <p:txBody>
          <a:bodyPr spcFirstLastPara="1" wrap="square" lIns="0" tIns="0" rIns="0" bIns="0" anchor="t" anchorCtr="0">
            <a:spAutoFit/>
          </a:bodyPr>
          <a:lstStyle/>
          <a:p>
            <a:pPr marL="0" marR="0" lvl="0" indent="0" algn="l" rtl="0">
              <a:lnSpc>
                <a:spcPct val="107968"/>
              </a:lnSpc>
              <a:spcBef>
                <a:spcPts val="0"/>
              </a:spcBef>
              <a:spcAft>
                <a:spcPts val="0"/>
              </a:spcAft>
              <a:buNone/>
            </a:pPr>
            <a:r>
              <a:rPr lang="en-US" sz="1920" dirty="0">
                <a:solidFill>
                  <a:srgbClr val="FFFFFF"/>
                </a:solidFill>
                <a:latin typeface="Avenir"/>
                <a:ea typeface="Avenir"/>
                <a:cs typeface="Avenir"/>
                <a:sym typeface="Avenir"/>
              </a:rPr>
              <a:t>We’ll come back to this question later.</a:t>
            </a:r>
            <a:endParaRPr dirty="0"/>
          </a:p>
        </p:txBody>
      </p:sp>
      <p:sp>
        <p:nvSpPr>
          <p:cNvPr id="113" name="Google Shape;113;p14"/>
          <p:cNvSpPr txBox="1"/>
          <p:nvPr/>
        </p:nvSpPr>
        <p:spPr>
          <a:xfrm>
            <a:off x="1190598" y="2695355"/>
            <a:ext cx="5914541" cy="1701620"/>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b="1" dirty="0">
                <a:solidFill>
                  <a:srgbClr val="FFFFFF"/>
                </a:solidFill>
                <a:latin typeface="Arimo"/>
                <a:ea typeface="Arimo"/>
                <a:cs typeface="Arimo"/>
                <a:sym typeface="Arimo"/>
              </a:rPr>
              <a:t>Can anyone tell me how they use maths or numbers outside of school?</a:t>
            </a:r>
            <a:endParaRPr dirty="0"/>
          </a:p>
        </p:txBody>
      </p:sp>
      <p:grpSp>
        <p:nvGrpSpPr>
          <p:cNvPr id="114" name="Google Shape;114;p14"/>
          <p:cNvGrpSpPr/>
          <p:nvPr/>
        </p:nvGrpSpPr>
        <p:grpSpPr>
          <a:xfrm>
            <a:off x="6928946" y="4292403"/>
            <a:ext cx="1822708" cy="6039092"/>
            <a:chOff x="0" y="0"/>
            <a:chExt cx="2430277" cy="8052122"/>
          </a:xfrm>
        </p:grpSpPr>
        <p:pic>
          <p:nvPicPr>
            <p:cNvPr id="115" name="Google Shape;115;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0"/>
              <a:ext cx="2430277" cy="8052122"/>
            </a:xfrm>
            <a:prstGeom prst="rect">
              <a:avLst/>
            </a:prstGeom>
            <a:noFill/>
            <a:ln>
              <a:noFill/>
            </a:ln>
          </p:spPr>
        </p:pic>
        <p:grpSp>
          <p:nvGrpSpPr>
            <p:cNvPr id="116" name="Google Shape;116;p14"/>
            <p:cNvGrpSpPr/>
            <p:nvPr/>
          </p:nvGrpSpPr>
          <p:grpSpPr>
            <a:xfrm>
              <a:off x="1024390" y="465753"/>
              <a:ext cx="611876" cy="614619"/>
              <a:chOff x="1813" y="0"/>
              <a:chExt cx="809173" cy="812800"/>
            </a:xfrm>
          </p:grpSpPr>
          <p:sp>
            <p:nvSpPr>
              <p:cNvPr id="117" name="Google Shape;117;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dirty="0">
                  <a:solidFill>
                    <a:schemeClr val="dk1"/>
                  </a:solidFill>
                  <a:latin typeface="Calibri"/>
                  <a:ea typeface="Calibri"/>
                  <a:cs typeface="Calibri"/>
                  <a:sym typeface="Calibri"/>
                </a:endParaRPr>
              </a:p>
            </p:txBody>
          </p:sp>
        </p:grpSp>
        <p:grpSp>
          <p:nvGrpSpPr>
            <p:cNvPr id="119" name="Google Shape;119;p14"/>
            <p:cNvGrpSpPr/>
            <p:nvPr/>
          </p:nvGrpSpPr>
          <p:grpSpPr>
            <a:xfrm>
              <a:off x="1052819" y="964197"/>
              <a:ext cx="258267" cy="288067"/>
              <a:chOff x="76200" y="0"/>
              <a:chExt cx="660400" cy="736600"/>
            </a:xfrm>
          </p:grpSpPr>
          <p:sp>
            <p:nvSpPr>
              <p:cNvPr id="120" name="Google Shape;120;p14"/>
              <p:cNvSpPr/>
              <p:nvPr/>
            </p:nvSpPr>
            <p:spPr>
              <a:xfrm>
                <a:off x="214747" y="0"/>
                <a:ext cx="383306" cy="690057"/>
              </a:xfrm>
              <a:custGeom>
                <a:avLst/>
                <a:gdLst/>
                <a:ahLst/>
                <a:cxnLst/>
                <a:rect l="l" t="t" r="r" b="b"/>
                <a:pathLst>
                  <a:path w="383306" h="690057" extrusionOk="0">
                    <a:moveTo>
                      <a:pt x="191653" y="0"/>
                    </a:moveTo>
                    <a:cubicBezTo>
                      <a:pt x="310845" y="74185"/>
                      <a:pt x="383306" y="204636"/>
                      <a:pt x="383306" y="345029"/>
                    </a:cubicBezTo>
                    <a:cubicBezTo>
                      <a:pt x="383306" y="485421"/>
                      <a:pt x="310845" y="615872"/>
                      <a:pt x="191653" y="690057"/>
                    </a:cubicBezTo>
                    <a:cubicBezTo>
                      <a:pt x="72461" y="615872"/>
                      <a:pt x="0" y="485421"/>
                      <a:pt x="0" y="345029"/>
                    </a:cubicBezTo>
                    <a:cubicBezTo>
                      <a:pt x="0" y="204636"/>
                      <a:pt x="72461" y="74185"/>
                      <a:pt x="191653"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dirty="0">
                  <a:solidFill>
                    <a:schemeClr val="dk1"/>
                  </a:solidFill>
                  <a:latin typeface="Calibri"/>
                  <a:ea typeface="Calibri"/>
                  <a:cs typeface="Calibri"/>
                  <a:sym typeface="Calibri"/>
                </a:endParaRPr>
              </a:p>
            </p:txBody>
          </p:sp>
        </p:grpSp>
      </p:grpSp>
      <p:sp>
        <p:nvSpPr>
          <p:cNvPr id="122" name="Google Shape;122;p14"/>
          <p:cNvSpPr txBox="1"/>
          <p:nvPr/>
        </p:nvSpPr>
        <p:spPr>
          <a:xfrm rot="1399852">
            <a:off x="8714340" y="4195251"/>
            <a:ext cx="238839" cy="548640"/>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3150" dirty="0">
                <a:solidFill>
                  <a:srgbClr val="FFFFFF"/>
                </a:solidFill>
                <a:latin typeface="Rubik"/>
                <a:ea typeface="Rubik"/>
                <a:cs typeface="Rubik"/>
                <a:sym typeface="Rubik"/>
              </a:rPr>
              <a:t>?</a:t>
            </a:r>
            <a:endParaRPr dirty="0"/>
          </a:p>
        </p:txBody>
      </p:sp>
      <p:sp>
        <p:nvSpPr>
          <p:cNvPr id="123" name="Google Shape;123;p14"/>
          <p:cNvSpPr txBox="1"/>
          <p:nvPr/>
        </p:nvSpPr>
        <p:spPr>
          <a:xfrm rot="-1554877">
            <a:off x="7243901" y="4895207"/>
            <a:ext cx="185029" cy="4237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440" dirty="0">
                <a:solidFill>
                  <a:srgbClr val="FFFFFF"/>
                </a:solidFill>
                <a:latin typeface="Rubik"/>
                <a:ea typeface="Rubik"/>
                <a:cs typeface="Rubik"/>
                <a:sym typeface="Rubik"/>
              </a:rPr>
              <a:t>?</a:t>
            </a:r>
            <a:endParaRPr dirty="0"/>
          </a:p>
        </p:txBody>
      </p:sp>
      <p:sp>
        <p:nvSpPr>
          <p:cNvPr id="124" name="Google Shape;124;p14"/>
          <p:cNvSpPr/>
          <p:nvPr/>
        </p:nvSpPr>
        <p:spPr>
          <a:xfrm>
            <a:off x="1190598" y="1789403"/>
            <a:ext cx="3538186"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5" name="Google Shape;125;p14"/>
          <p:cNvSpPr txBox="1"/>
          <p:nvPr/>
        </p:nvSpPr>
        <p:spPr>
          <a:xfrm>
            <a:off x="1330261" y="1792654"/>
            <a:ext cx="3258860" cy="551433"/>
          </a:xfrm>
          <a:prstGeom prst="rect">
            <a:avLst/>
          </a:prstGeom>
          <a:noFill/>
          <a:ln>
            <a:noFill/>
          </a:ln>
        </p:spPr>
        <p:txBody>
          <a:bodyPr spcFirstLastPara="1" wrap="square" lIns="0" tIns="0" rIns="0" bIns="0" anchor="t" anchorCtr="0">
            <a:spAutoFit/>
          </a:bodyPr>
          <a:lstStyle/>
          <a:p>
            <a:pPr marL="0" marR="0" lvl="0" indent="0" algn="ctr" rtl="0">
              <a:lnSpc>
                <a:spcPct val="119305"/>
              </a:lnSpc>
              <a:spcBef>
                <a:spcPts val="0"/>
              </a:spcBef>
              <a:spcAft>
                <a:spcPts val="0"/>
              </a:spcAft>
              <a:buNone/>
            </a:pPr>
            <a:r>
              <a:rPr lang="en-US" sz="3600" b="1" dirty="0">
                <a:solidFill>
                  <a:srgbClr val="005477"/>
                </a:solidFill>
                <a:latin typeface="Avenir"/>
                <a:ea typeface="Avenir"/>
                <a:cs typeface="Avenir"/>
                <a:sym typeface="Avenir"/>
              </a:rPr>
              <a:t>Before I start…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35" name="Google Shape;135;p15"/>
          <p:cNvSpPr txBox="1"/>
          <p:nvPr/>
        </p:nvSpPr>
        <p:spPr>
          <a:xfrm>
            <a:off x="1190598" y="6826140"/>
            <a:ext cx="3538186" cy="213551"/>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Lato"/>
                <a:ea typeface="Lato"/>
                <a:cs typeface="Lato"/>
                <a:sym typeface="Lato"/>
              </a:rPr>
              <a:t>nationalnumeracy.org.uk</a:t>
            </a:r>
            <a:endParaRPr dirty="0"/>
          </a:p>
        </p:txBody>
      </p:sp>
      <p:sp>
        <p:nvSpPr>
          <p:cNvPr id="136" name="Google Shape;136;p15"/>
          <p:cNvSpPr/>
          <p:nvPr/>
        </p:nvSpPr>
        <p:spPr>
          <a:xfrm>
            <a:off x="3107707" y="3375945"/>
            <a:ext cx="3140693"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7" name="Google Shape;137;p15"/>
          <p:cNvSpPr txBox="1"/>
          <p:nvPr/>
        </p:nvSpPr>
        <p:spPr>
          <a:xfrm>
            <a:off x="3256437" y="3417278"/>
            <a:ext cx="2944695" cy="474489"/>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dirty="0">
                <a:solidFill>
                  <a:srgbClr val="951B81"/>
                </a:solidFill>
                <a:latin typeface="Avenir"/>
                <a:ea typeface="Avenir"/>
                <a:cs typeface="Avenir"/>
                <a:sym typeface="Avenir"/>
              </a:rPr>
              <a:t>Maths and me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6"/>
          <p:cNvPicPr preferRelativeResize="0"/>
          <p:nvPr/>
        </p:nvPicPr>
        <p:blipFill rotWithShape="1">
          <a:blip r:embed="rId4" cstate="screen">
            <a:alphaModFix/>
            <a:extLst>
              <a:ext uri="{28A0092B-C50C-407E-A947-70E740481C1C}">
                <a14:useLocalDpi xmlns:a14="http://schemas.microsoft.com/office/drawing/2010/main"/>
              </a:ext>
            </a:extLst>
          </a:blip>
          <a:srcRect/>
          <a:stretch>
            <a:fillRect/>
          </a:stretch>
        </p:blipFill>
        <p:spPr>
          <a:xfrm>
            <a:off x="0" y="6502"/>
            <a:ext cx="9753600" cy="5111947"/>
          </a:xfrm>
          <a:prstGeom prst="rect">
            <a:avLst/>
          </a:prstGeom>
          <a:noFill/>
          <a:ln>
            <a:noFill/>
          </a:ln>
        </p:spPr>
      </p:pic>
      <p:sp>
        <p:nvSpPr>
          <p:cNvPr id="147" name="Google Shape;147;p16"/>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148" name="Google Shape;148;p16"/>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49" name="Google Shape;149;p16"/>
          <p:cNvSpPr txBox="1"/>
          <p:nvPr/>
        </p:nvSpPr>
        <p:spPr>
          <a:xfrm>
            <a:off x="731521" y="1533466"/>
            <a:ext cx="8497147" cy="2792175"/>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000" b="1" dirty="0">
                <a:solidFill>
                  <a:schemeClr val="tx1"/>
                </a:solidFill>
                <a:latin typeface="Avenir"/>
                <a:ea typeface="Avenir"/>
                <a:cs typeface="Avenir"/>
                <a:sym typeface="Avenir"/>
              </a:rPr>
              <a:t>When I was at school, this is how I used to think about maths</a:t>
            </a:r>
            <a:r>
              <a:rPr lang="en-US" sz="2133" dirty="0">
                <a:solidFill>
                  <a:schemeClr val="tx1"/>
                </a:solidFill>
                <a:latin typeface="Avenir"/>
                <a:ea typeface="Avenir"/>
                <a:cs typeface="Avenir"/>
                <a:sym typeface="Avenir"/>
              </a:rPr>
              <a:t>:</a:t>
            </a:r>
          </a:p>
          <a:p>
            <a:pPr marL="0" marR="0" lvl="0" indent="0" algn="l" rtl="0">
              <a:lnSpc>
                <a:spcPct val="108016"/>
              </a:lnSpc>
              <a:spcBef>
                <a:spcPts val="0"/>
              </a:spcBef>
              <a:spcAft>
                <a:spcPts val="0"/>
              </a:spcAft>
              <a:buNone/>
            </a:pPr>
            <a:endParaRPr lang="en-US" sz="2133" dirty="0">
              <a:solidFill>
                <a:schemeClr val="tx1"/>
              </a:solidFill>
              <a:latin typeface="Avenir"/>
              <a:ea typeface="Avenir"/>
              <a:cs typeface="Avenir"/>
              <a:sym typeface="Avenir"/>
            </a:endParaRPr>
          </a:p>
          <a:p>
            <a:pPr marL="342900" marR="0" lvl="0" indent="-342900" algn="l" rtl="0">
              <a:lnSpc>
                <a:spcPct val="108016"/>
              </a:lnSpc>
              <a:spcBef>
                <a:spcPts val="0"/>
              </a:spcBef>
              <a:spcAft>
                <a:spcPts val="0"/>
              </a:spcAft>
              <a:buFont typeface="Arial" panose="020B0604020202020204" pitchFamily="34" charset="0"/>
              <a:buChar char="•"/>
            </a:pPr>
            <a:r>
              <a:rPr lang="en-US" sz="1800" dirty="0">
                <a:solidFill>
                  <a:schemeClr val="tx1"/>
                </a:solidFill>
                <a:latin typeface="Avenir"/>
                <a:sym typeface="Avenir"/>
              </a:rPr>
              <a:t>I found it tricky! </a:t>
            </a:r>
          </a:p>
          <a:p>
            <a:pPr marL="342900" marR="0" lvl="0" indent="-342900" algn="l" rtl="0">
              <a:lnSpc>
                <a:spcPct val="108016"/>
              </a:lnSpc>
              <a:spcBef>
                <a:spcPts val="0"/>
              </a:spcBef>
              <a:spcAft>
                <a:spcPts val="0"/>
              </a:spcAft>
              <a:buFont typeface="Arial" panose="020B0604020202020204" pitchFamily="34" charset="0"/>
              <a:buChar char="•"/>
            </a:pPr>
            <a:r>
              <a:rPr lang="en-US" sz="1800" dirty="0">
                <a:solidFill>
                  <a:schemeClr val="tx1"/>
                </a:solidFill>
                <a:latin typeface="Avenir"/>
                <a:sym typeface="Avenir"/>
              </a:rPr>
              <a:t>I got confused easily and felt like giving up</a:t>
            </a:r>
          </a:p>
          <a:p>
            <a:pPr marL="342900" marR="0" lvl="0" indent="-342900" algn="l" rtl="0">
              <a:lnSpc>
                <a:spcPct val="108016"/>
              </a:lnSpc>
              <a:spcBef>
                <a:spcPts val="0"/>
              </a:spcBef>
              <a:spcAft>
                <a:spcPts val="0"/>
              </a:spcAft>
              <a:buFont typeface="Arial" panose="020B0604020202020204" pitchFamily="34" charset="0"/>
              <a:buChar char="•"/>
            </a:pPr>
            <a:r>
              <a:rPr lang="en-US" sz="1800" dirty="0">
                <a:solidFill>
                  <a:schemeClr val="tx1"/>
                </a:solidFill>
                <a:latin typeface="Avenir"/>
                <a:sym typeface="Avenir"/>
              </a:rPr>
              <a:t>I was worried that everyone else got the answer faster than me so I must be doing it wrong</a:t>
            </a:r>
          </a:p>
          <a:p>
            <a:pPr marL="342900" marR="0" lvl="0" indent="-342900" algn="l" rtl="0">
              <a:lnSpc>
                <a:spcPct val="108016"/>
              </a:lnSpc>
              <a:spcBef>
                <a:spcPts val="0"/>
              </a:spcBef>
              <a:spcAft>
                <a:spcPts val="0"/>
              </a:spcAft>
              <a:buFont typeface="Arial" panose="020B0604020202020204" pitchFamily="34" charset="0"/>
              <a:buChar char="•"/>
            </a:pPr>
            <a:r>
              <a:rPr lang="en-US" sz="1800" dirty="0">
                <a:solidFill>
                  <a:schemeClr val="tx1"/>
                </a:solidFill>
                <a:latin typeface="Avenir"/>
                <a:sym typeface="Avenir"/>
              </a:rPr>
              <a:t>I had a great teacher at secondary school who encouraged me to keep trying</a:t>
            </a:r>
          </a:p>
          <a:p>
            <a:pPr marL="342900" marR="0" lvl="0" indent="-342900" algn="l" rtl="0">
              <a:lnSpc>
                <a:spcPct val="108016"/>
              </a:lnSpc>
              <a:spcBef>
                <a:spcPts val="0"/>
              </a:spcBef>
              <a:spcAft>
                <a:spcPts val="0"/>
              </a:spcAft>
              <a:buFont typeface="Arial" panose="020B0604020202020204" pitchFamily="34" charset="0"/>
              <a:buChar char="•"/>
            </a:pPr>
            <a:endParaRPr lang="en-US" sz="2133" dirty="0">
              <a:solidFill>
                <a:schemeClr val="tx1"/>
              </a:solidFill>
              <a:latin typeface="Avenir"/>
              <a:sym typeface="Avenir"/>
            </a:endParaRPr>
          </a:p>
          <a:p>
            <a:pPr marL="0" marR="0" lvl="0" indent="0" algn="l" rtl="0">
              <a:lnSpc>
                <a:spcPct val="108016"/>
              </a:lnSpc>
              <a:spcBef>
                <a:spcPts val="0"/>
              </a:spcBef>
              <a:spcAft>
                <a:spcPts val="0"/>
              </a:spcAft>
              <a:buNone/>
            </a:pPr>
            <a:endParaRPr dirty="0"/>
          </a:p>
        </p:txBody>
      </p:sp>
      <p:sp>
        <p:nvSpPr>
          <p:cNvPr id="151" name="Google Shape;151;p16"/>
          <p:cNvSpPr txBox="1"/>
          <p:nvPr/>
        </p:nvSpPr>
        <p:spPr>
          <a:xfrm>
            <a:off x="731521" y="3898375"/>
            <a:ext cx="7924800" cy="15388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tx1"/>
                </a:solidFill>
                <a:latin typeface="Avenir"/>
                <a:ea typeface="Avenir"/>
                <a:cs typeface="Avenir"/>
                <a:sym typeface="Avenir"/>
              </a:rPr>
              <a:t>Now I’m an adult, this is how I feel about maths</a:t>
            </a:r>
            <a:r>
              <a:rPr lang="en-US" sz="2000" dirty="0">
                <a:solidFill>
                  <a:schemeClr val="tx1"/>
                </a:solidFill>
                <a:latin typeface="Avenir"/>
                <a:ea typeface="Avenir"/>
                <a:cs typeface="Avenir"/>
                <a:sym typeface="Avenir"/>
              </a:rPr>
              <a:t>:</a:t>
            </a:r>
          </a:p>
          <a:p>
            <a:pPr marL="0" marR="0" lvl="0" indent="0" algn="l" rtl="0">
              <a:spcBef>
                <a:spcPts val="0"/>
              </a:spcBef>
              <a:spcAft>
                <a:spcPts val="0"/>
              </a:spcAft>
              <a:buNone/>
            </a:pPr>
            <a:endParaRPr lang="en-US" sz="2000" dirty="0">
              <a:solidFill>
                <a:schemeClr val="tx1"/>
              </a:solidFill>
              <a:latin typeface="Avenir"/>
              <a:ea typeface="Avenir"/>
              <a:cs typeface="Avenir"/>
              <a:sym typeface="Avenir"/>
            </a:endParaRPr>
          </a:p>
          <a:p>
            <a:pPr marL="342900" marR="0" lvl="0" indent="-342900" algn="l" rtl="0">
              <a:spcBef>
                <a:spcPts val="0"/>
              </a:spcBef>
              <a:spcAft>
                <a:spcPts val="0"/>
              </a:spcAft>
              <a:buFont typeface="Arial" panose="020B0604020202020204" pitchFamily="34" charset="0"/>
              <a:buChar char="•"/>
            </a:pPr>
            <a:r>
              <a:rPr lang="en-US" sz="1800" dirty="0">
                <a:solidFill>
                  <a:schemeClr val="tx1"/>
                </a:solidFill>
                <a:latin typeface="Avenir"/>
                <a:ea typeface="Calibri"/>
                <a:cs typeface="Calibri"/>
                <a:sym typeface="Avenir"/>
              </a:rPr>
              <a:t>Still find it tricky sometimes, but I know I can ask for help.</a:t>
            </a:r>
          </a:p>
          <a:p>
            <a:pPr marL="342900" marR="0" lvl="0" indent="-342900" algn="l" rtl="0">
              <a:spcBef>
                <a:spcPts val="0"/>
              </a:spcBef>
              <a:spcAft>
                <a:spcPts val="0"/>
              </a:spcAft>
              <a:buFont typeface="Arial" panose="020B0604020202020204" pitchFamily="34" charset="0"/>
              <a:buChar char="•"/>
            </a:pPr>
            <a:r>
              <a:rPr lang="en-US" sz="1800" dirty="0">
                <a:solidFill>
                  <a:schemeClr val="tx1"/>
                </a:solidFill>
                <a:latin typeface="Avenir"/>
                <a:ea typeface="Calibri"/>
                <a:cs typeface="Calibri"/>
                <a:sym typeface="Avenir"/>
              </a:rPr>
              <a:t>I use </a:t>
            </a:r>
            <a:r>
              <a:rPr lang="en-US" sz="1800" dirty="0" err="1">
                <a:solidFill>
                  <a:schemeClr val="tx1"/>
                </a:solidFill>
                <a:latin typeface="Avenir"/>
                <a:ea typeface="Calibri"/>
                <a:cs typeface="Calibri"/>
                <a:sym typeface="Avenir"/>
              </a:rPr>
              <a:t>maths</a:t>
            </a:r>
            <a:r>
              <a:rPr lang="en-US" sz="1800" dirty="0">
                <a:solidFill>
                  <a:schemeClr val="tx1"/>
                </a:solidFill>
                <a:latin typeface="Avenir"/>
                <a:ea typeface="Calibri"/>
                <a:cs typeface="Calibri"/>
                <a:sym typeface="Avenir"/>
              </a:rPr>
              <a:t> a lot, in ways I didn’t even think I would – so practice has made it a lot easier and fun!</a:t>
            </a:r>
            <a:endParaRPr sz="1800" dirty="0">
              <a:solidFill>
                <a:schemeClr val="tx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3EED1F55-1B2D-E550-16D1-078FEC24D8AD}"/>
              </a:ext>
            </a:extLst>
          </p:cNvPr>
          <p:cNvPicPr>
            <a:picLocks noChangeAspect="1"/>
          </p:cNvPicPr>
          <p:nvPr/>
        </p:nvPicPr>
        <p:blipFill>
          <a:blip r:embed="rId5">
            <a:alphaModFix amt="35000"/>
          </a:blip>
          <a:stretch>
            <a:fillRect/>
          </a:stretch>
        </p:blipFill>
        <p:spPr>
          <a:xfrm>
            <a:off x="1893610" y="810600"/>
            <a:ext cx="5808865" cy="56940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162" name="Google Shape;162;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200" y="10578"/>
            <a:ext cx="9753600" cy="7308698"/>
          </a:xfrm>
          <a:prstGeom prst="rect">
            <a:avLst/>
          </a:prstGeom>
          <a:noFill/>
          <a:ln>
            <a:noFill/>
          </a:ln>
        </p:spPr>
      </p:pic>
      <p:sp>
        <p:nvSpPr>
          <p:cNvPr id="163" name="Google Shape;163;p17"/>
          <p:cNvSpPr txBox="1"/>
          <p:nvPr/>
        </p:nvSpPr>
        <p:spPr>
          <a:xfrm>
            <a:off x="1190598" y="6826140"/>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p>
        </p:txBody>
      </p:sp>
      <p:sp>
        <p:nvSpPr>
          <p:cNvPr id="164" name="Google Shape;164;p17"/>
          <p:cNvSpPr/>
          <p:nvPr/>
        </p:nvSpPr>
        <p:spPr>
          <a:xfrm>
            <a:off x="2959690" y="3379023"/>
            <a:ext cx="351731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5" name="Google Shape;165;p17"/>
          <p:cNvSpPr txBox="1"/>
          <p:nvPr/>
        </p:nvSpPr>
        <p:spPr>
          <a:xfrm>
            <a:off x="3068867" y="3417278"/>
            <a:ext cx="3319833" cy="474489"/>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dirty="0">
                <a:solidFill>
                  <a:srgbClr val="005477"/>
                </a:solidFill>
                <a:latin typeface="Avenir"/>
                <a:ea typeface="Avenir"/>
                <a:cs typeface="Avenir"/>
                <a:sym typeface="Avenir"/>
              </a:rPr>
              <a:t>Maths in my job</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32399"/>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000" b="1" dirty="0">
                <a:solidFill>
                  <a:schemeClr val="tx1"/>
                </a:solidFill>
                <a:latin typeface="Avenir"/>
                <a:ea typeface="Avenir"/>
                <a:cs typeface="Avenir"/>
                <a:sym typeface="Avenir"/>
              </a:rPr>
              <a:t>Maths in my job</a:t>
            </a:r>
            <a:endParaRPr sz="2000" b="1" dirty="0">
              <a:solidFill>
                <a:schemeClr val="tx1"/>
              </a:solidFill>
            </a:endParaRPr>
          </a:p>
        </p:txBody>
      </p:sp>
      <p:sp>
        <p:nvSpPr>
          <p:cNvPr id="178" name="Google Shape;178;p18"/>
          <p:cNvSpPr txBox="1"/>
          <p:nvPr/>
        </p:nvSpPr>
        <p:spPr>
          <a:xfrm>
            <a:off x="334987" y="1304601"/>
            <a:ext cx="9234231" cy="5086136"/>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0" i="0" u="none" strike="noStrike" cap="none" dirty="0">
                <a:solidFill>
                  <a:schemeClr val="tx1"/>
                </a:solidFill>
                <a:latin typeface="Avenir"/>
                <a:ea typeface="Avenir"/>
                <a:cs typeface="Avenir"/>
                <a:sym typeface="Avenir"/>
              </a:rPr>
              <a:t>I am </a:t>
            </a:r>
            <a:r>
              <a:rPr lang="en-US" sz="1800" dirty="0">
                <a:solidFill>
                  <a:schemeClr val="tx1"/>
                </a:solidFill>
                <a:latin typeface="Avenir"/>
                <a:ea typeface="Avenir"/>
                <a:cs typeface="Avenir"/>
                <a:sym typeface="Avenir"/>
              </a:rPr>
              <a:t>a Data Analyst</a:t>
            </a:r>
            <a:r>
              <a:rPr lang="en-US" sz="1800" dirty="0">
                <a:solidFill>
                  <a:schemeClr val="tx1"/>
                </a:solidFill>
                <a:ea typeface="Avenir"/>
              </a:rPr>
              <a:t>. </a:t>
            </a:r>
            <a:r>
              <a:rPr lang="en-US" sz="1800" b="0" i="0" u="none" strike="noStrike" cap="none" dirty="0">
                <a:solidFill>
                  <a:schemeClr val="tx1"/>
                </a:solidFill>
                <a:latin typeface="Avenir"/>
                <a:ea typeface="Avenir"/>
                <a:cs typeface="Avenir"/>
                <a:sym typeface="Avenir"/>
              </a:rPr>
              <a:t>My job</a:t>
            </a:r>
            <a:r>
              <a:rPr lang="en-US" sz="1800" dirty="0">
                <a:solidFill>
                  <a:schemeClr val="tx1"/>
                </a:solidFill>
                <a:latin typeface="Avenir"/>
                <a:ea typeface="Avenir"/>
                <a:cs typeface="Avenir"/>
                <a:sym typeface="Avenir"/>
              </a:rPr>
              <a:t> involves collecting pieces of a puzzle and putting them together– and those pieces are numbers and facts!</a:t>
            </a:r>
          </a:p>
          <a:p>
            <a:pPr marL="303307" marR="0" lvl="4" algn="l" rtl="0">
              <a:lnSpc>
                <a:spcPct val="108030"/>
              </a:lnSpc>
              <a:spcBef>
                <a:spcPts val="0"/>
              </a:spcBef>
              <a:spcAft>
                <a:spcPts val="0"/>
              </a:spcAft>
              <a:buClr>
                <a:srgbClr val="000000"/>
              </a:buClr>
              <a:buSzPts val="1706"/>
            </a:pPr>
            <a:endParaRPr sz="1800" b="0" i="0" u="none" strike="noStrike" cap="none" dirty="0">
              <a:solidFill>
                <a:schemeClr val="tx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0" i="0" u="none" strike="noStrike" cap="none" dirty="0">
                <a:solidFill>
                  <a:schemeClr val="tx1"/>
                </a:solidFill>
                <a:latin typeface="Avenir"/>
                <a:ea typeface="Avenir"/>
                <a:cs typeface="Avenir"/>
                <a:sym typeface="Avenir"/>
              </a:rPr>
              <a:t>I use </a:t>
            </a:r>
            <a:r>
              <a:rPr lang="en-US" sz="1800" b="0" i="0" u="none" strike="noStrike" cap="none" dirty="0" err="1">
                <a:solidFill>
                  <a:schemeClr val="tx1"/>
                </a:solidFill>
                <a:latin typeface="Avenir"/>
                <a:ea typeface="Avenir"/>
                <a:cs typeface="Avenir"/>
                <a:sym typeface="Avenir"/>
              </a:rPr>
              <a:t>maths</a:t>
            </a:r>
            <a:r>
              <a:rPr lang="en-US" sz="1800" b="0" i="0" u="none" strike="noStrike" cap="none" dirty="0">
                <a:solidFill>
                  <a:schemeClr val="tx1"/>
                </a:solidFill>
                <a:latin typeface="Avenir"/>
                <a:ea typeface="Avenir"/>
                <a:cs typeface="Avenir"/>
                <a:sym typeface="Avenir"/>
              </a:rPr>
              <a:t> to help tell a story about what’s happening and why:</a:t>
            </a:r>
          </a:p>
          <a:p>
            <a:pPr marL="303307" marR="0" lvl="4" algn="l" rtl="0">
              <a:lnSpc>
                <a:spcPct val="108030"/>
              </a:lnSpc>
              <a:spcBef>
                <a:spcPts val="0"/>
              </a:spcBef>
              <a:spcAft>
                <a:spcPts val="0"/>
              </a:spcAft>
              <a:buClr>
                <a:srgbClr val="000000"/>
              </a:buClr>
              <a:buSzPts val="1706"/>
            </a:pPr>
            <a:endParaRPr lang="en-US" sz="1800" b="0" i="0" u="none" strike="noStrike" cap="none" dirty="0">
              <a:solidFill>
                <a:schemeClr val="tx1"/>
              </a:solidFill>
              <a:latin typeface="Avenir"/>
              <a:ea typeface="Avenir"/>
              <a:cs typeface="Avenir"/>
              <a:sym typeface="Avenir"/>
            </a:endParaRPr>
          </a:p>
          <a:p>
            <a:pPr marL="589057" marR="0" lvl="4" indent="-285750" algn="l" rtl="0">
              <a:lnSpc>
                <a:spcPct val="108030"/>
              </a:lnSpc>
              <a:spcBef>
                <a:spcPts val="0"/>
              </a:spcBef>
              <a:spcAft>
                <a:spcPts val="0"/>
              </a:spcAft>
              <a:buClr>
                <a:srgbClr val="000000"/>
              </a:buClr>
              <a:buSzPts val="1706"/>
              <a:buFontTx/>
              <a:buChar char="-"/>
            </a:pPr>
            <a:endParaRPr lang="en-US" sz="1800" dirty="0">
              <a:solidFill>
                <a:schemeClr val="tx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sz="1800" b="0" i="0" u="none" strike="noStrike" cap="none" dirty="0">
              <a:solidFill>
                <a:schemeClr val="tx1"/>
              </a:solidFill>
              <a:latin typeface="Avenir"/>
              <a:ea typeface="Avenir"/>
              <a:cs typeface="Avenir"/>
              <a:sym typeface="Avenir"/>
            </a:endParaRPr>
          </a:p>
          <a:p>
            <a:pPr marL="628650" marR="0" lvl="4" indent="-108330" algn="l" rtl="0">
              <a:lnSpc>
                <a:spcPct val="108030"/>
              </a:lnSpc>
              <a:spcBef>
                <a:spcPts val="0"/>
              </a:spcBef>
              <a:spcAft>
                <a:spcPts val="0"/>
              </a:spcAft>
              <a:buClr>
                <a:srgbClr val="000000"/>
              </a:buClr>
              <a:buSzPts val="1706"/>
              <a:buFont typeface="Arial"/>
              <a:buChar char="•"/>
            </a:pPr>
            <a:endParaRPr lang="en-US"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chemeClr val="tx1"/>
              </a:solidFill>
              <a:ea typeface="Avenir"/>
            </a:endParaRPr>
          </a:p>
          <a:p>
            <a:pPr marL="520320" marR="0" lvl="4" algn="l" rtl="0">
              <a:lnSpc>
                <a:spcPct val="108030"/>
              </a:lnSpc>
              <a:spcBef>
                <a:spcPts val="0"/>
              </a:spcBef>
              <a:spcAft>
                <a:spcPts val="0"/>
              </a:spcAft>
              <a:buClr>
                <a:srgbClr val="000000"/>
              </a:buClr>
              <a:buSzPts val="1706"/>
            </a:pPr>
            <a:endParaRPr lang="en-US"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chemeClr val="tx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0" i="0" u="none" strike="noStrike" cap="none" dirty="0">
                <a:solidFill>
                  <a:schemeClr val="tx1"/>
                </a:solidFill>
                <a:latin typeface="Avenir"/>
                <a:ea typeface="Avenir"/>
                <a:cs typeface="Avenir"/>
                <a:sym typeface="Avenir"/>
              </a:rPr>
              <a:t>Does anybody want to ask me anything about how I use maths in my job?</a:t>
            </a:r>
            <a:endParaRPr sz="1800" dirty="0">
              <a:solidFill>
                <a:schemeClr val="tx1"/>
              </a:solidFill>
            </a:endParaRPr>
          </a:p>
        </p:txBody>
      </p:sp>
      <p:pic>
        <p:nvPicPr>
          <p:cNvPr id="3" name="Picture 2">
            <a:extLst>
              <a:ext uri="{FF2B5EF4-FFF2-40B4-BE49-F238E27FC236}">
                <a16:creationId xmlns:a16="http://schemas.microsoft.com/office/drawing/2014/main" id="{1A2DA061-EB88-65F0-4BE4-4949403608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4027" y="3785701"/>
            <a:ext cx="1361158" cy="901457"/>
          </a:xfrm>
          <a:prstGeom prst="rect">
            <a:avLst/>
          </a:prstGeom>
        </p:spPr>
      </p:pic>
      <p:sp>
        <p:nvSpPr>
          <p:cNvPr id="4" name="TextBox 3">
            <a:extLst>
              <a:ext uri="{FF2B5EF4-FFF2-40B4-BE49-F238E27FC236}">
                <a16:creationId xmlns:a16="http://schemas.microsoft.com/office/drawing/2014/main" id="{6D87778B-8946-505E-47E1-62CC28BA71F5}"/>
              </a:ext>
            </a:extLst>
          </p:cNvPr>
          <p:cNvSpPr txBox="1"/>
          <p:nvPr/>
        </p:nvSpPr>
        <p:spPr>
          <a:xfrm>
            <a:off x="2003535" y="2786815"/>
            <a:ext cx="6278460" cy="2771143"/>
          </a:xfrm>
          <a:prstGeom prst="rect">
            <a:avLst/>
          </a:prstGeom>
          <a:noFill/>
        </p:spPr>
        <p:txBody>
          <a:bodyPr wrap="square" rtlCol="0">
            <a:spAutoFit/>
          </a:bodyPr>
          <a:lstStyle/>
          <a:p>
            <a:pPr marL="589057" marR="0" lvl="4" indent="-285750" defTabSz="914400" rtl="0" eaLnBrk="1" fontAlgn="auto" latinLnBrk="0" hangingPunct="1">
              <a:lnSpc>
                <a:spcPct val="108030"/>
              </a:lnSpc>
              <a:spcBef>
                <a:spcPts val="0"/>
              </a:spcBef>
              <a:spcAft>
                <a:spcPts val="0"/>
              </a:spcAft>
              <a:buClr>
                <a:srgbClr val="000000"/>
              </a:buClr>
              <a:buSzPts val="1706"/>
              <a:buFontTx/>
              <a:buChar char="-"/>
              <a:tabLst/>
              <a:defRPr/>
            </a:pPr>
            <a:r>
              <a:rPr kumimoji="0" lang="en-US" sz="1800" b="0" i="0" u="none" strike="noStrike" kern="0" cap="none" spc="0" normalizeH="0" baseline="0" noProof="0" dirty="0">
                <a:ln>
                  <a:noFill/>
                </a:ln>
                <a:solidFill>
                  <a:schemeClr val="tx1"/>
                </a:solidFill>
                <a:effectLst/>
                <a:uLnTx/>
                <a:uFillTx/>
                <a:latin typeface="Avenir"/>
                <a:ea typeface="Avenir"/>
                <a:cs typeface="Avenir"/>
                <a:sym typeface="Avenir"/>
              </a:rPr>
              <a:t>By comparing numbers to see if there is a better way of working</a:t>
            </a:r>
          </a:p>
          <a:p>
            <a:pPr marL="303307" marR="0" lvl="4" defTabSz="914400" rtl="0" eaLnBrk="1" fontAlgn="auto" latinLnBrk="0" hangingPunct="1">
              <a:lnSpc>
                <a:spcPct val="108030"/>
              </a:lnSpc>
              <a:spcBef>
                <a:spcPts val="0"/>
              </a:spcBef>
              <a:spcAft>
                <a:spcPts val="0"/>
              </a:spcAft>
              <a:buClr>
                <a:srgbClr val="000000"/>
              </a:buClr>
              <a:buSzPts val="1706"/>
              <a:tabLst/>
              <a:defRPr/>
            </a:pPr>
            <a:endParaRPr kumimoji="0" lang="en-US" sz="1800" b="0" i="0" u="none" strike="noStrike" kern="0" cap="none" spc="0" normalizeH="0" baseline="0" noProof="0" dirty="0">
              <a:ln>
                <a:noFill/>
              </a:ln>
              <a:solidFill>
                <a:schemeClr val="tx1"/>
              </a:solidFill>
              <a:effectLst/>
              <a:uLnTx/>
              <a:uFillTx/>
              <a:latin typeface="Avenir"/>
              <a:ea typeface="Avenir"/>
              <a:cs typeface="Avenir"/>
              <a:sym typeface="Avenir"/>
            </a:endParaRPr>
          </a:p>
          <a:p>
            <a:pPr marL="303307" marR="0" lvl="4" defTabSz="914400" rtl="0" eaLnBrk="1" fontAlgn="auto" latinLnBrk="0" hangingPunct="1">
              <a:lnSpc>
                <a:spcPct val="108030"/>
              </a:lnSpc>
              <a:spcBef>
                <a:spcPts val="0"/>
              </a:spcBef>
              <a:spcAft>
                <a:spcPts val="0"/>
              </a:spcAft>
              <a:buClr>
                <a:srgbClr val="000000"/>
              </a:buClr>
              <a:buSzPts val="1706"/>
              <a:tabLst/>
              <a:defRPr/>
            </a:pPr>
            <a:endParaRPr kumimoji="0" lang="en-US" sz="1800" b="0" i="0" u="none" strike="noStrike" kern="0" cap="none" spc="0" normalizeH="0" baseline="0" noProof="0" dirty="0">
              <a:ln>
                <a:noFill/>
              </a:ln>
              <a:solidFill>
                <a:schemeClr val="tx1"/>
              </a:solidFill>
              <a:effectLst/>
              <a:uLnTx/>
              <a:uFillTx/>
              <a:latin typeface="Avenir"/>
              <a:ea typeface="Avenir"/>
              <a:cs typeface="Avenir"/>
              <a:sym typeface="Avenir"/>
            </a:endParaRPr>
          </a:p>
          <a:p>
            <a:pPr marL="589057" marR="0" lvl="4" indent="-285750" defTabSz="914400" rtl="0" eaLnBrk="1" fontAlgn="auto" latinLnBrk="0" hangingPunct="1">
              <a:lnSpc>
                <a:spcPct val="108030"/>
              </a:lnSpc>
              <a:spcBef>
                <a:spcPts val="0"/>
              </a:spcBef>
              <a:spcAft>
                <a:spcPts val="0"/>
              </a:spcAft>
              <a:buClr>
                <a:srgbClr val="000000"/>
              </a:buClr>
              <a:buSzPts val="1706"/>
              <a:buFontTx/>
              <a:buChar char="-"/>
              <a:tabLst/>
              <a:defRPr/>
            </a:pPr>
            <a:r>
              <a:rPr kumimoji="0" lang="en-US" sz="1800" b="0" i="0" u="none" strike="noStrike" kern="0" cap="none" spc="0" normalizeH="0" baseline="0" noProof="0" dirty="0">
                <a:ln>
                  <a:noFill/>
                </a:ln>
                <a:solidFill>
                  <a:schemeClr val="tx1"/>
                </a:solidFill>
                <a:effectLst/>
                <a:uLnTx/>
                <a:uFillTx/>
                <a:latin typeface="Avenir"/>
                <a:ea typeface="Avenir"/>
                <a:cs typeface="Avenir"/>
                <a:sym typeface="Avenir"/>
              </a:rPr>
              <a:t>By spotting patterns to help me make decisions </a:t>
            </a:r>
          </a:p>
          <a:p>
            <a:pPr marL="303307" marR="0" lvl="4" defTabSz="914400" rtl="0" eaLnBrk="1" fontAlgn="auto" latinLnBrk="0" hangingPunct="1">
              <a:lnSpc>
                <a:spcPct val="108030"/>
              </a:lnSpc>
              <a:spcBef>
                <a:spcPts val="0"/>
              </a:spcBef>
              <a:spcAft>
                <a:spcPts val="0"/>
              </a:spcAft>
              <a:buClr>
                <a:srgbClr val="000000"/>
              </a:buClr>
              <a:buSzPts val="1706"/>
              <a:tabLst/>
              <a:defRPr/>
            </a:pPr>
            <a:endParaRPr kumimoji="0" lang="en-US" sz="1800" b="0" i="0" u="none" strike="noStrike" kern="0" cap="none" spc="0" normalizeH="0" baseline="0" noProof="0" dirty="0">
              <a:ln>
                <a:noFill/>
              </a:ln>
              <a:solidFill>
                <a:schemeClr val="tx1"/>
              </a:solidFill>
              <a:effectLst/>
              <a:uLnTx/>
              <a:uFillTx/>
              <a:latin typeface="Avenir"/>
              <a:ea typeface="Avenir"/>
              <a:cs typeface="Avenir"/>
              <a:sym typeface="Avenir"/>
            </a:endParaRPr>
          </a:p>
          <a:p>
            <a:pPr marL="303307" marR="0" lvl="4" defTabSz="914400" rtl="0" eaLnBrk="1" fontAlgn="auto" latinLnBrk="0" hangingPunct="1">
              <a:lnSpc>
                <a:spcPct val="108030"/>
              </a:lnSpc>
              <a:spcBef>
                <a:spcPts val="0"/>
              </a:spcBef>
              <a:spcAft>
                <a:spcPts val="0"/>
              </a:spcAft>
              <a:buClr>
                <a:srgbClr val="000000"/>
              </a:buClr>
              <a:buSzPts val="1706"/>
              <a:tabLst/>
              <a:defRPr/>
            </a:pPr>
            <a:endParaRPr kumimoji="0" lang="en-US" sz="1800" b="0" i="0" u="none" strike="noStrike" kern="0" cap="none" spc="0" normalizeH="0" baseline="0" noProof="0" dirty="0">
              <a:ln>
                <a:noFill/>
              </a:ln>
              <a:solidFill>
                <a:schemeClr val="tx1"/>
              </a:solidFill>
              <a:effectLst/>
              <a:uLnTx/>
              <a:uFillTx/>
              <a:latin typeface="Avenir"/>
              <a:ea typeface="Avenir"/>
              <a:cs typeface="Avenir"/>
              <a:sym typeface="Avenir"/>
            </a:endParaRPr>
          </a:p>
          <a:p>
            <a:pPr marL="589057" marR="0" lvl="4" indent="-285750" defTabSz="914400" rtl="0" eaLnBrk="1" fontAlgn="auto" latinLnBrk="0" hangingPunct="1">
              <a:lnSpc>
                <a:spcPct val="108030"/>
              </a:lnSpc>
              <a:spcBef>
                <a:spcPts val="0"/>
              </a:spcBef>
              <a:spcAft>
                <a:spcPts val="0"/>
              </a:spcAft>
              <a:buClr>
                <a:srgbClr val="000000"/>
              </a:buClr>
              <a:buSzPts val="1706"/>
              <a:buFontTx/>
              <a:buChar char="-"/>
              <a:tabLst/>
              <a:defRPr/>
            </a:pPr>
            <a:r>
              <a:rPr kumimoji="0" lang="en-US" sz="1800" b="0" i="0" u="none" strike="noStrike" kern="0" cap="none" spc="0" normalizeH="0" baseline="0" noProof="0" dirty="0">
                <a:ln>
                  <a:noFill/>
                </a:ln>
                <a:solidFill>
                  <a:schemeClr val="tx1"/>
                </a:solidFill>
                <a:effectLst/>
                <a:uLnTx/>
                <a:uFillTx/>
                <a:latin typeface="Avenir"/>
                <a:ea typeface="Avenir"/>
                <a:cs typeface="Avenir"/>
                <a:sym typeface="Avenir"/>
              </a:rPr>
              <a:t>By guessing what might happen in the future by using old numbers I have collected.</a:t>
            </a:r>
          </a:p>
        </p:txBody>
      </p:sp>
      <p:pic>
        <p:nvPicPr>
          <p:cNvPr id="6" name="Picture 5">
            <a:extLst>
              <a:ext uri="{FF2B5EF4-FFF2-40B4-BE49-F238E27FC236}">
                <a16:creationId xmlns:a16="http://schemas.microsoft.com/office/drawing/2014/main" id="{48C446EB-EF61-E352-E39F-BF412CA5C0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4027" y="4896431"/>
            <a:ext cx="1361158" cy="907439"/>
          </a:xfrm>
          <a:prstGeom prst="rect">
            <a:avLst/>
          </a:prstGeom>
        </p:spPr>
      </p:pic>
      <p:pic>
        <p:nvPicPr>
          <p:cNvPr id="8" name="Picture 7">
            <a:extLst>
              <a:ext uri="{FF2B5EF4-FFF2-40B4-BE49-F238E27FC236}">
                <a16:creationId xmlns:a16="http://schemas.microsoft.com/office/drawing/2014/main" id="{AB76FB5B-E44B-FF6F-0409-50CCF5D4D22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4027" y="2690892"/>
            <a:ext cx="1361160" cy="907440"/>
          </a:xfrm>
          <a:prstGeom prst="rect">
            <a:avLst/>
          </a:prstGeom>
        </p:spPr>
      </p:pic>
      <p:pic>
        <p:nvPicPr>
          <p:cNvPr id="2" name="Picture 1">
            <a:extLst>
              <a:ext uri="{FF2B5EF4-FFF2-40B4-BE49-F238E27FC236}">
                <a16:creationId xmlns:a16="http://schemas.microsoft.com/office/drawing/2014/main" id="{2B91CD02-4EDE-03DE-E435-D0CC243369A3}"/>
              </a:ext>
            </a:extLst>
          </p:cNvPr>
          <p:cNvPicPr>
            <a:picLocks noChangeAspect="1"/>
          </p:cNvPicPr>
          <p:nvPr/>
        </p:nvPicPr>
        <p:blipFill>
          <a:blip r:embed="rId8"/>
          <a:stretch>
            <a:fillRect/>
          </a:stretch>
        </p:blipFill>
        <p:spPr>
          <a:xfrm>
            <a:off x="1819153" y="804803"/>
            <a:ext cx="5809992" cy="5694158"/>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88" name="Google Shape;188;p19"/>
          <p:cNvSpPr txBox="1"/>
          <p:nvPr/>
        </p:nvSpPr>
        <p:spPr>
          <a:xfrm>
            <a:off x="1190598" y="6826140"/>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p>
        </p:txBody>
      </p:sp>
      <p:sp>
        <p:nvSpPr>
          <p:cNvPr id="189" name="Google Shape;189;p19"/>
          <p:cNvSpPr/>
          <p:nvPr/>
        </p:nvSpPr>
        <p:spPr>
          <a:xfrm>
            <a:off x="1790700" y="3375945"/>
            <a:ext cx="617220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0" name="Google Shape;190;p19"/>
          <p:cNvSpPr txBox="1"/>
          <p:nvPr/>
        </p:nvSpPr>
        <p:spPr>
          <a:xfrm>
            <a:off x="1606914" y="3417278"/>
            <a:ext cx="6539772" cy="474489"/>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dirty="0">
                <a:solidFill>
                  <a:srgbClr val="951B81"/>
                </a:solidFill>
                <a:latin typeface="Avenir"/>
                <a:ea typeface="Avenir"/>
                <a:cs typeface="Avenir"/>
                <a:sym typeface="Avenir"/>
              </a:rPr>
              <a:t>Maths in my life outside work</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32399"/>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000" b="1" dirty="0">
                <a:solidFill>
                  <a:schemeClr val="tx1"/>
                </a:solidFill>
                <a:latin typeface="Avenir"/>
                <a:sym typeface="Avenir"/>
              </a:rPr>
              <a:t>I use maths to get to places I need to be</a:t>
            </a:r>
            <a:endParaRPr sz="2000" b="1" dirty="0">
              <a:solidFill>
                <a:schemeClr val="tx1"/>
              </a:solidFill>
            </a:endParaRPr>
          </a:p>
        </p:txBody>
      </p:sp>
      <p:sp>
        <p:nvSpPr>
          <p:cNvPr id="178" name="Google Shape;178;p18"/>
          <p:cNvSpPr txBox="1"/>
          <p:nvPr/>
        </p:nvSpPr>
        <p:spPr>
          <a:xfrm>
            <a:off x="334987" y="1071725"/>
            <a:ext cx="9234231" cy="7778796"/>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dirty="0">
                <a:solidFill>
                  <a:schemeClr val="tx1"/>
                </a:solidFill>
                <a:latin typeface="Avenir"/>
                <a:ea typeface="Avenir"/>
                <a:cs typeface="Avenir"/>
                <a:sym typeface="Avenir"/>
              </a:rPr>
              <a:t>For example, today…</a:t>
            </a:r>
          </a:p>
          <a:p>
            <a:pPr marL="303307" marR="0" lvl="4" algn="l" rtl="0">
              <a:lnSpc>
                <a:spcPct val="108030"/>
              </a:lnSpc>
              <a:spcBef>
                <a:spcPts val="0"/>
              </a:spcBef>
              <a:spcAft>
                <a:spcPts val="0"/>
              </a:spcAft>
              <a:buClr>
                <a:srgbClr val="000000"/>
              </a:buClr>
              <a:buSzPts val="1706"/>
            </a:pPr>
            <a:endParaRPr sz="1800" dirty="0">
              <a:solidFill>
                <a:schemeClr val="tx1"/>
              </a:solidFill>
            </a:endParaRPr>
          </a:p>
          <a:p>
            <a:pPr marL="303307" marR="0" lvl="4" algn="l" rtl="0">
              <a:lnSpc>
                <a:spcPct val="108030"/>
              </a:lnSpc>
              <a:spcBef>
                <a:spcPts val="0"/>
              </a:spcBef>
              <a:spcAft>
                <a:spcPts val="0"/>
              </a:spcAft>
              <a:buClr>
                <a:srgbClr val="000000"/>
              </a:buClr>
              <a:buSzPts val="1706"/>
            </a:pPr>
            <a:endParaRPr lang="en-GB" sz="1800" dirty="0">
              <a:solidFill>
                <a:schemeClr val="tx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chemeClr val="tx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chemeClr val="tx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chemeClr val="tx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chemeClr val="tx1"/>
              </a:solidFill>
              <a:latin typeface="Avenir"/>
            </a:endParaRPr>
          </a:p>
          <a:p>
            <a:pPr marL="303307" marR="0" lvl="4" algn="l" rtl="0">
              <a:lnSpc>
                <a:spcPct val="108030"/>
              </a:lnSpc>
              <a:spcBef>
                <a:spcPts val="0"/>
              </a:spcBef>
              <a:spcAft>
                <a:spcPts val="0"/>
              </a:spcAft>
              <a:buClr>
                <a:srgbClr val="000000"/>
              </a:buClr>
              <a:buSzPts val="1706"/>
            </a:pPr>
            <a:r>
              <a:rPr lang="en-GB" sz="1800" dirty="0">
                <a:solidFill>
                  <a:schemeClr val="tx1"/>
                </a:solidFill>
                <a:latin typeface="Avenir"/>
              </a:rPr>
              <a:t> </a:t>
            </a:r>
          </a:p>
          <a:p>
            <a:pPr marL="303307" marR="0" lvl="4" algn="l" rtl="0">
              <a:lnSpc>
                <a:spcPct val="108030"/>
              </a:lnSpc>
              <a:spcBef>
                <a:spcPts val="0"/>
              </a:spcBef>
              <a:spcAft>
                <a:spcPts val="0"/>
              </a:spcAft>
              <a:buClr>
                <a:srgbClr val="000000"/>
              </a:buClr>
              <a:buSzPts val="1706"/>
            </a:pPr>
            <a:endParaRPr lang="en-GB" sz="1800" dirty="0">
              <a:solidFill>
                <a:schemeClr val="tx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chemeClr val="tx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chemeClr val="tx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chemeClr val="tx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chemeClr val="tx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chemeClr val="tx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chemeClr val="tx1"/>
              </a:solidFill>
              <a:latin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GB" sz="1800" dirty="0">
              <a:solidFill>
                <a:schemeClr val="tx1"/>
              </a:solidFill>
              <a:latin typeface="Avenir"/>
            </a:endParaRPr>
          </a:p>
          <a:p>
            <a:pPr marL="628650" marR="0" lvl="4" indent="0" algn="l" rtl="0">
              <a:lnSpc>
                <a:spcPct val="108030"/>
              </a:lnSpc>
              <a:spcBef>
                <a:spcPts val="0"/>
              </a:spcBef>
              <a:spcAft>
                <a:spcPts val="0"/>
              </a:spcAft>
              <a:buNone/>
            </a:pPr>
            <a:endParaRPr lang="en-GB" sz="1800" dirty="0">
              <a:solidFill>
                <a:schemeClr val="tx1"/>
              </a:solidFill>
              <a:latin typeface="Avenir"/>
              <a:ea typeface="Avenir"/>
            </a:endParaRPr>
          </a:p>
          <a:p>
            <a:pPr marL="628650" marR="0" lvl="4" indent="0" algn="l" rtl="0">
              <a:lnSpc>
                <a:spcPct val="108030"/>
              </a:lnSpc>
              <a:spcBef>
                <a:spcPts val="0"/>
              </a:spcBef>
              <a:spcAft>
                <a:spcPts val="0"/>
              </a:spcAft>
              <a:buNone/>
            </a:pPr>
            <a:r>
              <a:rPr lang="en-GB" sz="1800" b="0" i="0" u="none" strike="noStrike" cap="none" dirty="0">
                <a:solidFill>
                  <a:schemeClr val="tx1"/>
                </a:solidFill>
                <a:latin typeface="Avenir"/>
                <a:ea typeface="Avenir"/>
                <a:cs typeface="Avenir"/>
                <a:sym typeface="Avenir"/>
              </a:rPr>
              <a:t>What could have happened if I didn’t use maths today?</a:t>
            </a:r>
            <a:endParaRPr sz="1800" b="0" i="0" u="none" strike="noStrike" cap="none" dirty="0">
              <a:solidFill>
                <a:schemeClr val="tx1"/>
              </a:solidFill>
              <a:latin typeface="Avenir"/>
              <a:ea typeface="Avenir"/>
              <a:cs typeface="Avenir"/>
              <a:sym typeface="Avenir"/>
            </a:endParaRPr>
          </a:p>
          <a:p>
            <a:pPr marL="628650" marR="0" lvl="4" indent="-108330" algn="l" rtl="0">
              <a:lnSpc>
                <a:spcPct val="108030"/>
              </a:lnSpc>
              <a:spcBef>
                <a:spcPts val="0"/>
              </a:spcBef>
              <a:spcAft>
                <a:spcPts val="0"/>
              </a:spcAft>
              <a:buClr>
                <a:srgbClr val="000000"/>
              </a:buClr>
              <a:buSzPts val="1706"/>
              <a:buFont typeface="Arial"/>
              <a:buChar char="•"/>
            </a:pPr>
            <a:endParaRPr lang="en-US"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chemeClr val="tx1"/>
              </a:solidFill>
              <a:ea typeface="Avenir"/>
            </a:endParaRPr>
          </a:p>
          <a:p>
            <a:pPr marL="520320" marR="0" lvl="4" algn="l" rtl="0">
              <a:lnSpc>
                <a:spcPct val="108030"/>
              </a:lnSpc>
              <a:spcBef>
                <a:spcPts val="0"/>
              </a:spcBef>
              <a:spcAft>
                <a:spcPts val="0"/>
              </a:spcAft>
              <a:buClr>
                <a:srgbClr val="000000"/>
              </a:buClr>
              <a:buSzPts val="1706"/>
            </a:pPr>
            <a:endParaRPr lang="en-US"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sz="1800" b="0" i="0" u="none" strike="noStrike" cap="none" dirty="0">
              <a:solidFill>
                <a:schemeClr val="tx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sz="1800" dirty="0"/>
          </a:p>
        </p:txBody>
      </p:sp>
      <p:sp>
        <p:nvSpPr>
          <p:cNvPr id="2" name="TextBox 1">
            <a:extLst>
              <a:ext uri="{FF2B5EF4-FFF2-40B4-BE49-F238E27FC236}">
                <a16:creationId xmlns:a16="http://schemas.microsoft.com/office/drawing/2014/main" id="{5DC06C7D-F149-EC5F-1FC4-EBBAABFE4762}"/>
              </a:ext>
            </a:extLst>
          </p:cNvPr>
          <p:cNvSpPr txBox="1"/>
          <p:nvPr/>
        </p:nvSpPr>
        <p:spPr>
          <a:xfrm>
            <a:off x="2608851" y="1782427"/>
            <a:ext cx="6411557" cy="3967881"/>
          </a:xfrm>
          <a:prstGeom prst="rect">
            <a:avLst/>
          </a:prstGeom>
          <a:noFill/>
        </p:spPr>
        <p:txBody>
          <a:bodyPr wrap="square" rtlCol="0">
            <a:spAutoFit/>
          </a:bodyPr>
          <a:lstStyle/>
          <a:p>
            <a:pPr marL="615060" marR="0" lvl="4" indent="-285750" algn="l" defTabSz="914400" rtl="0" eaLnBrk="1" fontAlgn="auto" latinLnBrk="0" hangingPunct="1">
              <a:lnSpc>
                <a:spcPct val="10803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dirty="0">
                <a:ln>
                  <a:noFill/>
                </a:ln>
                <a:solidFill>
                  <a:schemeClr val="tx1"/>
                </a:solidFill>
                <a:effectLst/>
                <a:uLnTx/>
                <a:uFillTx/>
                <a:latin typeface="Avenir"/>
                <a:ea typeface="Avenir"/>
                <a:cs typeface="Avenir"/>
                <a:sym typeface="Avenir"/>
              </a:rPr>
              <a:t>I had work out what time to wake up and what time to leave home. </a:t>
            </a:r>
          </a:p>
          <a:p>
            <a:pPr marL="329310" marR="0" lvl="4" algn="l" defTabSz="914400" rtl="0" eaLnBrk="1" fontAlgn="auto" latinLnBrk="0" hangingPunct="1">
              <a:lnSpc>
                <a:spcPct val="108030"/>
              </a:lnSpc>
              <a:spcBef>
                <a:spcPts val="0"/>
              </a:spcBef>
              <a:spcAft>
                <a:spcPts val="0"/>
              </a:spcAft>
              <a:buClr>
                <a:srgbClr val="000000"/>
              </a:buClr>
              <a:buSzTx/>
              <a:tabLst/>
              <a:defRPr/>
            </a:pPr>
            <a:endParaRPr kumimoji="0" lang="en-GB" sz="1800" b="0" i="0" u="none" strike="noStrike" kern="0" cap="none" spc="0" normalizeH="0" baseline="0" noProof="0" dirty="0">
              <a:ln>
                <a:noFill/>
              </a:ln>
              <a:solidFill>
                <a:schemeClr val="tx1"/>
              </a:solidFill>
              <a:effectLst/>
              <a:uLnTx/>
              <a:uFillTx/>
              <a:latin typeface="Avenir"/>
              <a:ea typeface="Avenir"/>
              <a:cs typeface="Avenir"/>
              <a:sym typeface="Avenir"/>
            </a:endParaRPr>
          </a:p>
          <a:p>
            <a:pPr marL="329310" marR="0" lvl="4" algn="l" defTabSz="914400" rtl="0" eaLnBrk="1" fontAlgn="auto" latinLnBrk="0" hangingPunct="1">
              <a:lnSpc>
                <a:spcPct val="108030"/>
              </a:lnSpc>
              <a:spcBef>
                <a:spcPts val="0"/>
              </a:spcBef>
              <a:spcAft>
                <a:spcPts val="0"/>
              </a:spcAft>
              <a:buClr>
                <a:srgbClr val="000000"/>
              </a:buClr>
              <a:buSzTx/>
              <a:tabLst/>
              <a:defRPr/>
            </a:pPr>
            <a:endParaRPr kumimoji="0" lang="en-GB" sz="1800" b="0" i="0" u="none" strike="noStrike" kern="0" cap="none" spc="0" normalizeH="0" baseline="0" noProof="0" dirty="0">
              <a:ln>
                <a:noFill/>
              </a:ln>
              <a:solidFill>
                <a:schemeClr val="tx1"/>
              </a:solidFill>
              <a:effectLst/>
              <a:uLnTx/>
              <a:uFillTx/>
              <a:latin typeface="Avenir"/>
              <a:ea typeface="Avenir"/>
              <a:cs typeface="Avenir"/>
              <a:sym typeface="Avenir"/>
            </a:endParaRPr>
          </a:p>
          <a:p>
            <a:pPr marL="615060" marR="0" lvl="4" indent="-285750" algn="l" defTabSz="914400" rtl="0" eaLnBrk="1" fontAlgn="auto" latinLnBrk="0" hangingPunct="1">
              <a:lnSpc>
                <a:spcPct val="10803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dirty="0">
                <a:ln>
                  <a:noFill/>
                </a:ln>
                <a:solidFill>
                  <a:schemeClr val="tx1"/>
                </a:solidFill>
                <a:effectLst/>
                <a:uLnTx/>
                <a:uFillTx/>
                <a:latin typeface="Avenir"/>
                <a:ea typeface="Avenir"/>
                <a:cs typeface="Avenir"/>
                <a:sym typeface="Avenir"/>
              </a:rPr>
              <a:t>It took me 20 minutes to drive so I left at 8:30am and allowed 10 minutes to park</a:t>
            </a:r>
          </a:p>
          <a:p>
            <a:pPr marL="329310" marR="0" lvl="4" algn="l" defTabSz="914400" rtl="0" eaLnBrk="1" fontAlgn="auto" latinLnBrk="0" hangingPunct="1">
              <a:lnSpc>
                <a:spcPct val="108030"/>
              </a:lnSpc>
              <a:spcBef>
                <a:spcPts val="0"/>
              </a:spcBef>
              <a:spcAft>
                <a:spcPts val="0"/>
              </a:spcAft>
              <a:buClr>
                <a:srgbClr val="000000"/>
              </a:buClr>
              <a:buSzTx/>
              <a:tabLst/>
              <a:defRPr/>
            </a:pPr>
            <a:endParaRPr kumimoji="0" lang="en-GB" sz="1800" b="0" i="0" u="none" strike="noStrike" kern="0" cap="none" spc="0" normalizeH="0" baseline="0" noProof="0" dirty="0">
              <a:ln>
                <a:noFill/>
              </a:ln>
              <a:solidFill>
                <a:schemeClr val="tx1"/>
              </a:solidFill>
              <a:effectLst/>
              <a:uLnTx/>
              <a:uFillTx/>
              <a:latin typeface="Avenir"/>
              <a:ea typeface="Avenir"/>
              <a:cs typeface="Avenir"/>
              <a:sym typeface="Avenir"/>
            </a:endParaRPr>
          </a:p>
          <a:p>
            <a:pPr marL="329310" marR="0" lvl="4" algn="l" defTabSz="914400" rtl="0" eaLnBrk="1" fontAlgn="auto" latinLnBrk="0" hangingPunct="1">
              <a:lnSpc>
                <a:spcPct val="108030"/>
              </a:lnSpc>
              <a:spcBef>
                <a:spcPts val="0"/>
              </a:spcBef>
              <a:spcAft>
                <a:spcPts val="0"/>
              </a:spcAft>
              <a:buClr>
                <a:srgbClr val="000000"/>
              </a:buClr>
              <a:buSzTx/>
              <a:tabLst/>
              <a:defRPr/>
            </a:pPr>
            <a:endParaRPr kumimoji="0" lang="en-GB" sz="1800" b="0" i="0" u="none" strike="noStrike" kern="0" cap="none" spc="0" normalizeH="0" baseline="0" noProof="0" dirty="0">
              <a:ln>
                <a:noFill/>
              </a:ln>
              <a:solidFill>
                <a:schemeClr val="tx1"/>
              </a:solidFill>
              <a:effectLst/>
              <a:uLnTx/>
              <a:uFillTx/>
              <a:latin typeface="Avenir"/>
              <a:ea typeface="Avenir"/>
              <a:cs typeface="Avenir"/>
              <a:sym typeface="Avenir"/>
            </a:endParaRPr>
          </a:p>
          <a:p>
            <a:pPr marL="615060" marR="0" lvl="4" indent="-285750" algn="l" defTabSz="914400" rtl="0" eaLnBrk="1" fontAlgn="auto" latinLnBrk="0" hangingPunct="1">
              <a:lnSpc>
                <a:spcPct val="10803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dirty="0">
                <a:ln>
                  <a:noFill/>
                </a:ln>
                <a:solidFill>
                  <a:schemeClr val="tx1"/>
                </a:solidFill>
                <a:effectLst/>
                <a:uLnTx/>
                <a:uFillTx/>
                <a:latin typeface="Avenir"/>
                <a:cs typeface="Arial"/>
                <a:sym typeface="Avenir"/>
              </a:rPr>
              <a:t>I also had to fill up my car with petrol, so had to make sure I had enough money on my card.</a:t>
            </a:r>
          </a:p>
          <a:p>
            <a:pPr marL="329310" marR="0" lvl="4" algn="l" defTabSz="914400" rtl="0" eaLnBrk="1" fontAlgn="auto" latinLnBrk="0" hangingPunct="1">
              <a:lnSpc>
                <a:spcPct val="108030"/>
              </a:lnSpc>
              <a:spcBef>
                <a:spcPts val="0"/>
              </a:spcBef>
              <a:spcAft>
                <a:spcPts val="0"/>
              </a:spcAft>
              <a:buClr>
                <a:srgbClr val="000000"/>
              </a:buClr>
              <a:buSzTx/>
              <a:tabLst/>
              <a:defRPr/>
            </a:pPr>
            <a:endParaRPr kumimoji="0" lang="en-GB" sz="1800" b="0" i="0" u="none" strike="noStrike" kern="0" cap="none" spc="0" normalizeH="0" baseline="0" noProof="0" dirty="0">
              <a:ln>
                <a:noFill/>
              </a:ln>
              <a:solidFill>
                <a:schemeClr val="tx1"/>
              </a:solidFill>
              <a:effectLst/>
              <a:uLnTx/>
              <a:uFillTx/>
              <a:latin typeface="Avenir"/>
              <a:cs typeface="Arial"/>
              <a:sym typeface="Avenir"/>
            </a:endParaRPr>
          </a:p>
          <a:p>
            <a:pPr marL="329310" marR="0" lvl="4" algn="l" defTabSz="914400" rtl="0" eaLnBrk="1" fontAlgn="auto" latinLnBrk="0" hangingPunct="1">
              <a:lnSpc>
                <a:spcPct val="108030"/>
              </a:lnSpc>
              <a:spcBef>
                <a:spcPts val="0"/>
              </a:spcBef>
              <a:spcAft>
                <a:spcPts val="0"/>
              </a:spcAft>
              <a:buClr>
                <a:srgbClr val="000000"/>
              </a:buClr>
              <a:buSzTx/>
              <a:tabLst/>
              <a:defRPr/>
            </a:pPr>
            <a:endParaRPr kumimoji="0" lang="en-GB" sz="1800" b="0" i="0" u="none" strike="noStrike" kern="0" cap="none" spc="0" normalizeH="0" baseline="0" noProof="0" dirty="0">
              <a:ln>
                <a:noFill/>
              </a:ln>
              <a:solidFill>
                <a:schemeClr val="tx1"/>
              </a:solidFill>
              <a:effectLst/>
              <a:uLnTx/>
              <a:uFillTx/>
              <a:latin typeface="Avenir"/>
              <a:cs typeface="Arial"/>
              <a:sym typeface="Avenir"/>
            </a:endParaRPr>
          </a:p>
          <a:p>
            <a:pPr marL="615060" marR="0" lvl="4" indent="-285750" algn="l" defTabSz="914400" rtl="0" eaLnBrk="1" fontAlgn="auto" latinLnBrk="0" hangingPunct="1">
              <a:lnSpc>
                <a:spcPct val="10803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dirty="0">
                <a:ln>
                  <a:noFill/>
                </a:ln>
                <a:solidFill>
                  <a:schemeClr val="tx1"/>
                </a:solidFill>
                <a:effectLst/>
                <a:uLnTx/>
                <a:uFillTx/>
                <a:latin typeface="Avenir"/>
                <a:cs typeface="Arial"/>
                <a:sym typeface="Arial"/>
              </a:rPr>
              <a:t>I used directions to work out how to get here</a:t>
            </a:r>
          </a:p>
        </p:txBody>
      </p:sp>
      <p:pic>
        <p:nvPicPr>
          <p:cNvPr id="4" name="Picture 3">
            <a:extLst>
              <a:ext uri="{FF2B5EF4-FFF2-40B4-BE49-F238E27FC236}">
                <a16:creationId xmlns:a16="http://schemas.microsoft.com/office/drawing/2014/main" id="{15D29E58-1717-0C04-D0ED-996E1664F2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9643" y="1686106"/>
            <a:ext cx="1408061" cy="1374229"/>
          </a:xfrm>
          <a:prstGeom prst="rect">
            <a:avLst/>
          </a:prstGeom>
        </p:spPr>
      </p:pic>
      <p:pic>
        <p:nvPicPr>
          <p:cNvPr id="6" name="Picture 5">
            <a:extLst>
              <a:ext uri="{FF2B5EF4-FFF2-40B4-BE49-F238E27FC236}">
                <a16:creationId xmlns:a16="http://schemas.microsoft.com/office/drawing/2014/main" id="{021EFE30-ABDA-E0DD-8BC3-3013E85E0FEF}"/>
              </a:ext>
            </a:extLst>
          </p:cNvPr>
          <p:cNvPicPr>
            <a:picLocks noChangeAspect="1"/>
          </p:cNvPicPr>
          <p:nvPr/>
        </p:nvPicPr>
        <p:blipFill>
          <a:blip r:embed="rId6"/>
          <a:stretch>
            <a:fillRect/>
          </a:stretch>
        </p:blipFill>
        <p:spPr>
          <a:xfrm>
            <a:off x="534801" y="3178397"/>
            <a:ext cx="2157746" cy="1260705"/>
          </a:xfrm>
          <a:prstGeom prst="rect">
            <a:avLst/>
          </a:prstGeom>
        </p:spPr>
      </p:pic>
      <p:pic>
        <p:nvPicPr>
          <p:cNvPr id="8" name="Picture 7">
            <a:extLst>
              <a:ext uri="{FF2B5EF4-FFF2-40B4-BE49-F238E27FC236}">
                <a16:creationId xmlns:a16="http://schemas.microsoft.com/office/drawing/2014/main" id="{6319502E-1166-5BEB-BC3D-34871C1D1B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3246" y="4680541"/>
            <a:ext cx="1725605" cy="1146111"/>
          </a:xfrm>
          <a:prstGeom prst="rect">
            <a:avLst/>
          </a:prstGeom>
        </p:spPr>
      </p:pic>
      <p:pic>
        <p:nvPicPr>
          <p:cNvPr id="3" name="Picture 2">
            <a:extLst>
              <a:ext uri="{FF2B5EF4-FFF2-40B4-BE49-F238E27FC236}">
                <a16:creationId xmlns:a16="http://schemas.microsoft.com/office/drawing/2014/main" id="{DCC238B7-13B1-ECC0-3FA8-DEE7367A7DEC}"/>
              </a:ext>
            </a:extLst>
          </p:cNvPr>
          <p:cNvPicPr>
            <a:picLocks noChangeAspect="1"/>
          </p:cNvPicPr>
          <p:nvPr/>
        </p:nvPicPr>
        <p:blipFill>
          <a:blip r:embed="rId8"/>
          <a:stretch>
            <a:fillRect/>
          </a:stretch>
        </p:blipFill>
        <p:spPr>
          <a:xfrm>
            <a:off x="1971804" y="810521"/>
            <a:ext cx="5809992" cy="5694158"/>
          </a:xfrm>
          <a:prstGeom prst="rect">
            <a:avLst/>
          </a:prstGeom>
        </p:spPr>
      </p:pic>
    </p:spTree>
    <p:extLst>
      <p:ext uri="{BB962C8B-B14F-4D97-AF65-F5344CB8AC3E}">
        <p14:creationId xmlns:p14="http://schemas.microsoft.com/office/powerpoint/2010/main" val="207029041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32399"/>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000" b="1" dirty="0" err="1">
                <a:solidFill>
                  <a:schemeClr val="tx1"/>
                </a:solidFill>
                <a:latin typeface="Avenir"/>
                <a:ea typeface="Avenir"/>
                <a:cs typeface="Avenir"/>
                <a:sym typeface="Avenir"/>
              </a:rPr>
              <a:t>Maths</a:t>
            </a:r>
            <a:r>
              <a:rPr lang="en-US" sz="2000" b="1" dirty="0">
                <a:solidFill>
                  <a:schemeClr val="tx1"/>
                </a:solidFill>
                <a:latin typeface="Avenir"/>
                <a:ea typeface="Avenir"/>
                <a:cs typeface="Avenir"/>
                <a:sym typeface="Avenir"/>
              </a:rPr>
              <a:t> in my life outside work</a:t>
            </a:r>
            <a:endParaRPr sz="2000" b="1" dirty="0">
              <a:solidFill>
                <a:schemeClr val="tx1"/>
              </a:solidFill>
            </a:endParaRPr>
          </a:p>
        </p:txBody>
      </p:sp>
      <p:sp>
        <p:nvSpPr>
          <p:cNvPr id="178" name="Google Shape;178;p18"/>
          <p:cNvSpPr txBox="1"/>
          <p:nvPr/>
        </p:nvSpPr>
        <p:spPr>
          <a:xfrm>
            <a:off x="388775" y="1062960"/>
            <a:ext cx="9234231" cy="5385320"/>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0" i="0" u="none" strike="noStrike" cap="none" dirty="0">
                <a:solidFill>
                  <a:schemeClr val="tx1"/>
                </a:solidFill>
                <a:latin typeface="Avenir"/>
                <a:ea typeface="Avenir"/>
                <a:cs typeface="Avenir"/>
                <a:sym typeface="Avenir"/>
              </a:rPr>
              <a:t>I </a:t>
            </a:r>
            <a:r>
              <a:rPr lang="en-US" sz="1800" dirty="0">
                <a:solidFill>
                  <a:schemeClr val="tx1"/>
                </a:solidFill>
                <a:latin typeface="Avenir"/>
                <a:ea typeface="Avenir"/>
                <a:cs typeface="Avenir"/>
                <a:sym typeface="Avenir"/>
              </a:rPr>
              <a:t>use </a:t>
            </a:r>
            <a:r>
              <a:rPr lang="en-US" sz="1800" dirty="0" err="1">
                <a:solidFill>
                  <a:schemeClr val="tx1"/>
                </a:solidFill>
                <a:latin typeface="Avenir"/>
                <a:ea typeface="Avenir"/>
                <a:cs typeface="Avenir"/>
                <a:sym typeface="Avenir"/>
              </a:rPr>
              <a:t>maths</a:t>
            </a:r>
            <a:r>
              <a:rPr lang="en-US" sz="1800" dirty="0">
                <a:solidFill>
                  <a:schemeClr val="tx1"/>
                </a:solidFill>
                <a:latin typeface="Avenir"/>
                <a:ea typeface="Avenir"/>
                <a:cs typeface="Avenir"/>
                <a:sym typeface="Avenir"/>
              </a:rPr>
              <a:t> in a lot of my hobbies and everyday life!</a:t>
            </a: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sz="1800" b="0" i="0" u="none" strike="noStrike" cap="none" dirty="0">
              <a:solidFill>
                <a:schemeClr val="tx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0" i="0" u="none" strike="noStrike" cap="none" dirty="0">
                <a:solidFill>
                  <a:schemeClr val="tx1"/>
                </a:solidFill>
                <a:latin typeface="Avenir"/>
                <a:ea typeface="Avenir"/>
                <a:cs typeface="Avenir"/>
                <a:sym typeface="Avenir"/>
              </a:rPr>
              <a:t>Does anybody want to ask me anything about how I use maths </a:t>
            </a:r>
            <a:r>
              <a:rPr lang="en-US" sz="1800" dirty="0">
                <a:solidFill>
                  <a:schemeClr val="tx1"/>
                </a:solidFill>
                <a:latin typeface="Avenir"/>
                <a:ea typeface="Avenir"/>
                <a:cs typeface="Avenir"/>
                <a:sym typeface="Avenir"/>
              </a:rPr>
              <a:t>outside of work</a:t>
            </a:r>
            <a:r>
              <a:rPr lang="en-US" sz="1800" b="0" i="0" u="none" strike="noStrike" cap="none" dirty="0">
                <a:solidFill>
                  <a:schemeClr val="tx1"/>
                </a:solidFill>
                <a:latin typeface="Avenir"/>
                <a:ea typeface="Avenir"/>
                <a:cs typeface="Avenir"/>
                <a:sym typeface="Avenir"/>
              </a:rPr>
              <a:t>?</a:t>
            </a:r>
            <a:endParaRPr sz="1800" dirty="0">
              <a:solidFill>
                <a:schemeClr val="tx1"/>
              </a:solidFill>
            </a:endParaRPr>
          </a:p>
        </p:txBody>
      </p:sp>
      <p:pic>
        <p:nvPicPr>
          <p:cNvPr id="3" name="Picture 2">
            <a:extLst>
              <a:ext uri="{FF2B5EF4-FFF2-40B4-BE49-F238E27FC236}">
                <a16:creationId xmlns:a16="http://schemas.microsoft.com/office/drawing/2014/main" id="{F14AE4B2-8C6A-5922-FC05-7164B720B0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8958" y="1676672"/>
            <a:ext cx="2466272" cy="1644181"/>
          </a:xfrm>
          <a:prstGeom prst="rect">
            <a:avLst/>
          </a:prstGeom>
        </p:spPr>
      </p:pic>
      <p:pic>
        <p:nvPicPr>
          <p:cNvPr id="5" name="Picture 4">
            <a:extLst>
              <a:ext uri="{FF2B5EF4-FFF2-40B4-BE49-F238E27FC236}">
                <a16:creationId xmlns:a16="http://schemas.microsoft.com/office/drawing/2014/main" id="{3DE3227B-B81E-9797-DF6B-C1E57C97BA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226" y="1586495"/>
            <a:ext cx="2005932" cy="1950005"/>
          </a:xfrm>
          <a:prstGeom prst="rect">
            <a:avLst/>
          </a:prstGeom>
        </p:spPr>
      </p:pic>
      <p:pic>
        <p:nvPicPr>
          <p:cNvPr id="7" name="Picture 6">
            <a:extLst>
              <a:ext uri="{FF2B5EF4-FFF2-40B4-BE49-F238E27FC236}">
                <a16:creationId xmlns:a16="http://schemas.microsoft.com/office/drawing/2014/main" id="{0DD3D978-CCAB-A126-7EAB-D45A21193B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77776" y="3795613"/>
            <a:ext cx="2509366" cy="1873660"/>
          </a:xfrm>
          <a:prstGeom prst="rect">
            <a:avLst/>
          </a:prstGeom>
        </p:spPr>
      </p:pic>
      <p:pic>
        <p:nvPicPr>
          <p:cNvPr id="11" name="Picture 10">
            <a:extLst>
              <a:ext uri="{FF2B5EF4-FFF2-40B4-BE49-F238E27FC236}">
                <a16:creationId xmlns:a16="http://schemas.microsoft.com/office/drawing/2014/main" id="{E179D3C2-442C-4309-F5C9-48C552D7C0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2734" y="3911512"/>
            <a:ext cx="2555581" cy="1757761"/>
          </a:xfrm>
          <a:prstGeom prst="rect">
            <a:avLst/>
          </a:prstGeom>
        </p:spPr>
      </p:pic>
      <p:sp>
        <p:nvSpPr>
          <p:cNvPr id="12" name="TextBox 11">
            <a:extLst>
              <a:ext uri="{FF2B5EF4-FFF2-40B4-BE49-F238E27FC236}">
                <a16:creationId xmlns:a16="http://schemas.microsoft.com/office/drawing/2014/main" id="{23C30628-8558-DAEB-BFCD-8D1F2DBC5F93}"/>
              </a:ext>
            </a:extLst>
          </p:cNvPr>
          <p:cNvSpPr txBox="1"/>
          <p:nvPr/>
        </p:nvSpPr>
        <p:spPr>
          <a:xfrm>
            <a:off x="2637804" y="1961332"/>
            <a:ext cx="1286756" cy="1200329"/>
          </a:xfrm>
          <a:prstGeom prst="rect">
            <a:avLst/>
          </a:prstGeom>
          <a:noFill/>
        </p:spPr>
        <p:txBody>
          <a:bodyPr wrap="square" rtlCol="0">
            <a:spAutoFit/>
          </a:bodyPr>
          <a:lstStyle/>
          <a:p>
            <a:r>
              <a:rPr lang="en-GB" sz="1800" dirty="0">
                <a:solidFill>
                  <a:schemeClr val="tx1"/>
                </a:solidFill>
                <a:latin typeface="Avenir"/>
              </a:rPr>
              <a:t>To spend money whilst shopping!</a:t>
            </a:r>
          </a:p>
        </p:txBody>
      </p:sp>
      <p:pic>
        <p:nvPicPr>
          <p:cNvPr id="2" name="Picture 1">
            <a:extLst>
              <a:ext uri="{FF2B5EF4-FFF2-40B4-BE49-F238E27FC236}">
                <a16:creationId xmlns:a16="http://schemas.microsoft.com/office/drawing/2014/main" id="{2AC2D24B-5403-5FBF-C56F-68E6084A805C}"/>
              </a:ext>
            </a:extLst>
          </p:cNvPr>
          <p:cNvPicPr>
            <a:picLocks noChangeAspect="1"/>
          </p:cNvPicPr>
          <p:nvPr/>
        </p:nvPicPr>
        <p:blipFill>
          <a:blip r:embed="rId9"/>
          <a:stretch>
            <a:fillRect/>
          </a:stretch>
        </p:blipFill>
        <p:spPr>
          <a:xfrm>
            <a:off x="2166458" y="558082"/>
            <a:ext cx="5809992" cy="5694158"/>
          </a:xfrm>
          <a:prstGeom prst="rect">
            <a:avLst/>
          </a:prstGeom>
        </p:spPr>
      </p:pic>
      <p:sp>
        <p:nvSpPr>
          <p:cNvPr id="13" name="TextBox 12">
            <a:extLst>
              <a:ext uri="{FF2B5EF4-FFF2-40B4-BE49-F238E27FC236}">
                <a16:creationId xmlns:a16="http://schemas.microsoft.com/office/drawing/2014/main" id="{4BD6C8FE-5CAE-51AA-8B8A-BB5D15E4B2CF}"/>
              </a:ext>
            </a:extLst>
          </p:cNvPr>
          <p:cNvSpPr txBox="1"/>
          <p:nvPr/>
        </p:nvSpPr>
        <p:spPr>
          <a:xfrm>
            <a:off x="7690914" y="1926530"/>
            <a:ext cx="1434459" cy="1200329"/>
          </a:xfrm>
          <a:prstGeom prst="rect">
            <a:avLst/>
          </a:prstGeom>
          <a:noFill/>
        </p:spPr>
        <p:txBody>
          <a:bodyPr wrap="square" rtlCol="0">
            <a:spAutoFit/>
          </a:bodyPr>
          <a:lstStyle/>
          <a:p>
            <a:r>
              <a:rPr lang="en-GB" sz="1800" dirty="0">
                <a:solidFill>
                  <a:schemeClr val="tx1"/>
                </a:solidFill>
                <a:latin typeface="Avenir"/>
              </a:rPr>
              <a:t>To measure ingredients when baking!</a:t>
            </a:r>
          </a:p>
        </p:txBody>
      </p:sp>
      <p:sp>
        <p:nvSpPr>
          <p:cNvPr id="15" name="TextBox 14">
            <a:extLst>
              <a:ext uri="{FF2B5EF4-FFF2-40B4-BE49-F238E27FC236}">
                <a16:creationId xmlns:a16="http://schemas.microsoft.com/office/drawing/2014/main" id="{B0A21737-14B3-E4F0-29EA-ADF6381C4FEA}"/>
              </a:ext>
            </a:extLst>
          </p:cNvPr>
          <p:cNvSpPr txBox="1"/>
          <p:nvPr/>
        </p:nvSpPr>
        <p:spPr>
          <a:xfrm>
            <a:off x="3105209" y="3914947"/>
            <a:ext cx="1570616" cy="1754326"/>
          </a:xfrm>
          <a:prstGeom prst="rect">
            <a:avLst/>
          </a:prstGeom>
          <a:noFill/>
        </p:spPr>
        <p:txBody>
          <a:bodyPr wrap="square" rtlCol="0">
            <a:spAutoFit/>
          </a:bodyPr>
          <a:lstStyle/>
          <a:p>
            <a:r>
              <a:rPr lang="en-GB" sz="1800" dirty="0">
                <a:solidFill>
                  <a:schemeClr val="tx1"/>
                </a:solidFill>
                <a:latin typeface="Avenir"/>
              </a:rPr>
              <a:t>To make sure I’ve got enough money every week to do a food shop</a:t>
            </a:r>
          </a:p>
        </p:txBody>
      </p:sp>
      <p:sp>
        <p:nvSpPr>
          <p:cNvPr id="16" name="TextBox 15">
            <a:extLst>
              <a:ext uri="{FF2B5EF4-FFF2-40B4-BE49-F238E27FC236}">
                <a16:creationId xmlns:a16="http://schemas.microsoft.com/office/drawing/2014/main" id="{9C03A14E-DEF0-832D-A0B9-6829F2F3DE6E}"/>
              </a:ext>
            </a:extLst>
          </p:cNvPr>
          <p:cNvSpPr txBox="1"/>
          <p:nvPr/>
        </p:nvSpPr>
        <p:spPr>
          <a:xfrm>
            <a:off x="7554757" y="3993779"/>
            <a:ext cx="1570616" cy="1477328"/>
          </a:xfrm>
          <a:prstGeom prst="rect">
            <a:avLst/>
          </a:prstGeom>
          <a:noFill/>
        </p:spPr>
        <p:txBody>
          <a:bodyPr wrap="square" rtlCol="0">
            <a:spAutoFit/>
          </a:bodyPr>
          <a:lstStyle/>
          <a:p>
            <a:r>
              <a:rPr lang="en-GB" sz="1800" dirty="0">
                <a:solidFill>
                  <a:schemeClr val="tx1"/>
                </a:solidFill>
                <a:latin typeface="Avenir"/>
              </a:rPr>
              <a:t>To play board games and add up the numbers on dice!</a:t>
            </a:r>
          </a:p>
        </p:txBody>
      </p:sp>
    </p:spTree>
    <p:extLst>
      <p:ext uri="{BB962C8B-B14F-4D97-AF65-F5344CB8AC3E}">
        <p14:creationId xmlns:p14="http://schemas.microsoft.com/office/powerpoint/2010/main" val="699939619"/>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 xmlns="3d4fb1ce-7578-4a36-b24b-8490e06c8395">Overarching</Project>
    <Adults_x0020_or_x0020_Schools_x003a_ xmlns="3d4fb1ce-7578-4a36-b24b-8490e06c8395" xsi:nil="true"/>
    <Product xmlns="3d4fb1ce-7578-4a36-b24b-8490e06c8395" xsi:nil="true"/>
    <Teamwork_x003f_ xmlns="3d4fb1ce-7578-4a36-b24b-8490e06c8395" xsi:nil="true"/>
    <External_x0020_use xmlns="3d4fb1ce-7578-4a36-b24b-8490e06c8395" xsi:nil="true"/>
    <Proposed_x0020_funding xmlns="3d4fb1ce-7578-4a36-b24b-8490e06c8395" xsi:nil="true"/>
    <Instigated_x0020_by_x003a_ xmlns="3d4fb1ce-7578-4a36-b24b-8490e06c8395" xsi:nil="true"/>
    <Internal_x0020_Use xmlns="3d4fb1ce-7578-4a36-b24b-8490e06c8395" xsi:nil="true"/>
    <Current_x0020_Status xmlns="3d4fb1ce-7578-4a36-b24b-8490e06c8395" xsi:nil="true"/>
    <Educational_x0020_Input xmlns="3d4fb1ce-7578-4a36-b24b-8490e06c8395" xsi:nil="true"/>
    <lcf76f155ced4ddcb4097134ff3c332f xmlns="3d4fb1ce-7578-4a36-b24b-8490e06c8395">
      <Terms xmlns="http://schemas.microsoft.com/office/infopath/2007/PartnerControls"/>
    </lcf76f155ced4ddcb4097134ff3c332f>
    <Next_x0020_Strategic_x0020_meeting xmlns="3d4fb1ce-7578-4a36-b24b-8490e06c8395" xsi:nil="true"/>
    <End_x0020_date xmlns="3d4fb1ce-7578-4a36-b24b-8490e06c8395" xsi:nil="true"/>
    <zygd xmlns="3d4fb1ce-7578-4a36-b24b-8490e06c8395" xsi:nil="true"/>
    <Start_x0020_date xmlns="3d4fb1ce-7578-4a36-b24b-8490e06c8395" xsi:nil="true"/>
    <sp5s xmlns="3d4fb1ce-7578-4a36-b24b-8490e06c8395" xsi:nil="true"/>
    <Components xmlns="3d4fb1ce-7578-4a36-b24b-8490e06c8395" xsi:nil="true"/>
    <Target_x0020_Group xmlns="3d4fb1ce-7578-4a36-b24b-8490e06c8395" xsi:nil="true"/>
    <Ed_x0020_other xmlns="3d4fb1ce-7578-4a36-b24b-8490e06c8395" xsi:nil="true"/>
    <Priority xmlns="3d4fb1ce-7578-4a36-b24b-8490e06c8395" xsi:nil="true"/>
    <TaxCatchAll xmlns="5c446c59-e2cf-4ab6-976a-d41307e20e11" xsi:nil="true"/>
    <Budget xmlns="3d4fb1ce-7578-4a36-b24b-8490e06c8395" xsi:nil="true"/>
    <_x0031__x002d_Liner xmlns="3d4fb1ce-7578-4a36-b24b-8490e06c8395" xsi:nil="true"/>
    <Phase xmlns="3d4fb1ce-7578-4a36-b24b-8490e06c8395" xsi:nil="true"/>
    <Support xmlns="3d4fb1ce-7578-4a36-b24b-8490e06c839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B21833FE06F8488E9DE48F3E8C88A1" ma:contentTypeVersion="46" ma:contentTypeDescription="Create a new document." ma:contentTypeScope="" ma:versionID="8dddcd77cbbcb1183a45701529ada4ec">
  <xsd:schema xmlns:xsd="http://www.w3.org/2001/XMLSchema" xmlns:xs="http://www.w3.org/2001/XMLSchema" xmlns:p="http://schemas.microsoft.com/office/2006/metadata/properties" xmlns:ns2="3d4fb1ce-7578-4a36-b24b-8490e06c8395" xmlns:ns3="5c446c59-e2cf-4ab6-976a-d41307e20e11" xmlns:ns4="b072cec8-3e9d-43cd-90c2-d7a855a423e0" targetNamespace="http://schemas.microsoft.com/office/2006/metadata/properties" ma:root="true" ma:fieldsID="7a8e3e4239c4d882fdb33e64afb65d71" ns2:_="" ns3:_="" ns4:_="">
    <xsd:import namespace="3d4fb1ce-7578-4a36-b24b-8490e06c8395"/>
    <xsd:import namespace="5c446c59-e2cf-4ab6-976a-d41307e20e11"/>
    <xsd:import namespace="b072cec8-3e9d-43cd-90c2-d7a855a423e0"/>
    <xsd:element name="properties">
      <xsd:complexType>
        <xsd:sequence>
          <xsd:element name="documentManagement">
            <xsd:complexType>
              <xsd:all>
                <xsd:element ref="ns2:Project" minOccurs="0"/>
                <xsd:element ref="ns2:Phase" minOccurs="0"/>
                <xsd:element ref="ns2:Internal_x0020_Use" minOccurs="0"/>
                <xsd:element ref="ns2:Target_x0020_Group" minOccurs="0"/>
                <xsd:element ref="ns2:Components" minOccurs="0"/>
                <xsd:element ref="ns2:Instigated_x0020_by_x003a_" minOccurs="0"/>
                <xsd:element ref="ns2:Adults_x0020_or_x0020_Schools_x003a_" minOccurs="0"/>
                <xsd:element ref="ns2:Current_x0020_Status" minOccurs="0"/>
                <xsd:element ref="ns2:Start_x0020_date" minOccurs="0"/>
                <xsd:element ref="ns2:End_x0020_date" minOccurs="0"/>
                <xsd:element ref="ns2:Educational_x0020_Input" minOccurs="0"/>
                <xsd:element ref="ns2:Budget" minOccurs="0"/>
                <xsd:element ref="ns2:Teamwork_x003f_" minOccurs="0"/>
                <xsd:element ref="ns2:Product" minOccurs="0"/>
                <xsd:element ref="ns2:External_x0020_use" minOccurs="0"/>
                <xsd:element ref="ns2:sp5s" minOccurs="0"/>
                <xsd:element ref="ns2:zygd" minOccurs="0"/>
                <xsd:element ref="ns2:_x0031__x002d_Liner" minOccurs="0"/>
                <xsd:element ref="ns2:Support" minOccurs="0"/>
                <xsd:element ref="ns2:Ed_x0020_other" minOccurs="0"/>
                <xsd:element ref="ns2:Next_x0020_Strategic_x0020_meeting" minOccurs="0"/>
                <xsd:element ref="ns3:SharedWithUsers" minOccurs="0"/>
                <xsd:element ref="ns2:Priority" minOccurs="0"/>
                <xsd:element ref="ns2:Proposed_x0020_funding" minOccurs="0"/>
                <xsd:element ref="ns4: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fb1ce-7578-4a36-b24b-8490e06c8395" elementFormDefault="qualified">
    <xsd:import namespace="http://schemas.microsoft.com/office/2006/documentManagement/types"/>
    <xsd:import namespace="http://schemas.microsoft.com/office/infopath/2007/PartnerControls"/>
    <xsd:element name="Project" ma:index="1" nillable="true" ma:displayName="Project" ma:format="Dropdown" ma:indexed="true" ma:internalName="Project">
      <xsd:simpleType>
        <xsd:restriction base="dms:Choice">
          <xsd:enumeration value="BIT"/>
          <xsd:enumeration value="Challenge"/>
          <xsd:enumeration value="Mobile Maths"/>
          <xsd:enumeration value="Parental Engagement"/>
          <xsd:enumeration value="Family Maths Toolkit"/>
          <xsd:enumeration value="Firm Foundations for All"/>
          <xsd:enumeration value="PHF"/>
          <xsd:enumeration value="Passport Maths"/>
          <xsd:enumeration value="Portsmouth Counts"/>
          <xsd:enumeration value="Mayors Fund"/>
          <xsd:enumeration value="Overarching"/>
          <xsd:enumeration value="n/a"/>
          <xsd:enumeration value="Health"/>
          <xsd:enumeration value="BaNC"/>
          <xsd:enumeration value="Multiply"/>
        </xsd:restriction>
      </xsd:simpleType>
    </xsd:element>
    <xsd:element name="Phase" ma:index="2" nillable="true" ma:displayName="Phase" ma:format="Dropdown" ma:indexed="true" ma:internalName="Phase">
      <xsd:simpleType>
        <xsd:restriction base="dms:Choice">
          <xsd:enumeration value="Application"/>
          <xsd:enumeration value="Planning"/>
          <xsd:enumeration value="Research and Development"/>
          <xsd:enumeration value="Pilot"/>
          <xsd:enumeration value="Phase 2"/>
          <xsd:enumeration value="Phase 3"/>
          <xsd:enumeration value="Phase 4"/>
          <xsd:enumeration value="n/a"/>
        </xsd:restriction>
      </xsd:simpleType>
    </xsd:element>
    <xsd:element name="Internal_x0020_Use" ma:index="4" nillable="true" ma:displayName="Type of" ma:format="Dropdown" ma:internalName="Internal_x0020_Use">
      <xsd:simpleType>
        <xsd:restriction base="dms:Choice">
          <xsd:enumeration value="Activities_Tests"/>
          <xsd:enumeration value="Conference"/>
          <xsd:enumeration value="Consultation Response"/>
          <xsd:enumeration value="Contract"/>
          <xsd:enumeration value="Data"/>
          <xsd:enumeration value="Developed Parts"/>
          <xsd:enumeration value="Developing Material"/>
          <xsd:enumeration value="Evidence"/>
          <xsd:enumeration value="Expert Groups"/>
          <xsd:enumeration value="Finances"/>
          <xsd:enumeration value="Focus Groups"/>
          <xsd:enumeration value="Funding"/>
          <xsd:enumeration value="Meeting Minutes"/>
          <xsd:enumeration value="not internal"/>
          <xsd:enumeration value="Planning"/>
          <xsd:enumeration value="Financial_Quote"/>
          <xsd:enumeration value="Reference"/>
          <xsd:enumeration value="StockImages"/>
          <xsd:enumeration value="Support"/>
          <xsd:enumeration value="Survey_analysis"/>
          <xsd:enumeration value="Report/Write Up"/>
        </xsd:restriction>
      </xsd:simpleType>
    </xsd:element>
    <xsd:element name="Target_x0020_Group" ma:index="5" nillable="true" ma:displayName="Target Group" ma:format="Dropdown" ma:internalName="Target_x0020_Group">
      <xsd:simpleType>
        <xsd:restriction base="dms:Choice">
          <xsd:enumeration value="Champions"/>
          <xsd:enumeration value="Learners"/>
          <xsd:enumeration value="Partner"/>
          <xsd:enumeration value="Participant"/>
          <xsd:enumeration value="Partners and Participants"/>
          <xsd:enumeration value="Stakeholders"/>
          <xsd:enumeration value="Funders"/>
          <xsd:enumeration value="n/a"/>
        </xsd:restriction>
      </xsd:simpleType>
    </xsd:element>
    <xsd:element name="Components" ma:index="6" nillable="true" ma:displayName="Components" ma:format="Dropdown" ma:internalName="Components">
      <xsd:simpleType>
        <xsd:restriction base="dms:Choice">
          <xsd:enumeration value="Assessments"/>
          <xsd:enumeration value="Images"/>
          <xsd:enumeration value="Learn Elsewhere"/>
          <xsd:enumeration value="Legal"/>
          <xsd:enumeration value="Resources"/>
          <xsd:enumeration value="Wireframes"/>
        </xsd:restriction>
      </xsd:simpleType>
    </xsd:element>
    <xsd:element name="Instigated_x0020_by_x003a_" ma:index="7" nillable="true" ma:displayName="PM / Owner" ma:format="Dropdown" ma:indexed="true" ma:internalName="Instigated_x0020_by_x003a_">
      <xsd:simpleType>
        <xsd:restriction base="dms:Choice">
          <xsd:enumeration value="Siobhan"/>
          <xsd:enumeration value="Rachel"/>
          <xsd:enumeration value="Paul"/>
          <xsd:enumeration value="Lynn"/>
          <xsd:enumeration value="Sally"/>
          <xsd:enumeration value="Mike"/>
          <xsd:enumeration value="Vessi"/>
          <xsd:enumeration value="Serge"/>
          <xsd:enumeration value="Anna"/>
          <xsd:enumeration value="Margaret"/>
          <xsd:enumeration value="Rachael"/>
          <xsd:enumeration value="Hannah"/>
          <xsd:enumeration value="n/a"/>
        </xsd:restriction>
      </xsd:simpleType>
    </xsd:element>
    <xsd:element name="Adults_x0020_or_x0020_Schools_x003a_" ma:index="8" nillable="true" ma:displayName="Adults or Schools:" ma:format="Dropdown" ma:internalName="Adults_x0020_or_x0020_Schools_x003a_">
      <xsd:simpleType>
        <xsd:restriction base="dms:Choice">
          <xsd:enumeration value="Adults Challenge"/>
          <xsd:enumeration value="Adults other"/>
          <xsd:enumeration value="Strategic"/>
          <xsd:enumeration value="Schools"/>
          <xsd:enumeration value="Adults &amp; schools"/>
          <xsd:enumeration value="n/a"/>
        </xsd:restriction>
      </xsd:simpleType>
    </xsd:element>
    <xsd:element name="Current_x0020_Status" ma:index="9" nillable="true" ma:displayName="Dev Status" ma:format="Dropdown" ma:indexed="true" ma:internalName="Current_x0020_Status">
      <xsd:simpleType>
        <xsd:restriction base="dms:Choice">
          <xsd:enumeration value="Pipeline"/>
          <xsd:enumeration value="Active"/>
          <xsd:enumeration value="Complete"/>
          <xsd:enumeration value="n/a"/>
        </xsd:restriction>
      </xsd:simpleType>
    </xsd:element>
    <xsd:element name="Start_x0020_date" ma:index="10" nillable="true" ma:displayName="Start date" ma:format="DateOnly" ma:internalName="Start_x0020_date">
      <xsd:simpleType>
        <xsd:restriction base="dms:DateTime"/>
      </xsd:simpleType>
    </xsd:element>
    <xsd:element name="End_x0020_date" ma:index="11" nillable="true" ma:displayName="End date" ma:format="DateOnly" ma:internalName="End_x0020_date">
      <xsd:simpleType>
        <xsd:restriction base="dms:DateTime"/>
      </xsd:simpleType>
    </xsd:element>
    <xsd:element name="Educational_x0020_Input" ma:index="12" nillable="true" ma:displayName="Ed lead" ma:format="Dropdown" ma:internalName="Educational_x0020_Input">
      <xsd:simpleType>
        <xsd:restriction base="dms:Choice">
          <xsd:enumeration value="Els"/>
          <xsd:enumeration value="Derek"/>
          <xsd:enumeration value="Margaret"/>
          <xsd:enumeration value="Sue"/>
          <xsd:enumeration value="Lynn"/>
          <xsd:enumeration value="Serge"/>
          <xsd:enumeration value="tbc"/>
          <xsd:enumeration value="No"/>
        </xsd:restriction>
      </xsd:simpleType>
    </xsd:element>
    <xsd:element name="Budget" ma:index="13" nillable="true" ma:displayName="Est cost" ma:decimals="0" ma:LCID="2057" ma:internalName="Budget">
      <xsd:simpleType>
        <xsd:restriction base="dms:Currency"/>
      </xsd:simpleType>
    </xsd:element>
    <xsd:element name="Teamwork_x003f_" ma:index="14" nillable="true" ma:displayName="Teamwork" ma:format="Dropdown" ma:internalName="Teamwork_x003f_">
      <xsd:simpleType>
        <xsd:union memberTypes="dms:Text">
          <xsd:simpleType>
            <xsd:restriction base="dms:Choice">
              <xsd:enumeration value="Yes"/>
              <xsd:enumeration value="No"/>
            </xsd:restriction>
          </xsd:simpleType>
        </xsd:union>
      </xsd:simpleType>
    </xsd:element>
    <xsd:element name="Product" ma:index="15" nillable="true" ma:displayName="Product" ma:format="Dropdown" ma:indexed="true" ma:internalName="Product">
      <xsd:simpleType>
        <xsd:restriction base="dms:Choice">
          <xsd:enumeration value="BaNC"/>
          <xsd:enumeration value="Challenge Online"/>
          <xsd:enumeration value="Challenge Champions"/>
          <xsd:enumeration value="Champions Workbook"/>
          <xsd:enumeration value="Numeracy Review"/>
          <xsd:enumeration value="Family Maths Toolkit"/>
          <xsd:enumeration value="Parent Leaflets"/>
          <xsd:enumeration value="Parent Scrapbooks"/>
          <xsd:enumeration value="Firm Foundations Support Materials"/>
          <xsd:enumeration value="Overarching"/>
          <xsd:enumeration value="n/a"/>
          <xsd:enumeration value="Screener"/>
        </xsd:restriction>
      </xsd:simpleType>
    </xsd:element>
    <xsd:element name="External_x0020_use" ma:index="16" nillable="true" ma:displayName="Comms" ma:format="Dropdown" ma:internalName="External_x0020_use">
      <xsd:simpleType>
        <xsd:union memberTypes="dms:Text">
          <xsd:simpleType>
            <xsd:restriction base="dms:Choice">
              <xsd:enumeration value="Activities_Tests"/>
              <xsd:enumeration value="Ambassadors"/>
              <xsd:enumeration value="Blog_piece"/>
              <xsd:enumeration value="Brand"/>
              <xsd:enumeration value="Brief"/>
              <xsd:enumeration value="Case_study"/>
              <xsd:enumeration value="Comms_social_intern"/>
              <xsd:enumeration value="Design Features"/>
              <xsd:enumeration value="Emailing"/>
              <xsd:enumeration value="Instructions"/>
              <xsd:enumeration value="Leaflet_Handout_Overview"/>
              <xsd:enumeration value="Media"/>
              <xsd:enumeration value="Not External"/>
              <xsd:enumeration value="Posters_Banners"/>
              <xsd:enumeration value="Presentation"/>
              <xsd:enumeration value="Print Artwork"/>
              <xsd:enumeration value="Workshop"/>
            </xsd:restriction>
          </xsd:simpleType>
        </xsd:union>
      </xsd:simpleType>
    </xsd:element>
    <xsd:element name="sp5s" ma:index="17" nillable="true" ma:displayName="Text" ma:internalName="sp5s">
      <xsd:simpleType>
        <xsd:restriction base="dms:Text"/>
      </xsd:simpleType>
    </xsd:element>
    <xsd:element name="zygd" ma:index="18" nillable="true" ma:displayName="Contains data" ma:internalName="zygd">
      <xsd:simpleType>
        <xsd:restriction base="dms:Text"/>
      </xsd:simpleType>
    </xsd:element>
    <xsd:element name="_x0031__x002d_Liner" ma:index="19" nillable="true" ma:displayName="1-Liner" ma:description="A 1-line description" ma:internalName="_x0031__x002d_Liner">
      <xsd:simpleType>
        <xsd:restriction base="dms:Note">
          <xsd:maxLength value="255"/>
        </xsd:restriction>
      </xsd:simpleType>
    </xsd:element>
    <xsd:element name="Support" ma:index="20" nillable="true" ma:displayName="Support" ma:format="Dropdown" ma:internalName="Support">
      <xsd:simpleType>
        <xsd:union memberTypes="dms:Text">
          <xsd:simpleType>
            <xsd:restriction base="dms:Choice">
              <xsd:enumeration value="Jo"/>
              <xsd:enumeration value="Anna"/>
              <xsd:enumeration value="Helen"/>
              <xsd:enumeration value="n/a"/>
            </xsd:restriction>
          </xsd:simpleType>
        </xsd:union>
      </xsd:simpleType>
    </xsd:element>
    <xsd:element name="Ed_x0020_other" ma:index="21" nillable="true" ma:displayName="Ed other" ma:internalName="Ed_x0020_other">
      <xsd:complexType>
        <xsd:complexContent>
          <xsd:extension base="dms:MultiChoiceFillIn">
            <xsd:sequence>
              <xsd:element name="Value" maxOccurs="unbounded" minOccurs="0" nillable="true">
                <xsd:simpleType>
                  <xsd:union memberTypes="dms:Text">
                    <xsd:simpleType>
                      <xsd:restriction base="dms:Choice">
                        <xsd:enumeration value="Lynn"/>
                        <xsd:enumeration value="Serge"/>
                        <xsd:enumeration value="Derek"/>
                        <xsd:enumeration value="Mandy"/>
                        <xsd:enumeration value="Colin"/>
                        <xsd:enumeration value="Nina"/>
                        <xsd:enumeration value="Margaret"/>
                        <xsd:enumeration value="Pip"/>
                      </xsd:restriction>
                    </xsd:simpleType>
                  </xsd:union>
                </xsd:simpleType>
              </xsd:element>
            </xsd:sequence>
          </xsd:extension>
        </xsd:complexContent>
      </xsd:complexType>
    </xsd:element>
    <xsd:element name="Next_x0020_Strategic_x0020_meeting" ma:index="22" nillable="true" ma:displayName="Next Strategic meeting" ma:format="Dropdown" ma:internalName="Next_x0020_Strategic_x0020_meeting">
      <xsd:simpleType>
        <xsd:union memberTypes="dms:Text">
          <xsd:simpleType>
            <xsd:restriction base="dms:Choice">
              <xsd:enumeration value="Yes"/>
            </xsd:restriction>
          </xsd:simpleType>
        </xsd:union>
      </xsd:simpleType>
    </xsd:element>
    <xsd:element name="Priority" ma:index="30" nillable="true" ma:displayName="Priority" ma:decimals="0" ma:internalName="Priority">
      <xsd:simpleType>
        <xsd:restriction base="dms:Number"/>
      </xsd:simpleType>
    </xsd:element>
    <xsd:element name="Proposed_x0020_funding" ma:index="31" nillable="true" ma:displayName="Proposed funding" ma:internalName="Proposed_x0020_funding">
      <xsd:simpleType>
        <xsd:restriction base="dms:Text">
          <xsd:maxLength value="255"/>
        </xsd:restriction>
      </xsd:simpleType>
    </xsd:element>
    <xsd:element name="MediaServiceMetadata" ma:index="36" nillable="true" ma:displayName="MediaServiceMetadata" ma:description="" ma:hidden="true" ma:internalName="MediaServiceMetadata" ma:readOnly="true">
      <xsd:simpleType>
        <xsd:restriction base="dms:Note"/>
      </xsd:simpleType>
    </xsd:element>
    <xsd:element name="MediaServiceFastMetadata" ma:index="37" nillable="true" ma:displayName="MediaServiceFastMetadata" ma:description="" ma:hidden="true" ma:internalName="MediaServiceFastMetadata" ma:readOnly="true">
      <xsd:simpleType>
        <xsd:restriction base="dms:Note"/>
      </xsd:simpleType>
    </xsd:element>
    <xsd:element name="MediaServiceDateTaken" ma:index="38" nillable="true" ma:displayName="MediaServiceDateTaken" ma:hidden="true" ma:internalName="MediaServiceDateTaken" ma:readOnly="true">
      <xsd:simpleType>
        <xsd:restriction base="dms:Text"/>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MediaLengthInSeconds" ma:hidden="true"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ef2560c5-e438-498a-b155-42b5557b5a9f"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element name="MediaServiceObjectDetectorVersions" ma:index="50" nillable="true" ma:displayName="MediaServiceObjectDetectorVersions" ma:hidden="true" ma:indexed="true" ma:internalName="MediaServiceObjectDetectorVersions" ma:readOnly="true">
      <xsd:simpleType>
        <xsd:restriction base="dms:Text"/>
      </xsd:simpleType>
    </xsd:element>
    <xsd:element name="MediaServiceSearchProperties" ma:index="51" nillable="true" ma:displayName="MediaServiceSearchProperties" ma:hidden="true" ma:internalName="MediaServiceSearchProperties" ma:readOnly="true">
      <xsd:simpleType>
        <xsd:restriction base="dms:Note"/>
      </xsd:simpleType>
    </xsd:element>
    <xsd:element name="MediaServiceBillingMetadata" ma:index="5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46c59-e2cf-4ab6-976a-d41307e20e11"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48" nillable="true" ma:displayName="Taxonomy Catch All Column" ma:hidden="true" ma:list="{a7ee53dc-7a83-4204-bf94-a1a24809ac75}" ma:internalName="TaxCatchAll" ma:showField="CatchAllData" ma:web="5c446c59-e2cf-4ab6-976a-d41307e20e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2cec8-3e9d-43cd-90c2-d7a855a423e0" elementFormDefault="qualified">
    <xsd:import namespace="http://schemas.microsoft.com/office/2006/documentManagement/types"/>
    <xsd:import namespace="http://schemas.microsoft.com/office/infopath/2007/PartnerControls"/>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internalName="SharedWithDetails" ma:readOnly="true">
      <xsd:simpleType>
        <xsd:restriction base="dms:Note">
          <xsd:maxLength value="255"/>
        </xsd:restriction>
      </xsd:simpleType>
    </xsd:element>
    <xsd:element name="LastSharedByUser" ma:index="34" nillable="true" ma:displayName="Last Shared By User" ma:description="" ma:internalName="LastSharedByUser" ma:readOnly="true">
      <xsd:simpleType>
        <xsd:restriction base="dms:Note">
          <xsd:maxLength value="255"/>
        </xsd:restriction>
      </xsd:simpleType>
    </xsd:element>
    <xsd:element name="LastSharedByTime" ma:index="3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AA3FDB-2AA3-4FF1-A8BD-67ED5D876098}">
  <ds:schemaRefs>
    <ds:schemaRef ds:uri="http://purl.org/dc/dcmitype/"/>
    <ds:schemaRef ds:uri="http://purl.org/dc/terms/"/>
    <ds:schemaRef ds:uri="http://purl.org/dc/elements/1.1/"/>
    <ds:schemaRef ds:uri="5c446c59-e2cf-4ab6-976a-d41307e20e11"/>
    <ds:schemaRef ds:uri="http://schemas.microsoft.com/office/2006/documentManagement/types"/>
    <ds:schemaRef ds:uri="3d4fb1ce-7578-4a36-b24b-8490e06c8395"/>
    <ds:schemaRef ds:uri="http://www.w3.org/XML/1998/namespace"/>
    <ds:schemaRef ds:uri="b072cec8-3e9d-43cd-90c2-d7a855a423e0"/>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F73C023-BA22-46CB-A7E4-FF2500E0CF2D}">
  <ds:schemaRefs>
    <ds:schemaRef ds:uri="http://schemas.microsoft.com/sharepoint/v3/contenttype/forms"/>
  </ds:schemaRefs>
</ds:datastoreItem>
</file>

<file path=customXml/itemProps3.xml><?xml version="1.0" encoding="utf-8"?>
<ds:datastoreItem xmlns:ds="http://schemas.openxmlformats.org/officeDocument/2006/customXml" ds:itemID="{84862AB3-6FE7-488E-8A9E-92370A820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fb1ce-7578-4a36-b24b-8490e06c8395"/>
    <ds:schemaRef ds:uri="5c446c59-e2cf-4ab6-976a-d41307e20e11"/>
    <ds:schemaRef ds:uri="b072cec8-3e9d-43cd-90c2-d7a855a423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669</TotalTime>
  <Words>1842</Words>
  <Application>Microsoft Office PowerPoint</Application>
  <PresentationFormat>Custom</PresentationFormat>
  <Paragraphs>237</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Avenir</vt:lpstr>
      <vt:lpstr>Arial</vt:lpstr>
      <vt:lpstr>Arimo Bold</vt:lpstr>
      <vt:lpstr>Arimo</vt:lpstr>
      <vt:lpstr>Noto Sans Symbols</vt:lpstr>
      <vt:lpstr>Rubik Medium</vt:lpstr>
      <vt:lpstr>Rubik</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Hill</dc:creator>
  <cp:lastModifiedBy>Lizzie Green</cp:lastModifiedBy>
  <cp:revision>44</cp:revision>
  <dcterms:modified xsi:type="dcterms:W3CDTF">2026-01-14T16:11:27Z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0x010100B2B21833FE06F8488E9DE48F3E8C88A1</vt:lpwstr>
  </property>
  <property fmtid="{D5CDD505-2E9C-101B-9397-08002B2CF9AE}" pid="3" name="MediaServiceImageTags">
    <vt:lpwstr/>
  </property>
</Properties>
</file>