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70" r:id="rId5"/>
    <p:sldId id="257" r:id="rId6"/>
    <p:sldId id="258" r:id="rId7"/>
    <p:sldId id="259" r:id="rId8"/>
    <p:sldId id="274" r:id="rId9"/>
    <p:sldId id="260" r:id="rId10"/>
    <p:sldId id="261" r:id="rId11"/>
    <p:sldId id="275" r:id="rId12"/>
    <p:sldId id="262" r:id="rId13"/>
    <p:sldId id="267" r:id="rId14"/>
    <p:sldId id="276" r:id="rId15"/>
    <p:sldId id="264" r:id="rId16"/>
    <p:sldId id="265" r:id="rId17"/>
    <p:sldId id="266" r:id="rId18"/>
  </p:sldIdLst>
  <p:sldSz cx="9753600" cy="7315200"/>
  <p:notesSz cx="6858000" cy="9144000"/>
  <p:embeddedFontLst>
    <p:embeddedFont>
      <p:font typeface="Lato" panose="020F0502020204030203" pitchFamily="34" charset="0"/>
      <p:regular r:id="rId20"/>
      <p:bold r:id="rId21"/>
      <p:italic r:id="rId22"/>
      <p:boldItalic r:id="rId23"/>
    </p:embeddedFont>
    <p:embeddedFont>
      <p:font typeface="Rubik" pitchFamily="2" charset="-79"/>
      <p:regular r:id="rId24"/>
      <p:bold r:id="rId25"/>
      <p:italic r:id="rId26"/>
      <p:boldItalic r:id="rId27"/>
    </p:embeddedFont>
    <p:embeddedFont>
      <p:font typeface="Rubik Medium" pitchFamily="2" charset="-79"/>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B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6C95C2-2FD3-4FB8-A680-083B00477158}" v="2" dt="2026-02-10T16:00:21.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3" autoAdjust="0"/>
  </p:normalViewPr>
  <p:slideViewPr>
    <p:cSldViewPr snapToGrid="0">
      <p:cViewPr varScale="1">
        <p:scale>
          <a:sx n="55" d="100"/>
          <a:sy n="55" d="100"/>
        </p:scale>
        <p:origin x="1492" y="44"/>
      </p:cViewPr>
      <p:guideLst>
        <p:guide orient="horz" pos="2160"/>
        <p:guide pos="2880"/>
      </p:guideLst>
    </p:cSldViewPr>
  </p:slideViewPr>
  <p:notesTextViewPr>
    <p:cViewPr>
      <p:scale>
        <a:sx n="1" d="1"/>
        <a:sy n="1" d="1"/>
      </p:scale>
      <p:origin x="0" y="0"/>
    </p:cViewPr>
  </p:notesTextViewPr>
  <p:sorterViewPr>
    <p:cViewPr>
      <p:scale>
        <a:sx n="100" d="100"/>
        <a:sy n="100" d="100"/>
      </p:scale>
      <p:origin x="0" y="-6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KDnjSlyaFj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yourselves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520320" marR="0" lvl="4" algn="l" rtl="0">
              <a:lnSpc>
                <a:spcPct val="108030"/>
              </a:lnSpc>
              <a:spcBef>
                <a:spcPts val="0"/>
              </a:spcBef>
              <a:spcAft>
                <a:spcPts val="0"/>
              </a:spcAft>
              <a:buClr>
                <a:srgbClr val="000000"/>
              </a:buClr>
              <a:buSzPts val="1706"/>
            </a:pPr>
            <a:r>
              <a:rPr lang="en-US" sz="1200" b="1" dirty="0">
                <a:ea typeface="Avenir"/>
              </a:rPr>
              <a:t>One volunteer to do this slide</a:t>
            </a:r>
            <a:endParaRPr lang="en-US" sz="1200" dirty="0">
              <a:ea typeface="Avenir"/>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57862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One volunteer to do this slide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852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endParaRPr lang="en-GB" sz="1200" dirty="0">
              <a:latin typeface="Avenir"/>
            </a:endParaRPr>
          </a:p>
          <a:p>
            <a:r>
              <a:rPr lang="en-GB" sz="1200" dirty="0">
                <a:latin typeface="Avenir"/>
              </a:rPr>
              <a:t>This is the You Tube link </a:t>
            </a:r>
            <a:r>
              <a:rPr lang="en-GB" sz="1200" dirty="0">
                <a:latin typeface="Avenir"/>
                <a:hlinkClick r:id="rId3"/>
              </a:rPr>
              <a:t>https://youtu.be/KDnjSlyaFjc</a:t>
            </a:r>
            <a:r>
              <a:rPr lang="en-GB" sz="1200" dirty="0">
                <a:latin typeface="Avenir"/>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a:t>
            </a:r>
            <a:r>
              <a:rPr lang="en-US" dirty="0" err="1"/>
              <a:t>maths</a:t>
            </a:r>
            <a:r>
              <a:rPr lang="en-US" dirty="0"/>
              <a:t>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err="1">
                <a:solidFill>
                  <a:srgbClr val="3C3C3B"/>
                </a:solidFill>
                <a:latin typeface="Lato"/>
                <a:ea typeface="Lato"/>
                <a:cs typeface="Lato"/>
                <a:sym typeface="Lato"/>
              </a:rPr>
              <a:t>Recognising</a:t>
            </a:r>
            <a:r>
              <a:rPr lang="en-US" sz="1200" dirty="0">
                <a:solidFill>
                  <a:srgbClr val="3C3C3B"/>
                </a:solidFill>
                <a:latin typeface="Lato"/>
                <a:ea typeface="Lato"/>
                <a:cs typeface="Lato"/>
                <a:sym typeface="Lato"/>
              </a:rPr>
              <a:t>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jobs, hobbies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repeat the children’s answers out loud so everyone can hear what they said before answering them.</a:t>
            </a:r>
            <a:endParaRPr/>
          </a:p>
          <a:p>
            <a:pPr marL="0" lvl="0" indent="0" algn="l" rtl="0">
              <a:spcBef>
                <a:spcPts val="0"/>
              </a:spcBef>
              <a:spcAft>
                <a:spcPts val="0"/>
              </a:spcAft>
              <a:buNone/>
            </a:pPr>
            <a:endParaRPr/>
          </a:p>
          <a:p>
            <a:pPr marL="0" lvl="0" indent="0" algn="l" rtl="0">
              <a:spcBef>
                <a:spcPts val="0"/>
              </a:spcBef>
              <a:spcAft>
                <a:spcPts val="0"/>
              </a:spcAft>
              <a:buNone/>
            </a:pPr>
            <a:r>
              <a:rPr lang="en-US"/>
              <a:t>The children may say they did their maths home work, or played a maths game – they are good answers for now. Thank them and say you’ll come back to this question later.</a:t>
            </a:r>
            <a:endParaRPr/>
          </a:p>
          <a:p>
            <a:pPr marL="0" lvl="0" indent="0" algn="l" rtl="0">
              <a:spcBef>
                <a:spcPts val="0"/>
              </a:spcBef>
              <a:spcAft>
                <a:spcPts val="0"/>
              </a:spcAft>
              <a:buNone/>
            </a:pPr>
            <a:endParaRPr/>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we’re going to tell you about our maths stories - </a:t>
            </a:r>
            <a:r>
              <a:rPr lang="en-US" sz="1800" dirty="0">
                <a:latin typeface="Avenir"/>
                <a:ea typeface="Avenir"/>
                <a:cs typeface="Avenir"/>
                <a:sym typeface="Avenir"/>
              </a:rPr>
              <a:t>how we felt about maths at school, how we feel about maths now and how we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1 -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1172060-D6B9-4769-F7EB-0B2D07E06753}"/>
            </a:ext>
          </a:extLst>
        </p:cNvPr>
        <p:cNvGrpSpPr/>
        <p:nvPr/>
      </p:nvGrpSpPr>
      <p:grpSpPr>
        <a:xfrm>
          <a:off x="0" y="0"/>
          <a:ext cx="0" cy="0"/>
          <a:chOff x="0" y="0"/>
          <a:chExt cx="0" cy="0"/>
        </a:xfrm>
      </p:grpSpPr>
      <p:sp>
        <p:nvSpPr>
          <p:cNvPr id="139" name="Google Shape;139;p4:notes">
            <a:extLst>
              <a:ext uri="{FF2B5EF4-FFF2-40B4-BE49-F238E27FC236}">
                <a16:creationId xmlns:a16="http://schemas.microsoft.com/office/drawing/2014/main" id="{EF46FFE8-1B2E-385D-B36B-36477BC0C90F}"/>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a:extLst>
              <a:ext uri="{FF2B5EF4-FFF2-40B4-BE49-F238E27FC236}">
                <a16:creationId xmlns:a16="http://schemas.microsoft.com/office/drawing/2014/main" id="{E528FEA5-2E5E-0538-EEFB-73A109B6322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a:extLst>
              <a:ext uri="{FF2B5EF4-FFF2-40B4-BE49-F238E27FC236}">
                <a16:creationId xmlns:a16="http://schemas.microsoft.com/office/drawing/2014/main" id="{97F251EE-00E6-7E29-E9BE-71926E5ECBA3}"/>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8055C453-0122-7433-0A84-CEF4B81DA9FD}"/>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2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a:extLst>
              <a:ext uri="{FF2B5EF4-FFF2-40B4-BE49-F238E27FC236}">
                <a16:creationId xmlns:a16="http://schemas.microsoft.com/office/drawing/2014/main" id="{A176D7B7-878C-D12B-D43C-F50ADC68CF9F}"/>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a:extLst>
              <a:ext uri="{FF2B5EF4-FFF2-40B4-BE49-F238E27FC236}">
                <a16:creationId xmlns:a16="http://schemas.microsoft.com/office/drawing/2014/main" id="{7F4FDCE8-07CB-B836-9828-2A18498BBB2F}"/>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477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job</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First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4B8407C-1E33-AC25-8E2A-FAC3981AB10E}"/>
            </a:ext>
          </a:extLst>
        </p:cNvPr>
        <p:cNvGrpSpPr/>
        <p:nvPr/>
      </p:nvGrpSpPr>
      <p:grpSpPr>
        <a:xfrm>
          <a:off x="0" y="0"/>
          <a:ext cx="0" cy="0"/>
          <a:chOff x="0" y="0"/>
          <a:chExt cx="0" cy="0"/>
        </a:xfrm>
      </p:grpSpPr>
      <p:sp>
        <p:nvSpPr>
          <p:cNvPr id="167" name="Google Shape;167;p6:notes">
            <a:extLst>
              <a:ext uri="{FF2B5EF4-FFF2-40B4-BE49-F238E27FC236}">
                <a16:creationId xmlns:a16="http://schemas.microsoft.com/office/drawing/2014/main" id="{3EE75609-9ECF-36CF-9FE0-392561EC602E}"/>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a:extLst>
              <a:ext uri="{FF2B5EF4-FFF2-40B4-BE49-F238E27FC236}">
                <a16:creationId xmlns:a16="http://schemas.microsoft.com/office/drawing/2014/main" id="{8AE09C85-7141-0ADE-500C-803DDA40FCBF}"/>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a:extLst>
              <a:ext uri="{FF2B5EF4-FFF2-40B4-BE49-F238E27FC236}">
                <a16:creationId xmlns:a16="http://schemas.microsoft.com/office/drawing/2014/main" id="{98BAB750-4F6F-31E9-5F8C-26E46214A138}"/>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a:extLst>
              <a:ext uri="{FF2B5EF4-FFF2-40B4-BE49-F238E27FC236}">
                <a16:creationId xmlns:a16="http://schemas.microsoft.com/office/drawing/2014/main" id="{AC47D8BF-1BB4-1D84-CA58-283D7FF9970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Second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a:extLst>
              <a:ext uri="{FF2B5EF4-FFF2-40B4-BE49-F238E27FC236}">
                <a16:creationId xmlns:a16="http://schemas.microsoft.com/office/drawing/2014/main" id="{069F3901-1860-859D-1715-9C0AD045F941}"/>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a:extLst>
              <a:ext uri="{FF2B5EF4-FFF2-40B4-BE49-F238E27FC236}">
                <a16:creationId xmlns:a16="http://schemas.microsoft.com/office/drawing/2014/main" id="{FC5EEC34-E6A6-62C7-41ED-92CF3743D791}"/>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5409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life outside 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15835"/>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64116" y="-1194128"/>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860293"/>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dirty="0">
                <a:solidFill>
                  <a:srgbClr val="962481"/>
                </a:solidFill>
                <a:latin typeface="Avenir"/>
                <a:ea typeface="Avenir"/>
                <a:cs typeface="Avenir"/>
                <a:sym typeface="Avenir"/>
              </a:rPr>
              <a:t>nationalnumeracy</a:t>
            </a:r>
            <a:r>
              <a:rPr lang="en-US" sz="1250" b="0" i="0" u="none" strike="noStrike" cap="none" dirty="0">
                <a:solidFill>
                  <a:srgbClr val="962481"/>
                </a:solidFill>
                <a:latin typeface="Avenir"/>
                <a:ea typeface="Lato"/>
                <a:cs typeface="Lato"/>
                <a:sym typeface="Lato"/>
              </a:rPr>
              <a:t>.org.uk</a:t>
            </a:r>
            <a:endParaRPr lang="en-US" sz="1250" dirty="0">
              <a:solidFill>
                <a:srgbClr val="962481"/>
              </a:solidFill>
              <a:latin typeface="Avenir"/>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51" y="5323401"/>
            <a:ext cx="5914541" cy="716799"/>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dirty="0">
                <a:solidFill>
                  <a:srgbClr val="962481"/>
                </a:solidFill>
                <a:latin typeface="Avenir"/>
                <a:ea typeface="Avenir"/>
                <a:cs typeface="Avenir"/>
                <a:sym typeface="Avenir"/>
              </a:rPr>
              <a:t>Our</a:t>
            </a:r>
            <a:r>
              <a:rPr lang="en-US" sz="3400" b="0" i="0" u="none" strike="noStrike" cap="none" dirty="0">
                <a:solidFill>
                  <a:srgbClr val="962481"/>
                </a:solidFill>
                <a:latin typeface="Avenir"/>
                <a:ea typeface="Avenir"/>
                <a:cs typeface="Avenir"/>
                <a:sym typeface="Avenir"/>
              </a:rPr>
              <a:t> </a:t>
            </a:r>
            <a:r>
              <a:rPr lang="en-US" sz="3400" b="0" i="0" u="none" strike="noStrike" cap="none" err="1">
                <a:solidFill>
                  <a:srgbClr val="962481"/>
                </a:solidFill>
                <a:latin typeface="Avenir"/>
                <a:ea typeface="Avenir"/>
                <a:cs typeface="Avenir"/>
                <a:sym typeface="Avenir"/>
              </a:rPr>
              <a:t>Maths</a:t>
            </a:r>
            <a:r>
              <a:rPr lang="en-US" sz="3400" b="0" i="0" u="none" strike="noStrike" cap="none">
                <a:solidFill>
                  <a:srgbClr val="962481"/>
                </a:solidFill>
                <a:latin typeface="Avenir"/>
                <a:ea typeface="Avenir"/>
                <a:cs typeface="Avenir"/>
                <a:sym typeface="Avenir"/>
              </a:rPr>
              <a:t> Stories</a:t>
            </a:r>
            <a:endParaRPr lang="en-US" sz="3400" dirty="0">
              <a:solidFill>
                <a:srgbClr val="962481"/>
              </a:solidFill>
            </a:endParaRP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B0BE66B-AC9C-50FD-8DD3-41242F339C66}"/>
              </a:ext>
            </a:extLst>
          </p:cNvPr>
          <p:cNvSpPr txBox="1"/>
          <p:nvPr/>
        </p:nvSpPr>
        <p:spPr>
          <a:xfrm>
            <a:off x="5879690" y="5820697"/>
            <a:ext cx="2784037" cy="307777"/>
          </a:xfrm>
          <a:prstGeom prst="rect">
            <a:avLst/>
          </a:prstGeom>
          <a:noFill/>
        </p:spPr>
        <p:txBody>
          <a:bodyPr wrap="square" rtlCol="0">
            <a:spAutoFit/>
          </a:bodyPr>
          <a:lstStyle/>
          <a:p>
            <a:r>
              <a:rPr lang="en-GB" dirty="0"/>
              <a:t> </a:t>
            </a:r>
          </a:p>
        </p:txBody>
      </p:sp>
      <p:pic>
        <p:nvPicPr>
          <p:cNvPr id="4" name="Picture 3">
            <a:extLst>
              <a:ext uri="{FF2B5EF4-FFF2-40B4-BE49-F238E27FC236}">
                <a16:creationId xmlns:a16="http://schemas.microsoft.com/office/drawing/2014/main" id="{3CD82311-D2D4-5DD0-57F4-985FB1B853B9}"/>
              </a:ext>
            </a:extLst>
          </p:cNvPr>
          <p:cNvPicPr>
            <a:picLocks noChangeAspect="1"/>
          </p:cNvPicPr>
          <p:nvPr/>
        </p:nvPicPr>
        <p:blipFill>
          <a:blip r:embed="rId6"/>
          <a:stretch>
            <a:fillRect/>
          </a:stretch>
        </p:blipFill>
        <p:spPr>
          <a:xfrm>
            <a:off x="5810552" y="5847564"/>
            <a:ext cx="2853175" cy="1188823"/>
          </a:xfrm>
          <a:prstGeom prst="rect">
            <a:avLst/>
          </a:prstGeom>
        </p:spPr>
      </p:pic>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30915"/>
            <a:ext cx="8497147" cy="819904"/>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I use maths to get to places I need to be</a:t>
            </a:r>
          </a:p>
          <a:p>
            <a:pPr>
              <a:lnSpc>
                <a:spcPct val="108016"/>
              </a:lnSpc>
            </a:pPr>
            <a:r>
              <a:rPr lang="en-US" sz="1400" b="1" dirty="0">
                <a:solidFill>
                  <a:srgbClr val="951B81"/>
                </a:solidFill>
                <a:latin typeface="Avenir"/>
                <a:ea typeface="Avenir"/>
                <a:cs typeface="Avenir"/>
                <a:sym typeface="Avenir"/>
              </a:rPr>
              <a:t>… (one volunteer to do this slide)</a:t>
            </a:r>
          </a:p>
          <a:p>
            <a:pPr marL="0" marR="0" lvl="0" indent="0" algn="l" rtl="0">
              <a:lnSpc>
                <a:spcPct val="108016"/>
              </a:lnSpc>
              <a:spcBef>
                <a:spcPts val="0"/>
              </a:spcBef>
              <a:spcAft>
                <a:spcPts val="0"/>
              </a:spcAft>
              <a:buNone/>
            </a:pPr>
            <a:endParaRPr b="1" dirty="0">
              <a:latin typeface="Avenir"/>
              <a:ea typeface="Lato"/>
              <a:cs typeface="Lato"/>
            </a:endParaRPr>
          </a:p>
        </p:txBody>
      </p:sp>
      <p:sp>
        <p:nvSpPr>
          <p:cNvPr id="2" name="Google Shape;178;p18">
            <a:extLst>
              <a:ext uri="{FF2B5EF4-FFF2-40B4-BE49-F238E27FC236}">
                <a16:creationId xmlns:a16="http://schemas.microsoft.com/office/drawing/2014/main" id="{0C7A4667-48CE-64EC-945B-2543610F5D55}"/>
              </a:ext>
            </a:extLst>
          </p:cNvPr>
          <p:cNvSpPr txBox="1"/>
          <p:nvPr/>
        </p:nvSpPr>
        <p:spPr>
          <a:xfrm>
            <a:off x="259680" y="1448910"/>
            <a:ext cx="9234231" cy="7180427"/>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ea typeface="Avenir"/>
                <a:cs typeface="Avenir"/>
                <a:sym typeface="Avenir"/>
              </a:rPr>
              <a:t>For example, today</a:t>
            </a:r>
            <a:endParaRPr lang="en-GB" sz="1800"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endParaRPr>
          </a:p>
          <a:p>
            <a:pPr marL="329310" marR="0" lvl="4" algn="l" rtl="0">
              <a:lnSpc>
                <a:spcPct val="108030"/>
              </a:lnSpc>
              <a:spcBef>
                <a:spcPts val="0"/>
              </a:spcBef>
              <a:spcAft>
                <a:spcPts val="0"/>
              </a:spcAft>
            </a:pPr>
            <a:r>
              <a:rPr lang="en-GB" sz="1800" b="0" u="none" strike="noStrike" cap="none" dirty="0">
                <a:solidFill>
                  <a:srgbClr val="962481"/>
                </a:solidFill>
                <a:latin typeface="Avenir"/>
                <a:ea typeface="Avenir"/>
                <a:cs typeface="Avenir"/>
                <a:sym typeface="Avenir"/>
              </a:rPr>
              <a:t>I had </a:t>
            </a:r>
            <a:r>
              <a:rPr lang="en-GB" sz="1800" dirty="0">
                <a:solidFill>
                  <a:srgbClr val="962481"/>
                </a:solidFill>
                <a:latin typeface="Avenir"/>
                <a:ea typeface="Avenir"/>
                <a:cs typeface="Avenir"/>
                <a:sym typeface="Avenir"/>
              </a:rPr>
              <a:t>work out what time to wake up and what time to leave home</a:t>
            </a: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 had to work out what time bus / train / tram to get, read a timetable</a:t>
            </a: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It took me 20 minutes to drive so I left at x am and allowed x minutes to park</a:t>
            </a:r>
            <a:endParaRPr lang="en-GB" sz="1800" b="0" u="none" strike="noStrike" cap="none" dirty="0">
              <a:solidFill>
                <a:srgbClr val="962481"/>
              </a:solidFill>
              <a:latin typeface="Avenir"/>
              <a:ea typeface="Avenir"/>
              <a:cs typeface="Avenir"/>
              <a:sym typeface="Avenir"/>
            </a:endParaRPr>
          </a:p>
          <a:p>
            <a:pPr marL="411637" marR="0" lvl="4" algn="l" rtl="0">
              <a:lnSpc>
                <a:spcPct val="108030"/>
              </a:lnSpc>
              <a:spcBef>
                <a:spcPts val="0"/>
              </a:spcBef>
              <a:spcAft>
                <a:spcPts val="0"/>
              </a:spcAft>
              <a:buClr>
                <a:schemeClr val="dk1"/>
              </a:buClr>
              <a:buSzPts val="1706"/>
            </a:pPr>
            <a:endParaRPr lang="en-GB" sz="1800" b="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The tram / train / bus cost £x so I had to make sure I had enough on my card</a:t>
            </a: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I used directions to work out how to get here</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rgbClr val="962481"/>
              </a:solidFill>
              <a:latin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solidFill>
                <a:srgbClr val="962481"/>
              </a:solidFill>
              <a:latin typeface="Avenir"/>
            </a:endParaRPr>
          </a:p>
          <a:p>
            <a:pPr marL="628650" marR="0" lvl="4" indent="0" algn="l" rtl="0">
              <a:lnSpc>
                <a:spcPct val="108030"/>
              </a:lnSpc>
              <a:spcBef>
                <a:spcPts val="0"/>
              </a:spcBef>
              <a:spcAft>
                <a:spcPts val="0"/>
              </a:spcAft>
              <a:buNone/>
            </a:pPr>
            <a:endParaRPr lang="en-GB" sz="1800" dirty="0">
              <a:solidFill>
                <a:srgbClr val="962481"/>
              </a:solidFill>
              <a:latin typeface="Avenir"/>
              <a:ea typeface="Avenir"/>
            </a:endParaRPr>
          </a:p>
          <a:p>
            <a:pPr marL="628650" marR="0" lvl="4" indent="0" algn="l" rtl="0">
              <a:lnSpc>
                <a:spcPct val="108030"/>
              </a:lnSpc>
              <a:spcBef>
                <a:spcPts val="0"/>
              </a:spcBef>
              <a:spcAft>
                <a:spcPts val="0"/>
              </a:spcAft>
              <a:buNone/>
            </a:pPr>
            <a:r>
              <a:rPr lang="en-GB" sz="1800" b="0" i="0" u="none" strike="noStrike" cap="none" dirty="0">
                <a:solidFill>
                  <a:srgbClr val="962481"/>
                </a:solidFill>
                <a:latin typeface="Avenir"/>
                <a:ea typeface="Avenir"/>
                <a:cs typeface="Avenir"/>
                <a:sym typeface="Avenir"/>
              </a:rPr>
              <a:t>What could have happened if I didn’t use maths today?</a:t>
            </a:r>
          </a:p>
          <a:p>
            <a:pPr marL="628650" marR="0" lvl="4" indent="-108330" algn="l" rtl="0">
              <a:lnSpc>
                <a:spcPct val="108030"/>
              </a:lnSpc>
              <a:spcBef>
                <a:spcPts val="0"/>
              </a:spcBef>
              <a:spcAft>
                <a:spcPts val="0"/>
              </a:spcAft>
              <a:buClr>
                <a:srgbClr val="000000"/>
              </a:buClr>
              <a:buSzPts val="1706"/>
              <a:buFont typeface="Arial"/>
              <a:buChar char="•"/>
            </a:pPr>
            <a:endParaRPr lang="en-GB" sz="1800" dirty="0">
              <a:latin typeface="Avenir"/>
              <a:ea typeface="Avenir"/>
              <a:cs typeface="Avenir"/>
              <a:sym typeface="Avenir"/>
            </a:endParaRPr>
          </a:p>
          <a:p>
            <a:pPr marL="615060" lvl="4" indent="-285750">
              <a:lnSpc>
                <a:spcPct val="108030"/>
              </a:lnSpc>
              <a:buFont typeface="Arial" panose="020B0604020202020204" pitchFamily="34" charset="0"/>
              <a:buChar char="•"/>
            </a:pPr>
            <a:endParaRPr lang="en-GB" sz="1800" dirty="0">
              <a:solidFill>
                <a:srgbClr val="951B81"/>
              </a:solidFill>
              <a:latin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i="1"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51B81"/>
              </a:solidFill>
              <a:latin typeface="Avenir"/>
            </a:endParaRPr>
          </a:p>
          <a:p>
            <a:pPr marL="628650" marR="0" lvl="4" indent="0" algn="l" rtl="0">
              <a:lnSpc>
                <a:spcPct val="108030"/>
              </a:lnSpc>
              <a:spcBef>
                <a:spcPts val="0"/>
              </a:spcBef>
              <a:spcAft>
                <a:spcPts val="0"/>
              </a:spcAft>
              <a:buNone/>
            </a:pPr>
            <a:endParaRPr lang="en-GB" sz="1800" dirty="0">
              <a:solidFill>
                <a:srgbClr val="951B81"/>
              </a:solidFill>
              <a:latin typeface="Avenir"/>
              <a:ea typeface="Avenir"/>
            </a:endParaRPr>
          </a:p>
          <a:p>
            <a:pPr marL="628650" marR="0" lvl="4" indent="0" algn="l" rtl="0">
              <a:lnSpc>
                <a:spcPct val="108030"/>
              </a:lnSpc>
              <a:spcBef>
                <a:spcPts val="0"/>
              </a:spcBef>
              <a:spcAft>
                <a:spcPts val="0"/>
              </a:spcAft>
              <a:buNone/>
            </a:pPr>
            <a:r>
              <a:rPr lang="en-GB" sz="1800" b="1" i="0" u="none" strike="noStrike" cap="none" dirty="0">
                <a:solidFill>
                  <a:srgbClr val="951B81"/>
                </a:solidFill>
                <a:latin typeface="Avenir"/>
                <a:ea typeface="Avenir"/>
                <a:cs typeface="Avenir"/>
                <a:sym typeface="Avenir"/>
              </a:rPr>
              <a:t>What could have happened if I didn’t use maths today?</a:t>
            </a:r>
            <a:endParaRPr sz="1800" b="1" i="0" u="none" strike="noStrike" cap="none" dirty="0">
              <a:solidFill>
                <a:srgbClr val="951B81"/>
              </a:solidFill>
              <a:latin typeface="Avenir"/>
              <a:ea typeface="Avenir"/>
              <a:cs typeface="Avenir"/>
              <a:sym typeface="Avenir"/>
            </a:endParaRPr>
          </a:p>
        </p:txBody>
      </p:sp>
    </p:spTree>
    <p:extLst>
      <p:ext uri="{BB962C8B-B14F-4D97-AF65-F5344CB8AC3E}">
        <p14:creationId xmlns:p14="http://schemas.microsoft.com/office/powerpoint/2010/main" val="207029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dirty="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951B81"/>
                </a:solidFill>
                <a:effectLst/>
                <a:uLnTx/>
                <a:uFillTx/>
                <a:latin typeface="Avenir"/>
                <a:ea typeface="Avenir"/>
                <a:cs typeface="Avenir"/>
                <a:sym typeface="Avenir"/>
              </a:rPr>
              <a:t>Maths in my life outside work (</a:t>
            </a:r>
            <a:r>
              <a:rPr lang="en-US" sz="2133" b="1" dirty="0">
                <a:solidFill>
                  <a:srgbClr val="951B81"/>
                </a:solidFill>
                <a:latin typeface="Avenir"/>
                <a:ea typeface="Avenir"/>
                <a:cs typeface="Avenir"/>
                <a:sym typeface="Avenir"/>
              </a:rPr>
              <a:t>one volunteer to do this slide)</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Google Shape;178;p18"/>
          <p:cNvSpPr txBox="1"/>
          <p:nvPr/>
        </p:nvSpPr>
        <p:spPr>
          <a:xfrm>
            <a:off x="259683" y="1588113"/>
            <a:ext cx="9234231" cy="4487767"/>
          </a:xfrm>
          <a:prstGeom prst="rect">
            <a:avLst/>
          </a:prstGeom>
          <a:noFill/>
          <a:ln>
            <a:noFill/>
          </a:ln>
        </p:spPr>
        <p:txBody>
          <a:bodyPr spcFirstLastPara="1" wrap="square" lIns="0" tIns="0" rIns="0" bIns="0" anchor="t" anchorCtr="0">
            <a:spAutoFit/>
          </a:bodyPr>
          <a:lstStyle/>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I use maths…</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For example…</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bake</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cook</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At the gym</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budget for shopping, a day out, holiday,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DIY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knit, sew</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an instrument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take part in a sport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board games</a:t>
            </a:r>
          </a:p>
          <a:p>
            <a:pPr marL="520320"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411637" marR="0" lvl="4" indent="-108330" algn="l" defTabSz="914400" rtl="0" eaLnBrk="1" fontAlgn="auto" latinLnBrk="0" hangingPunct="1">
              <a:lnSpc>
                <a:spcPct val="108030"/>
              </a:lnSpc>
              <a:spcBef>
                <a:spcPts val="0"/>
              </a:spcBef>
              <a:spcAft>
                <a:spcPts val="0"/>
              </a:spcAft>
              <a:buClr>
                <a:srgbClr val="000000"/>
              </a:buClr>
              <a:buSzPts val="1706"/>
              <a:buFont typeface="Arial"/>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Does anybody want to ask me anything about how I use maths outside of work?</a:t>
            </a:r>
            <a:endParaRPr kumimoji="0" sz="1800" b="0" i="0" u="none" strike="noStrike" kern="0" cap="none" spc="0" normalizeH="0" baseline="0" noProof="0" dirty="0">
              <a:ln>
                <a:noFill/>
              </a:ln>
              <a:solidFill>
                <a:srgbClr val="962481"/>
              </a:solidFill>
              <a:effectLst/>
              <a:uLnTx/>
              <a:uFillTx/>
              <a:latin typeface="Arial"/>
              <a:cs typeface="Arial"/>
              <a:sym typeface="Arial"/>
            </a:endParaRPr>
          </a:p>
        </p:txBody>
      </p:sp>
    </p:spTree>
    <p:extLst>
      <p:ext uri="{BB962C8B-B14F-4D97-AF65-F5344CB8AC3E}">
        <p14:creationId xmlns:p14="http://schemas.microsoft.com/office/powerpoint/2010/main" val="879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latin typeface="Lato" panose="020F0502020204030203" pitchFamily="34" charset="0"/>
            </a:endParaRPr>
          </a:p>
          <a:p>
            <a:r>
              <a:rPr lang="en-US" sz="2130" b="1" dirty="0">
                <a:solidFill>
                  <a:srgbClr val="951B81"/>
                </a:solidFill>
                <a:latin typeface="Avenir"/>
                <a:ea typeface="Avenir"/>
                <a:cs typeface="Avenir"/>
                <a:sym typeface="Avenir"/>
              </a:rPr>
              <a:t>Let’s see how some other people use </a:t>
            </a:r>
            <a:r>
              <a:rPr lang="en-US" sz="2130" b="1" dirty="0" err="1">
                <a:solidFill>
                  <a:srgbClr val="951B81"/>
                </a:solidFill>
                <a:latin typeface="Avenir"/>
                <a:ea typeface="Avenir"/>
                <a:cs typeface="Avenir"/>
                <a:sym typeface="Avenir"/>
              </a:rPr>
              <a:t>maths</a:t>
            </a:r>
            <a:r>
              <a:rPr lang="en-US" sz="2130" b="1" dirty="0">
                <a:solidFill>
                  <a:srgbClr val="951B81"/>
                </a:solidFill>
                <a:latin typeface="Avenir"/>
                <a:ea typeface="Avenir"/>
                <a:cs typeface="Avenir"/>
                <a:sym typeface="Avenir"/>
              </a:rPr>
              <a:t>  - can you spot any examples they give that I haven’t?</a:t>
            </a:r>
            <a:endParaRPr lang="en-GB" sz="2130" b="1" dirty="0">
              <a:latin typeface="Avenir"/>
            </a:endParaRPr>
          </a:p>
        </p:txBody>
      </p:sp>
      <p:pic>
        <p:nvPicPr>
          <p:cNvPr id="3" name="Picture 2" descr="A blue and black text on a black background&#10;&#10;Description automatically generated">
            <a:extLst>
              <a:ext uri="{FF2B5EF4-FFF2-40B4-BE49-F238E27FC236}">
                <a16:creationId xmlns:a16="http://schemas.microsoft.com/office/drawing/2014/main" id="{FFBC3CC4-24EE-F454-ED43-E6BDDED105DC}"/>
              </a:ext>
            </a:extLst>
          </p:cNvPr>
          <p:cNvPicPr>
            <a:picLocks noChangeAspect="1"/>
          </p:cNvPicPr>
          <p:nvPr/>
        </p:nvPicPr>
        <p:blipFill>
          <a:blip r:embed="rId4"/>
          <a:stretch>
            <a:fillRect/>
          </a:stretch>
        </p:blipFill>
        <p:spPr>
          <a:xfrm>
            <a:off x="9525" y="2372292"/>
            <a:ext cx="9744075" cy="2570616"/>
          </a:xfrm>
          <a:prstGeom prst="rect">
            <a:avLst/>
          </a:prstGeom>
        </p:spPr>
      </p:pic>
      <p:pic>
        <p:nvPicPr>
          <p:cNvPr id="2" name="Picture 1" descr="A blue and black text on a black background&#10;&#10;Description automatically generated">
            <a:extLst>
              <a:ext uri="{FF2B5EF4-FFF2-40B4-BE49-F238E27FC236}">
                <a16:creationId xmlns:a16="http://schemas.microsoft.com/office/drawing/2014/main" id="{635BB8A9-D519-8DF8-32C8-DFE5808756CC}"/>
              </a:ext>
            </a:extLst>
          </p:cNvPr>
          <p:cNvPicPr>
            <a:picLocks noChangeAspect="1"/>
          </p:cNvPicPr>
          <p:nvPr/>
        </p:nvPicPr>
        <p:blipFill>
          <a:blip r:embed="rId4"/>
          <a:stretch>
            <a:fillRect/>
          </a:stretch>
        </p:blipFill>
        <p:spPr>
          <a:xfrm>
            <a:off x="0" y="2372292"/>
            <a:ext cx="9744075" cy="2570616"/>
          </a:xfrm>
          <a:prstGeom prst="rect">
            <a:avLst/>
          </a:prstGeom>
        </p:spPr>
      </p:pic>
      <p:pic>
        <p:nvPicPr>
          <p:cNvPr id="5" name="Picture 4" descr="A blue and black text on a black background&#10;&#10;Description automatically generated">
            <a:extLst>
              <a:ext uri="{FF2B5EF4-FFF2-40B4-BE49-F238E27FC236}">
                <a16:creationId xmlns:a16="http://schemas.microsoft.com/office/drawing/2014/main" id="{8FA846A3-5FA6-CB5A-C1E5-6A444917538A}"/>
              </a:ext>
            </a:extLst>
          </p:cNvPr>
          <p:cNvPicPr>
            <a:picLocks noChangeAspect="1"/>
          </p:cNvPicPr>
          <p:nvPr/>
        </p:nvPicPr>
        <p:blipFill>
          <a:blip r:embed="rId4"/>
          <a:stretch>
            <a:fillRect/>
          </a:stretch>
        </p:blipFill>
        <p:spPr>
          <a:xfrm>
            <a:off x="9525" y="2372292"/>
            <a:ext cx="9744075" cy="25706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504602" y="6815899"/>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227" name="Google Shape;227;p22"/>
          <p:cNvSpPr txBox="1"/>
          <p:nvPr/>
        </p:nvSpPr>
        <p:spPr>
          <a:xfrm>
            <a:off x="317052" y="762000"/>
            <a:ext cx="6379002" cy="930768"/>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venir"/>
              </a:rPr>
              <a:t>Who can think of some more ways that you use </a:t>
            </a:r>
            <a:r>
              <a:rPr lang="en-US" sz="2800" dirty="0" err="1">
                <a:solidFill>
                  <a:srgbClr val="FFFFFF"/>
                </a:solidFill>
                <a:latin typeface="Avenir"/>
              </a:rPr>
              <a:t>maths</a:t>
            </a:r>
            <a:r>
              <a:rPr lang="en-US" sz="2800" dirty="0">
                <a:solidFill>
                  <a:srgbClr val="FFFFFF"/>
                </a:solidFill>
                <a:latin typeface="Avenir"/>
              </a:rPr>
              <a:t> or numbers outside of school?</a:t>
            </a:r>
            <a:endParaRPr sz="2800" dirty="0">
              <a:latin typeface="Avenir"/>
            </a:endParaRPr>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4C9E5DFE-61DB-5F7E-1626-120D1683C6F7}"/>
              </a:ext>
            </a:extLst>
          </p:cNvPr>
          <p:cNvPicPr>
            <a:picLocks noChangeAspect="1"/>
          </p:cNvPicPr>
          <p:nvPr/>
        </p:nvPicPr>
        <p:blipFill>
          <a:blip r:embed="rId9"/>
          <a:stretch>
            <a:fillRect/>
          </a:stretch>
        </p:blipFill>
        <p:spPr>
          <a:xfrm>
            <a:off x="504602" y="6009253"/>
            <a:ext cx="5162550" cy="542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63973" y="3886200"/>
            <a:ext cx="2532027" cy="462884"/>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latin typeface="Avenir"/>
            </a:endParaRPr>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3"/>
          <p:cNvSpPr txBox="1"/>
          <p:nvPr/>
        </p:nvSpPr>
        <p:spPr>
          <a:xfrm>
            <a:off x="3473024" y="2908105"/>
            <a:ext cx="2988610" cy="711670"/>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Avenir"/>
                <a:ea typeface="Lato"/>
                <a:cs typeface="Lato"/>
                <a:sym typeface="Lato"/>
              </a:rPr>
              <a:t>Thank you!</a:t>
            </a:r>
            <a:endParaRPr dirty="0">
              <a:latin typeface="Avenir"/>
            </a:endParaRPr>
          </a:p>
        </p:txBody>
      </p:sp>
      <p:pic>
        <p:nvPicPr>
          <p:cNvPr id="242" name="Google Shape;242;p2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521586" y="682011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12" name="Google Shape;112;p14"/>
          <p:cNvSpPr txBox="1"/>
          <p:nvPr/>
        </p:nvSpPr>
        <p:spPr>
          <a:xfrm>
            <a:off x="1190598" y="4474047"/>
            <a:ext cx="6144604" cy="319126"/>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latin typeface="Avenir"/>
            </a:endParaRPr>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dirty="0">
                <a:solidFill>
                  <a:srgbClr val="FFFFFF"/>
                </a:solidFill>
                <a:latin typeface="Avenir"/>
                <a:ea typeface="Arimo"/>
                <a:cs typeface="Arimo"/>
                <a:sym typeface="Arimo"/>
              </a:rPr>
              <a:t>Can anyone tell us how they use maths or numbers outside of school?</a:t>
            </a:r>
            <a:endParaRPr dirty="0">
              <a:latin typeface="Avenir"/>
            </a:endParaRPr>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a:solidFill>
                  <a:srgbClr val="FFFFFF"/>
                </a:solidFill>
                <a:latin typeface="Rubik"/>
                <a:ea typeface="Rubik"/>
                <a:cs typeface="Rubik"/>
                <a:sym typeface="Rubik"/>
              </a:rPr>
              <a:t>?</a:t>
            </a:r>
            <a:endParaRPr/>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a:solidFill>
                  <a:srgbClr val="FFFFFF"/>
                </a:solidFill>
                <a:latin typeface="Rubik"/>
                <a:ea typeface="Rubik"/>
                <a:cs typeface="Rubik"/>
                <a:sym typeface="Rubik"/>
              </a:rPr>
              <a:t>?</a:t>
            </a:r>
            <a:endParaRPr/>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4"/>
          <p:cNvSpPr txBox="1"/>
          <p:nvPr/>
        </p:nvSpPr>
        <p:spPr>
          <a:xfrm>
            <a:off x="1260429" y="1789403"/>
            <a:ext cx="3398523" cy="585994"/>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200" b="1" dirty="0">
                <a:solidFill>
                  <a:srgbClr val="005477"/>
                </a:solidFill>
                <a:latin typeface="Avenir"/>
                <a:ea typeface="Avenir"/>
                <a:cs typeface="Avenir"/>
                <a:sym typeface="Avenir"/>
              </a:rPr>
              <a:t>Before we start…</a:t>
            </a:r>
            <a:endParaRPr sz="1200" dirty="0">
              <a:latin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512172" y="6757314"/>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5"/>
          <p:cNvSpPr txBox="1"/>
          <p:nvPr/>
        </p:nvSpPr>
        <p:spPr>
          <a:xfrm>
            <a:off x="3205705" y="3375945"/>
            <a:ext cx="2944695"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and us</a:t>
            </a:r>
            <a:endParaRPr dirty="0">
              <a:latin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74" y="34269"/>
            <a:ext cx="9753600" cy="7308698"/>
          </a:xfrm>
          <a:prstGeom prst="rect">
            <a:avLst/>
          </a:prstGeom>
          <a:noFill/>
          <a:ln>
            <a:solidFill>
              <a:schemeClr val="tx1"/>
            </a:solid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609453" y="1349225"/>
            <a:ext cx="8497147" cy="8863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16"/>
          <p:cNvSpPr txBox="1"/>
          <p:nvPr/>
        </p:nvSpPr>
        <p:spPr>
          <a:xfrm>
            <a:off x="524934" y="3226731"/>
            <a:ext cx="79248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AEB5BC4C-5098-20B1-ED46-E4762ED17A99}"/>
              </a:ext>
            </a:extLst>
          </p:cNvPr>
          <p:cNvSpPr txBox="1"/>
          <p:nvPr/>
        </p:nvSpPr>
        <p:spPr>
          <a:xfrm>
            <a:off x="6645349" y="2796363"/>
            <a:ext cx="2348093" cy="307777"/>
          </a:xfrm>
          <a:prstGeom prst="rect">
            <a:avLst/>
          </a:prstGeom>
          <a:noFill/>
        </p:spPr>
        <p:txBody>
          <a:bodyPr wrap="square" rtlCol="0">
            <a:spAutoFit/>
          </a:bodyPr>
          <a:lstStyle/>
          <a:p>
            <a:r>
              <a:rPr lang="en-GB" dirty="0"/>
              <a:t>Photo </a:t>
            </a:r>
            <a:r>
              <a:rPr lang="en-GB"/>
              <a:t>of volunteer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5CE326B-BD38-549C-7F49-25276D0F1DEB}"/>
            </a:ext>
          </a:extLst>
        </p:cNvPr>
        <p:cNvGrpSpPr/>
        <p:nvPr/>
      </p:nvGrpSpPr>
      <p:grpSpPr>
        <a:xfrm>
          <a:off x="0" y="0"/>
          <a:ext cx="0" cy="0"/>
          <a:chOff x="0" y="0"/>
          <a:chExt cx="0" cy="0"/>
        </a:xfrm>
      </p:grpSpPr>
      <p:pic>
        <p:nvPicPr>
          <p:cNvPr id="146" name="Google Shape;146;p16">
            <a:extLst>
              <a:ext uri="{FF2B5EF4-FFF2-40B4-BE49-F238E27FC236}">
                <a16:creationId xmlns:a16="http://schemas.microsoft.com/office/drawing/2014/main" id="{8C7683F1-782D-087D-3EF3-6028DF8E8F9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solidFill>
              <a:schemeClr val="tx1"/>
            </a:solidFill>
          </a:ln>
        </p:spPr>
      </p:pic>
      <p:sp>
        <p:nvSpPr>
          <p:cNvPr id="147" name="Google Shape;147;p16">
            <a:extLst>
              <a:ext uri="{FF2B5EF4-FFF2-40B4-BE49-F238E27FC236}">
                <a16:creationId xmlns:a16="http://schemas.microsoft.com/office/drawing/2014/main" id="{954094EA-6782-AAB8-3583-49BE712EDD9C}"/>
              </a:ext>
            </a:extLst>
          </p:cNvPr>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a:extLst>
              <a:ext uri="{FF2B5EF4-FFF2-40B4-BE49-F238E27FC236}">
                <a16:creationId xmlns:a16="http://schemas.microsoft.com/office/drawing/2014/main" id="{62251643-EBEC-B0DE-78E9-8551A3DD25C1}"/>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a:extLst>
              <a:ext uri="{FF2B5EF4-FFF2-40B4-BE49-F238E27FC236}">
                <a16:creationId xmlns:a16="http://schemas.microsoft.com/office/drawing/2014/main" id="{E29B1332-5619-B48C-B3D9-E0D7EEA9E53F}"/>
              </a:ext>
            </a:extLst>
          </p:cNvPr>
          <p:cNvSpPr txBox="1"/>
          <p:nvPr/>
        </p:nvSpPr>
        <p:spPr>
          <a:xfrm>
            <a:off x="616892" y="1556039"/>
            <a:ext cx="8497147" cy="65370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ctr"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p:txBody>
      </p:sp>
      <p:sp>
        <p:nvSpPr>
          <p:cNvPr id="151" name="Google Shape;151;p16">
            <a:extLst>
              <a:ext uri="{FF2B5EF4-FFF2-40B4-BE49-F238E27FC236}">
                <a16:creationId xmlns:a16="http://schemas.microsoft.com/office/drawing/2014/main" id="{63364548-E4C1-A3B6-F0EA-22D68691310A}"/>
              </a:ext>
            </a:extLst>
          </p:cNvPr>
          <p:cNvSpPr txBox="1"/>
          <p:nvPr/>
        </p:nvSpPr>
        <p:spPr>
          <a:xfrm>
            <a:off x="534801" y="3542239"/>
            <a:ext cx="7924800"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E54FCD5D-7638-DF32-C5F6-DD70DF7610F3}"/>
              </a:ext>
            </a:extLst>
          </p:cNvPr>
          <p:cNvSpPr txBox="1"/>
          <p:nvPr/>
        </p:nvSpPr>
        <p:spPr>
          <a:xfrm>
            <a:off x="7275871" y="3205316"/>
            <a:ext cx="2074606" cy="2031325"/>
          </a:xfrm>
          <a:prstGeom prst="rect">
            <a:avLst/>
          </a:prstGeom>
          <a:noFill/>
          <a:ln>
            <a:solidFill>
              <a:schemeClr val="tx1"/>
            </a:solidFill>
          </a:ln>
        </p:spPr>
        <p:txBody>
          <a:bodyPr wrap="square" rtlCol="0">
            <a:spAutoFit/>
          </a:bodyPr>
          <a:lstStyle/>
          <a:p>
            <a:r>
              <a:rPr lang="en-GB" dirty="0"/>
              <a:t>Photo of volunteer 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5700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571166" y="6727817"/>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p:nvPr/>
        </p:nvSpPr>
        <p:spPr>
          <a:xfrm>
            <a:off x="3058428" y="3381323"/>
            <a:ext cx="3319833"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005477"/>
                </a:solidFill>
                <a:latin typeface="Avenir"/>
                <a:ea typeface="Avenir"/>
                <a:cs typeface="Avenir"/>
                <a:sym typeface="Avenir"/>
              </a:rPr>
              <a:t>Maths in our jobs</a:t>
            </a:r>
            <a:endParaRPr dirty="0">
              <a:latin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3F16FFEF-D36D-D8B9-1582-D05BB1BCF99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*first job title*</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840C9484-DB65-316E-63E5-0AC3E7CD7464}"/>
            </a:ext>
          </a:extLst>
        </p:cNvPr>
        <p:cNvGrpSpPr/>
        <p:nvPr/>
      </p:nvGrpSpPr>
      <p:grpSpPr>
        <a:xfrm>
          <a:off x="0" y="0"/>
          <a:ext cx="0" cy="0"/>
          <a:chOff x="0" y="0"/>
          <a:chExt cx="0" cy="0"/>
        </a:xfrm>
      </p:grpSpPr>
      <p:pic>
        <p:nvPicPr>
          <p:cNvPr id="174" name="Google Shape;174;p18">
            <a:extLst>
              <a:ext uri="{FF2B5EF4-FFF2-40B4-BE49-F238E27FC236}">
                <a16:creationId xmlns:a16="http://schemas.microsoft.com/office/drawing/2014/main" id="{F8740480-8C4F-BA16-321A-7EFEA6C28D4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a:extLst>
              <a:ext uri="{FF2B5EF4-FFF2-40B4-BE49-F238E27FC236}">
                <a16:creationId xmlns:a16="http://schemas.microsoft.com/office/drawing/2014/main" id="{D09362ED-C6E4-8759-6C7D-8C3A73995903}"/>
              </a:ext>
            </a:extLst>
          </p:cNvPr>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a:extLst>
              <a:ext uri="{FF2B5EF4-FFF2-40B4-BE49-F238E27FC236}">
                <a16:creationId xmlns:a16="http://schemas.microsoft.com/office/drawing/2014/main" id="{D6BAA873-2587-BC3B-3B31-D1B66A480A50}"/>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a:extLst>
              <a:ext uri="{FF2B5EF4-FFF2-40B4-BE49-F238E27FC236}">
                <a16:creationId xmlns:a16="http://schemas.microsoft.com/office/drawing/2014/main" id="{7B6E3E72-A27E-DEB7-F7E8-E92C42ABB7DF}"/>
              </a:ext>
            </a:extLst>
          </p:cNvPr>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90AFDDD8-8D8A-4C4C-AA0D-76DBE710BB8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a:t>
            </a:r>
            <a:r>
              <a:rPr lang="en-US" sz="1800" dirty="0">
                <a:solidFill>
                  <a:srgbClr val="951B81"/>
                </a:solidFill>
                <a:latin typeface="Avenir"/>
                <a:ea typeface="Avenir"/>
                <a:cs typeface="Avenir"/>
                <a:sym typeface="Avenir"/>
              </a:rPr>
              <a:t>second</a:t>
            </a:r>
            <a:r>
              <a:rPr lang="en-US" sz="1800" b="0" i="0" u="none" strike="noStrike" cap="none" dirty="0">
                <a:solidFill>
                  <a:srgbClr val="951B81"/>
                </a:solidFill>
                <a:latin typeface="Avenir"/>
                <a:ea typeface="Avenir"/>
                <a:cs typeface="Avenir"/>
                <a:sym typeface="Avenir"/>
              </a:rPr>
              <a:t> </a:t>
            </a:r>
            <a:r>
              <a:rPr lang="en-US" sz="1800" b="0" i="0" u="none" strike="noStrike" cap="none">
                <a:solidFill>
                  <a:srgbClr val="951B81"/>
                </a:solidFill>
                <a:latin typeface="Avenir"/>
                <a:ea typeface="Avenir"/>
                <a:cs typeface="Avenir"/>
                <a:sym typeface="Avenir"/>
              </a:rPr>
              <a:t>job title</a:t>
            </a:r>
            <a:r>
              <a:rPr lang="en-US" sz="1800" b="0" i="0" u="none" strike="noStrike" cap="none" dirty="0">
                <a:solidFill>
                  <a:srgbClr val="951B81"/>
                </a:solidFill>
                <a:latin typeface="Avenir"/>
                <a:ea typeface="Avenir"/>
                <a:cs typeface="Avenir"/>
                <a:sym typeface="Avenir"/>
              </a:rPr>
              <a:t>*</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extLst>
      <p:ext uri="{BB962C8B-B14F-4D97-AF65-F5344CB8AC3E}">
        <p14:creationId xmlns:p14="http://schemas.microsoft.com/office/powerpoint/2010/main" val="322754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561332" y="6737650"/>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txBox="1"/>
          <p:nvPr/>
        </p:nvSpPr>
        <p:spPr>
          <a:xfrm>
            <a:off x="1606914" y="3365891"/>
            <a:ext cx="6539772"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err="1">
                <a:solidFill>
                  <a:srgbClr val="951B81"/>
                </a:solidFill>
                <a:latin typeface="Avenir"/>
                <a:ea typeface="Avenir"/>
                <a:cs typeface="Avenir"/>
                <a:sym typeface="Avenir"/>
              </a:rPr>
              <a:t>Maths</a:t>
            </a:r>
            <a:r>
              <a:rPr lang="en-US" sz="3413" dirty="0">
                <a:solidFill>
                  <a:srgbClr val="951B81"/>
                </a:solidFill>
                <a:latin typeface="Avenir"/>
                <a:ea typeface="Avenir"/>
                <a:cs typeface="Avenir"/>
                <a:sym typeface="Avenir"/>
              </a:rPr>
              <a:t> in our lives outside work</a:t>
            </a:r>
            <a:endParaRPr dirty="0">
              <a:latin typeface="Aveni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wD///////////////////////////////////////////////////////////////////////////////////////////////////////////////////////////////////////////////////////////////////////////////////////////////////////////////////////////////////////////////////////////////////////////////////////////////////////////////////////////////////////////////////////////////////////////////////////////////////////////////////////////////////////////////////////////////////////////////////////////////8BACAA////////////////AAAO////////AwAAAAQA////////////////////////////////////////////////////////////////////////////////////////////////////////////////////////////////////////////////////////////////////////////////////////////////////////////////////////////////////////////////////////////////////////////////////////////////////////////////////////////////////////////////////////////////////////////////////////////////////////////////////////////////////////////////////////////////////////////////////////////////////////////////////////AgABAP///////wUAAAACABAAC5DkUEgQPgpJhtyHDBCy+hQEAAAAAAADAAAAAAADAAAAAwADAAIA////////BQAAAAMAEAALjeKCYHiDLEquv3m/SMBmOgQAAAABAAMAAAACAAMAAAAEAAMAAAAAAP///////wQAAQD///////8FAAAABAAQAAthSg3rIfboRLxri2fvOWag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GAMYAAAAFX2lkABAAAAAEkORQSBA+CkmG3IcMELL6FANEYXRhAFMAAAAIUHJlc2VudGF0aW9uU2Nhbm5lZEZvckxpbmtlZFNoYXBlcwAAAk51bWJlckZvcm1hdFNlcGFyYXRvck1vZGUACgAAAEF1dG9tYXRpYwAAAk5hbWUAJAAAAExpbmtlZFNoYXBlUHJlc2VudGF0aW9uU2V0dGluZ3NEYXRhABBWZXJzaW9uAAAAAAAJTGFzdFdyaXRlAAVyzACQAQAAAAEA/////4MAgwAAAAVfaWQAEAAAAASN4oJgeIMsSq6/eb9IwGY6A0RhdGEAGwAAAARMaW5rZWRTaGFwZURhdGEABQAAAAAAAk5hbWUAGQAAAExpbmtlZFNoYXBlc0RhdGFQcm9wZXJ0eQAQVmVyc2lvbgABAAAACUxhc3RXcml0ZQD2ccwAkAEAAAACAP////+DAIMAAAAFX2lkABAAAAAEYUoN6yH26ES8a4tn7zlmoANEYXRhABsAAAAETGlua2VkU2hhcGVEYXRhAAUAAAAAAAJOYW1lABkAAABMaW5rZWRTaGFwZXNEYXRhUHJvcGVydHkAEFZlcnNpb24AAAAAAAlMYXN0V3JpdGUAvXHMAJ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CAP///////wUAAAACAP///////wUAAAACAP///////////////////////////////////////////////////////////////////////////////////////////////////////////////////////////////////////////////////////////////////////////////////////////////////////////////////////////////////////////////////////////////////////////////////////////////////////////////////////////////////////////////////////////////////////////////////////////////////////////////////////////////////////////////////////////////////////////////wEAIAH///////////////8AAA7///////8FAAAAAwD///////////////////////////////////////////////////////////////////////////////////////////////////////////////////////////////////////////////////////////////////////////////////////////////////////////////////////////////////////////////////////////////////////////////////////////////////////////////////////////////////////////////////////////////////////////////////////////////////////////////////////////////////////////////////////////////////////////////////////////////////////////////////////8CAAMBAwAAAAIA////////JQAGTGlua2VkU2hhcGVQcmVzZW50YXRpb25TZXR0aW5nc0RhdGFfMAQAAAAAAAUAAAAAAAUAAAAEAAUAAAAAAP///////wUAAAAAAP///////wMAAQEDAAAAAwD///////8aAAZMaW5rZWRTaGFwZXNEYXRhUHJvcGVydHlfMQQAAAABAAUAAAAEAAUAAAABAAQAAQEDAAAABAD///////8aAAZMaW5rZWRTaGFwZXNEYXRhUHJvcGVydHlfMAQAAAACAAUAAAAC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35971171043337"/>
  <p:tag name="EMPOWERCHARTSPROPERTIES_A_LENGTH" val="24576"/>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2d8c4cf79d550b5702ee6bf8a245d45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043eb449fb66c973ed7e3faa9a5aba28"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BEC992-9C48-4703-B34D-016ADF04EF1A}">
  <ds:schemaRefs>
    <ds:schemaRef ds:uri="http://purl.org/dc/elements/1.1/"/>
    <ds:schemaRef ds:uri="3d4fb1ce-7578-4a36-b24b-8490e06c8395"/>
    <ds:schemaRef ds:uri="http://purl.org/dc/dcmitype/"/>
    <ds:schemaRef ds:uri="5c446c59-e2cf-4ab6-976a-d41307e20e11"/>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b072cec8-3e9d-43cd-90c2-d7a855a423e0"/>
  </ds:schemaRefs>
</ds:datastoreItem>
</file>

<file path=customXml/itemProps2.xml><?xml version="1.0" encoding="utf-8"?>
<ds:datastoreItem xmlns:ds="http://schemas.openxmlformats.org/officeDocument/2006/customXml" ds:itemID="{2438825A-9C2F-4F96-AB00-8398590CE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1D27B-ADB5-487E-BF64-1C0E8FADE0E6}">
  <ds:schemaRefs>
    <ds:schemaRef ds:uri="http://schemas.microsoft.com/sharepoint/v3/contenttype/forms"/>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205</TotalTime>
  <Words>2293</Words>
  <Application>Microsoft Office PowerPoint</Application>
  <PresentationFormat>Custom</PresentationFormat>
  <Paragraphs>273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vt:lpstr>
      <vt:lpstr>Lato</vt:lpstr>
      <vt:lpstr>Rubik</vt:lpstr>
      <vt:lpstr>Noto Sans Symbols</vt:lpstr>
      <vt:lpstr>Calibri</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34</cp:revision>
  <dcterms:modified xsi:type="dcterms:W3CDTF">2026-05-22T12:23:57Z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y fmtid="{D5CDD505-2E9C-101B-9397-08002B2CF9AE}" pid="4" name="MSIP_Label_1e4321fe-1db3-4305-a2cc-aad91140672d_Enabled">
    <vt:lpwstr>true</vt:lpwstr>
  </property>
  <property fmtid="{D5CDD505-2E9C-101B-9397-08002B2CF9AE}" pid="5" name="MSIP_Label_1e4321fe-1db3-4305-a2cc-aad91140672d_SetDate">
    <vt:lpwstr>2024-11-11T14:38:17Z</vt:lpwstr>
  </property>
  <property fmtid="{D5CDD505-2E9C-101B-9397-08002B2CF9AE}" pid="6" name="MSIP_Label_1e4321fe-1db3-4305-a2cc-aad91140672d_Method">
    <vt:lpwstr>Privileged</vt:lpwstr>
  </property>
  <property fmtid="{D5CDD505-2E9C-101B-9397-08002B2CF9AE}" pid="7" name="MSIP_Label_1e4321fe-1db3-4305-a2cc-aad91140672d_Name">
    <vt:lpwstr>External</vt:lpwstr>
  </property>
  <property fmtid="{D5CDD505-2E9C-101B-9397-08002B2CF9AE}" pid="8" name="MSIP_Label_1e4321fe-1db3-4305-a2cc-aad91140672d_SiteId">
    <vt:lpwstr>8f3e36ea-8039-4b40-81a7-7dc0599e8645</vt:lpwstr>
  </property>
  <property fmtid="{D5CDD505-2E9C-101B-9397-08002B2CF9AE}" pid="9" name="MSIP_Label_1e4321fe-1db3-4305-a2cc-aad91140672d_ActionId">
    <vt:lpwstr>33af1c04-990d-448f-9b37-8a2b1f2decd1</vt:lpwstr>
  </property>
  <property fmtid="{D5CDD505-2E9C-101B-9397-08002B2CF9AE}" pid="10" name="MSIP_Label_1e4321fe-1db3-4305-a2cc-aad91140672d_ContentBits">
    <vt:lpwstr>0</vt:lpwstr>
  </property>
</Properties>
</file>