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1"/>
  </p:notesMasterIdLst>
  <p:sldIdLst>
    <p:sldId id="270" r:id="rId5"/>
    <p:sldId id="257" r:id="rId6"/>
    <p:sldId id="258" r:id="rId7"/>
    <p:sldId id="259" r:id="rId8"/>
    <p:sldId id="274" r:id="rId9"/>
    <p:sldId id="260" r:id="rId10"/>
    <p:sldId id="261" r:id="rId11"/>
    <p:sldId id="275" r:id="rId12"/>
    <p:sldId id="262" r:id="rId13"/>
    <p:sldId id="267" r:id="rId14"/>
    <p:sldId id="276" r:id="rId15"/>
    <p:sldId id="264" r:id="rId16"/>
    <p:sldId id="265" r:id="rId17"/>
    <p:sldId id="271" r:id="rId18"/>
    <p:sldId id="272" r:id="rId19"/>
    <p:sldId id="266" r:id="rId20"/>
  </p:sldIdLst>
  <p:sldSz cx="9753600" cy="7315200"/>
  <p:notesSz cx="6858000" cy="9144000"/>
  <p:embeddedFontLst>
    <p:embeddedFont>
      <p:font typeface="Lato" panose="020F0502020204030203" pitchFamily="34" charset="0"/>
      <p:regular r:id="rId22"/>
      <p:bold r:id="rId23"/>
      <p:italic r:id="rId24"/>
      <p:boldItalic r:id="rId25"/>
    </p:embeddedFont>
    <p:embeddedFont>
      <p:font typeface="Rubik" pitchFamily="2" charset="-79"/>
      <p:regular r:id="rId26"/>
      <p:bold r:id="rId27"/>
      <p:italic r:id="rId28"/>
      <p:boldItalic r:id="rId29"/>
    </p:embeddedFont>
    <p:embeddedFont>
      <p:font typeface="Rubik Medium" pitchFamily="2" charset="-79"/>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1B81"/>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5267CE-B19E-48CF-A9B6-EA5D6D493FFC}" v="1" dt="2026-04-17T10:22:11.63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03" autoAdjust="0"/>
  </p:normalViewPr>
  <p:slideViewPr>
    <p:cSldViewPr snapToGrid="0">
      <p:cViewPr varScale="1">
        <p:scale>
          <a:sx n="55" d="100"/>
          <a:sy n="55" d="100"/>
        </p:scale>
        <p:origin x="1492" y="44"/>
      </p:cViewPr>
      <p:guideLst>
        <p:guide orient="horz" pos="2160"/>
        <p:guide pos="2880"/>
      </p:guideLst>
    </p:cSldViewPr>
  </p:slideViewPr>
  <p:notesTextViewPr>
    <p:cViewPr>
      <p:scale>
        <a:sx n="1" d="1"/>
        <a:sy n="1" d="1"/>
      </p:scale>
      <p:origin x="0" y="0"/>
    </p:cViewPr>
  </p:notesTextViewPr>
  <p:sorterViewPr>
    <p:cViewPr>
      <p:scale>
        <a:sx n="100" d="100"/>
        <a:sy n="100" d="100"/>
      </p:scale>
      <p:origin x="0" y="-69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5/10/relationships/revisionInfo" Target="revisionInfo.xml"/><Relationship Id="rId21" Type="http://schemas.openxmlformats.org/officeDocument/2006/relationships/notesMaster" Target="notesMasters/notesMaster1.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youtu.be/KDnjSlyaFjc"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a:extLst>
            <a:ext uri="{FF2B5EF4-FFF2-40B4-BE49-F238E27FC236}">
              <a16:creationId xmlns:a16="http://schemas.microsoft.com/office/drawing/2014/main" id="{C632C1BA-A827-6ACC-CF57-5A10B2DFB49B}"/>
            </a:ext>
          </a:extLst>
        </p:cNvPr>
        <p:cNvGrpSpPr/>
        <p:nvPr/>
      </p:nvGrpSpPr>
      <p:grpSpPr>
        <a:xfrm>
          <a:off x="0" y="0"/>
          <a:ext cx="0" cy="0"/>
          <a:chOff x="0" y="0"/>
          <a:chExt cx="0" cy="0"/>
        </a:xfrm>
      </p:grpSpPr>
      <p:sp>
        <p:nvSpPr>
          <p:cNvPr id="85" name="Google Shape;85;p1:notes">
            <a:extLst>
              <a:ext uri="{FF2B5EF4-FFF2-40B4-BE49-F238E27FC236}">
                <a16:creationId xmlns:a16="http://schemas.microsoft.com/office/drawing/2014/main" id="{11126F2D-030A-417C-BF89-15B1BED877AA}"/>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86" name="Google Shape;86;p1:notes">
            <a:extLst>
              <a:ext uri="{FF2B5EF4-FFF2-40B4-BE49-F238E27FC236}">
                <a16:creationId xmlns:a16="http://schemas.microsoft.com/office/drawing/2014/main" id="{AEE2F25E-B35F-84B0-F81A-AC24CB0C186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1.7.2013</a:t>
            </a:r>
            <a:endParaRPr dirty="0"/>
          </a:p>
        </p:txBody>
      </p:sp>
      <p:sp>
        <p:nvSpPr>
          <p:cNvPr id="87" name="Google Shape;87;p1:notes">
            <a:extLst>
              <a:ext uri="{FF2B5EF4-FFF2-40B4-BE49-F238E27FC236}">
                <a16:creationId xmlns:a16="http://schemas.microsoft.com/office/drawing/2014/main" id="{607F84E6-0DB8-4E9F-3FDF-19CE1A704A69}"/>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a:extLst>
              <a:ext uri="{FF2B5EF4-FFF2-40B4-BE49-F238E27FC236}">
                <a16:creationId xmlns:a16="http://schemas.microsoft.com/office/drawing/2014/main" id="{C22E682B-187F-6F57-D419-38645104E23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Welcome to My Maths Story</a:t>
            </a:r>
            <a:endParaRPr dirty="0"/>
          </a:p>
          <a:p>
            <a:pPr marL="0" lvl="0" indent="0" algn="l" rtl="0">
              <a:spcBef>
                <a:spcPts val="0"/>
              </a:spcBef>
              <a:spcAft>
                <a:spcPts val="0"/>
              </a:spcAft>
              <a:buNone/>
            </a:pPr>
            <a:r>
              <a:rPr lang="en-US" dirty="0"/>
              <a:t>Introduce yourselves and where you work.</a:t>
            </a:r>
            <a:endParaRPr dirty="0"/>
          </a:p>
          <a:p>
            <a:pPr marL="0" lvl="0" indent="0" algn="l" rtl="0">
              <a:spcBef>
                <a:spcPts val="0"/>
              </a:spcBef>
              <a:spcAft>
                <a:spcPts val="0"/>
              </a:spcAft>
              <a:buNone/>
            </a:pPr>
            <a:r>
              <a:rPr lang="en-US" dirty="0"/>
              <a:t>Ask if anyone knows what your company does.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Explain what your company is, keep the language simple</a:t>
            </a:r>
            <a:endParaRPr dirty="0"/>
          </a:p>
          <a:p>
            <a:pPr marL="0" lvl="0" indent="0" algn="l" rtl="0">
              <a:spcBef>
                <a:spcPts val="0"/>
              </a:spcBef>
              <a:spcAft>
                <a:spcPts val="0"/>
              </a:spcAft>
              <a:buNone/>
            </a:pPr>
            <a:r>
              <a:rPr lang="en-US" dirty="0"/>
              <a:t>Eg for Capital One you could say it is a credit card company that enables people to pay for things and then pay the money back later. </a:t>
            </a:r>
            <a:endParaRPr dirty="0"/>
          </a:p>
          <a:p>
            <a:pPr marL="0" lvl="0" indent="0" algn="l" rtl="0">
              <a:spcBef>
                <a:spcPts val="0"/>
              </a:spcBef>
              <a:spcAft>
                <a:spcPts val="0"/>
              </a:spcAft>
              <a:buNone/>
            </a:pPr>
            <a:r>
              <a:rPr lang="en-US" dirty="0"/>
              <a:t>Capital One helps people make good decisions about money.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ask the children questions like ‘Who loves maths?’, ‘Who is good at maths?’  or ‘Who finds maths hard?’. </a:t>
            </a:r>
            <a:endParaRPr dirty="0"/>
          </a:p>
          <a:p>
            <a:pPr marL="0" lvl="0" indent="0" algn="l" rtl="0">
              <a:spcBef>
                <a:spcPts val="0"/>
              </a:spcBef>
              <a:spcAft>
                <a:spcPts val="0"/>
              </a:spcAft>
              <a:buNone/>
            </a:pPr>
            <a:endParaRPr dirty="0"/>
          </a:p>
        </p:txBody>
      </p:sp>
      <p:sp>
        <p:nvSpPr>
          <p:cNvPr id="89" name="Google Shape;89;p1:notes">
            <a:extLst>
              <a:ext uri="{FF2B5EF4-FFF2-40B4-BE49-F238E27FC236}">
                <a16:creationId xmlns:a16="http://schemas.microsoft.com/office/drawing/2014/main" id="{5EF6DF80-B070-1980-E842-D0EE3A680F4E}"/>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90" name="Google Shape;90;p1:notes">
            <a:extLst>
              <a:ext uri="{FF2B5EF4-FFF2-40B4-BE49-F238E27FC236}">
                <a16:creationId xmlns:a16="http://schemas.microsoft.com/office/drawing/2014/main" id="{F5BE7326-9963-A5A0-460A-77E405704F45}"/>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dirty="0">
                <a:solidFill>
                  <a:schemeClr val="dk1"/>
                </a:solidFill>
                <a:latin typeface="Calibri"/>
                <a:ea typeface="Calibri"/>
                <a:cs typeface="Calibri"/>
                <a:sym typeface="Calibri"/>
              </a:rPr>
              <a:t>‹#›</a:t>
            </a:r>
            <a:endParaRPr dirty="0"/>
          </a:p>
        </p:txBody>
      </p:sp>
    </p:spTree>
    <p:extLst>
      <p:ext uri="{BB962C8B-B14F-4D97-AF65-F5344CB8AC3E}">
        <p14:creationId xmlns:p14="http://schemas.microsoft.com/office/powerpoint/2010/main" val="2163957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520320" marR="0" lvl="4" algn="l" rtl="0">
              <a:lnSpc>
                <a:spcPct val="108030"/>
              </a:lnSpc>
              <a:spcBef>
                <a:spcPts val="0"/>
              </a:spcBef>
              <a:spcAft>
                <a:spcPts val="0"/>
              </a:spcAft>
              <a:buClr>
                <a:srgbClr val="000000"/>
              </a:buClr>
              <a:buSzPts val="1706"/>
            </a:pPr>
            <a:r>
              <a:rPr lang="en-US" sz="1200" b="1" dirty="0">
                <a:ea typeface="Avenir"/>
              </a:rPr>
              <a:t>One volunteer to do this slide</a:t>
            </a:r>
            <a:endParaRPr lang="en-US" sz="1200" dirty="0">
              <a:ea typeface="Avenir"/>
            </a:endParaRP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some examples of how you used maths already today. Please amend as relevant.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357862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dirty="0">
              <a:ln>
                <a:noFill/>
              </a:ln>
              <a:solidFill>
                <a:srgbClr val="000000"/>
              </a:solidFill>
              <a:effectLst/>
              <a:uLnTx/>
              <a:uFillTx/>
              <a:latin typeface="Calibri"/>
              <a:cs typeface="Calibri"/>
              <a:sym typeface="Calibri"/>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One volunteer to do this slide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Give 2 or 3 examples of ways you use maths in your everyday life outside of work – eg. things that involve timings, measuring, money – and explain a little bit about the maths involved. There are some more ideas in the slide 10 notes.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We will add some photos that reflect your examples. If you have photos that you’re happy to share of you doing your hobby please do add!</a:t>
            </a: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Stop for questions after giving your examples.</a:t>
            </a:r>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408528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6" name="Google Shape;206;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7" name="Google Shape;207;p9: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endParaRPr lang="en-GB" sz="1200" dirty="0">
              <a:latin typeface="Avenir"/>
            </a:endParaRPr>
          </a:p>
          <a:p>
            <a:r>
              <a:rPr lang="en-GB" sz="1200" dirty="0">
                <a:latin typeface="Avenir"/>
              </a:rPr>
              <a:t>This is the You Tube link </a:t>
            </a:r>
            <a:r>
              <a:rPr lang="en-GB" sz="1200" dirty="0">
                <a:latin typeface="Avenir"/>
                <a:hlinkClick r:id="rId3"/>
              </a:rPr>
              <a:t>https://youtu.be/KDnjSlyaFjc</a:t>
            </a:r>
            <a:r>
              <a:rPr lang="en-GB" sz="1200" dirty="0">
                <a:latin typeface="Avenir"/>
              </a:rPr>
              <a:t>, </a:t>
            </a: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endParaRPr lang="en-US" dirty="0"/>
          </a:p>
          <a:p>
            <a:pPr marL="0" marR="0" lvl="0" indent="0" algn="l" rtl="0">
              <a:lnSpc>
                <a:spcPct val="100000"/>
              </a:lnSpc>
              <a:spcBef>
                <a:spcPts val="0"/>
              </a:spcBef>
              <a:spcAft>
                <a:spcPts val="0"/>
              </a:spcAft>
              <a:buClr>
                <a:schemeClr val="dk1"/>
              </a:buClr>
              <a:buSzPts val="1200"/>
              <a:buFont typeface="Calibri"/>
              <a:buNone/>
            </a:pPr>
            <a:r>
              <a:rPr lang="en-US" dirty="0"/>
              <a:t>Say ‘let’s see how some other people use maths’ – look out for examples they give that I haven’t</a:t>
            </a:r>
            <a:endParaRPr dirty="0"/>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After the video you could ask the children to put their hand up if they spotted any new ways people use maths?</a:t>
            </a:r>
            <a:endParaRPr dirty="0"/>
          </a:p>
        </p:txBody>
      </p:sp>
      <p:sp>
        <p:nvSpPr>
          <p:cNvPr id="209" name="Google Shape;209;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0" name="Google Shape;210;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8" name="Google Shape;218;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19" name="Google Shape;219;p10: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Ask the children to give you examples of where they use </a:t>
            </a:r>
            <a:r>
              <a:rPr lang="en-US" dirty="0" err="1"/>
              <a:t>maths</a:t>
            </a:r>
            <a:r>
              <a:rPr lang="en-US" dirty="0"/>
              <a:t> in their life outside of school. Hear from at least 3 or 4 children if possible.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they are stuck, ask them if they ever do things like cooking or shopping or playing football. Where do they think there are numbers involved in things like that? We’ve included some ideas below.</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Football</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time, using the 90-minute game-time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distances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err="1">
                <a:solidFill>
                  <a:srgbClr val="3C3C3B"/>
                </a:solidFill>
                <a:latin typeface="Lato"/>
                <a:ea typeface="Lato"/>
                <a:cs typeface="Lato"/>
                <a:sym typeface="Lato"/>
              </a:rPr>
              <a:t>Recognising</a:t>
            </a:r>
            <a:r>
              <a:rPr lang="en-US" sz="1200" dirty="0">
                <a:solidFill>
                  <a:srgbClr val="3C3C3B"/>
                </a:solidFill>
                <a:latin typeface="Lato"/>
                <a:ea typeface="Lato"/>
                <a:cs typeface="Lato"/>
                <a:sym typeface="Lato"/>
              </a:rPr>
              <a:t> shapes on the pitch</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the league table to work out how many points a team might need to win the league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Probability in a cup draw</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Looking at statistics – e.g. possession percentages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Baking/Cooking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complex timings to ensure everything is ready at the right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Weighing and measuring ingredients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recipes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Multiplying ingredients to bake products for the right number of people</a:t>
            </a:r>
            <a:endParaRPr dirty="0"/>
          </a:p>
          <a:p>
            <a:pPr marL="342900" lvl="0" indent="-266700" algn="l" rtl="0">
              <a:spcBef>
                <a:spcPts val="0"/>
              </a:spcBef>
              <a:spcAft>
                <a:spcPts val="0"/>
              </a:spcAft>
              <a:buClr>
                <a:schemeClr val="dk1"/>
              </a:buClr>
              <a:buSzPts val="1200"/>
              <a:buFont typeface="Noto Sans Symbols"/>
              <a:buNone/>
            </a:pPr>
            <a:endParaRPr sz="1200" dirty="0">
              <a:solidFill>
                <a:srgbClr val="3C3C3B"/>
              </a:solidFill>
              <a:latin typeface="Lato"/>
              <a:ea typeface="Lato"/>
              <a:cs typeface="Lato"/>
              <a:sym typeface="Lato"/>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Board games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Keeping score in Scrabble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money in Monopoly – knowing when to buy a property and if you can afford it</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probabilities – what are the chances you would roll a double?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coordinates in Battleships</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Swimming</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time to measure how fast you can go</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Using distance to understand lengths and widths to achieve your badges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Estimating to set your targets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Making sure you get to the gala on time with enough time to get changed</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How long do you allow to prepare for the race?</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3C3C3B"/>
                </a:solidFill>
                <a:latin typeface="Lato"/>
                <a:ea typeface="Lato"/>
                <a:cs typeface="Lato"/>
                <a:sym typeface="Lato"/>
              </a:rPr>
              <a:t> </a:t>
            </a:r>
            <a:endParaRPr sz="1200" dirty="0">
              <a:latin typeface="Calibri"/>
              <a:ea typeface="Calibri"/>
              <a:cs typeface="Calibri"/>
              <a:sym typeface="Calibri"/>
            </a:endParaRPr>
          </a:p>
          <a:p>
            <a:pPr marL="0" lvl="0" indent="0" algn="l" rtl="0">
              <a:spcBef>
                <a:spcPts val="0"/>
              </a:spcBef>
              <a:spcAft>
                <a:spcPts val="0"/>
              </a:spcAft>
              <a:buNone/>
            </a:pPr>
            <a:r>
              <a:rPr lang="en-US" sz="1200" dirty="0">
                <a:solidFill>
                  <a:srgbClr val="520544"/>
                </a:solidFill>
                <a:latin typeface="Rubik Medium"/>
                <a:ea typeface="Rubik Medium"/>
                <a:cs typeface="Rubik Medium"/>
                <a:sym typeface="Rubik Medium"/>
              </a:rPr>
              <a:t>Music</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Counting beats and keeping time</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Understanding fractions used to indicate lengths of notes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and scheduling rehearsals</a:t>
            </a:r>
            <a:endParaRPr sz="1200" dirty="0">
              <a:latin typeface="Calibri"/>
              <a:ea typeface="Calibri"/>
              <a:cs typeface="Calibri"/>
              <a:sym typeface="Calibri"/>
            </a:endParaRPr>
          </a:p>
          <a:p>
            <a:pPr marL="342900" lvl="0" indent="-342900" algn="l" rtl="0">
              <a:spcBef>
                <a:spcPts val="0"/>
              </a:spcBef>
              <a:spcAft>
                <a:spcPts val="0"/>
              </a:spcAft>
              <a:buClr>
                <a:srgbClr val="3C3C3B"/>
              </a:buClr>
              <a:buSzPts val="1200"/>
              <a:buFont typeface="Noto Sans Symbols"/>
              <a:buChar char="∙"/>
            </a:pPr>
            <a:r>
              <a:rPr lang="en-US" sz="1200" dirty="0">
                <a:solidFill>
                  <a:srgbClr val="3C3C3B"/>
                </a:solidFill>
                <a:latin typeface="Lato"/>
                <a:ea typeface="Lato"/>
                <a:cs typeface="Lato"/>
                <a:sym typeface="Lato"/>
              </a:rPr>
              <a:t>Planning how many songs can be played at a show</a:t>
            </a:r>
            <a:endParaRPr sz="1200" dirty="0">
              <a:latin typeface="Calibri"/>
              <a:ea typeface="Calibri"/>
              <a:cs typeface="Calibri"/>
              <a:sym typeface="Calibri"/>
            </a:endParaRPr>
          </a:p>
          <a:p>
            <a:pPr marL="0" lvl="0" indent="0" algn="l" rtl="0">
              <a:spcBef>
                <a:spcPts val="0"/>
              </a:spcBef>
              <a:spcAft>
                <a:spcPts val="0"/>
              </a:spcAft>
              <a:buNone/>
            </a:pPr>
            <a:r>
              <a:rPr lang="en-US" sz="1200" dirty="0">
                <a:latin typeface="Calibri"/>
                <a:ea typeface="Calibri"/>
                <a:cs typeface="Calibri"/>
                <a:sym typeface="Calibri"/>
              </a:rPr>
              <a:t> </a:t>
            </a:r>
            <a:endParaRPr dirty="0"/>
          </a:p>
          <a:p>
            <a:pPr marL="342900" lvl="0" indent="-266700" algn="l" rtl="0">
              <a:spcBef>
                <a:spcPts val="0"/>
              </a:spcBef>
              <a:spcAft>
                <a:spcPts val="0"/>
              </a:spcAft>
              <a:buClr>
                <a:schemeClr val="dk1"/>
              </a:buClr>
              <a:buSzPts val="1200"/>
              <a:buFont typeface="Noto Sans Symbols"/>
              <a:buNone/>
            </a:pPr>
            <a:endParaRPr sz="1200" dirty="0">
              <a:latin typeface="Calibri"/>
              <a:ea typeface="Calibri"/>
              <a:cs typeface="Calibri"/>
              <a:sym typeface="Calibri"/>
            </a:endParaRPr>
          </a:p>
          <a:p>
            <a:pPr marL="0" lvl="0" indent="0" algn="l" rtl="0">
              <a:spcBef>
                <a:spcPts val="0"/>
              </a:spcBef>
              <a:spcAft>
                <a:spcPts val="0"/>
              </a:spcAft>
              <a:buNone/>
            </a:pPr>
            <a:endParaRPr dirty="0"/>
          </a:p>
        </p:txBody>
      </p:sp>
      <p:sp>
        <p:nvSpPr>
          <p:cNvPr id="221" name="Google Shape;221;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22" name="Google Shape;222;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D991A25D-0DE5-AE11-C1DB-03BD41A09E1F}"/>
            </a:ext>
          </a:extLst>
        </p:cNvPr>
        <p:cNvGrpSpPr/>
        <p:nvPr/>
      </p:nvGrpSpPr>
      <p:grpSpPr>
        <a:xfrm>
          <a:off x="0" y="0"/>
          <a:ext cx="0" cy="0"/>
          <a:chOff x="0" y="0"/>
          <a:chExt cx="0" cy="0"/>
        </a:xfrm>
      </p:grpSpPr>
      <p:sp>
        <p:nvSpPr>
          <p:cNvPr id="167" name="Google Shape;167;p6:notes">
            <a:extLst>
              <a:ext uri="{FF2B5EF4-FFF2-40B4-BE49-F238E27FC236}">
                <a16:creationId xmlns:a16="http://schemas.microsoft.com/office/drawing/2014/main" id="{687E0352-AD5F-60D0-CD4B-7F993609130D}"/>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8" name="Google Shape;168;p6:notes">
            <a:extLst>
              <a:ext uri="{FF2B5EF4-FFF2-40B4-BE49-F238E27FC236}">
                <a16:creationId xmlns:a16="http://schemas.microsoft.com/office/drawing/2014/main" id="{01ABB65E-9A34-14FB-6D61-B29D7CF5638D}"/>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9" name="Google Shape;169;p6:notes">
            <a:extLst>
              <a:ext uri="{FF2B5EF4-FFF2-40B4-BE49-F238E27FC236}">
                <a16:creationId xmlns:a16="http://schemas.microsoft.com/office/drawing/2014/main" id="{14BC1544-9549-CF08-8B56-EFC83ED0A38C}"/>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a:extLst>
              <a:ext uri="{FF2B5EF4-FFF2-40B4-BE49-F238E27FC236}">
                <a16:creationId xmlns:a16="http://schemas.microsoft.com/office/drawing/2014/main" id="{9771D5F6-CC41-8BC0-2FE8-435B29595A69}"/>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a:solidFill>
                  <a:schemeClr val="tx1"/>
                </a:solidFill>
                <a:effectLst/>
                <a:latin typeface="Calibri"/>
                <a:ea typeface="Calibri"/>
                <a:cs typeface="Calibri"/>
                <a:sym typeface="Calibri"/>
              </a:rPr>
              <a:t>National Numeracy Day is the UK’s only campaign dedicated to improving everyday maths. Each May, individuals, schools and organisations across the country come together to help children and adults feel more confident with numbers at work, at home and at school. </a:t>
            </a:r>
          </a:p>
          <a:p>
            <a:pPr marL="0" lvl="0" indent="0" algn="l" rtl="0">
              <a:spcBef>
                <a:spcPts val="0"/>
              </a:spcBef>
              <a:spcAft>
                <a:spcPts val="0"/>
              </a:spcAft>
              <a:buNone/>
            </a:pPr>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Schools can sign up </a:t>
            </a:r>
            <a:r>
              <a:rPr lang="en-GB" sz="1200" b="0" i="0" u="none" strike="noStrike" kern="1200" cap="none">
                <a:solidFill>
                  <a:schemeClr val="tx1"/>
                </a:solidFill>
                <a:effectLst/>
                <a:latin typeface="Calibri"/>
                <a:ea typeface="Calibri"/>
                <a:cs typeface="Calibri"/>
                <a:sym typeface="Calibri"/>
              </a:rPr>
              <a:t>to get a range of exciting on-demand resources and full supporting material to help them take part here: https://www.nationalnumeracy.org.uk/numeracyday/signup</a:t>
            </a:r>
          </a:p>
          <a:p>
            <a:pPr marL="0" lvl="0" indent="0" algn="l" rtl="0">
              <a:spcBef>
                <a:spcPts val="0"/>
              </a:spcBef>
              <a:spcAft>
                <a:spcPts val="0"/>
              </a:spcAft>
              <a:buNone/>
            </a:pPr>
            <a:endParaRPr/>
          </a:p>
        </p:txBody>
      </p:sp>
      <p:sp>
        <p:nvSpPr>
          <p:cNvPr id="171" name="Google Shape;171;p6:notes">
            <a:extLst>
              <a:ext uri="{FF2B5EF4-FFF2-40B4-BE49-F238E27FC236}">
                <a16:creationId xmlns:a16="http://schemas.microsoft.com/office/drawing/2014/main" id="{5B1114BE-145C-7243-0DC6-A300E58AD060}"/>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 name="Google Shape;172;p6:notes">
            <a:extLst>
              <a:ext uri="{FF2B5EF4-FFF2-40B4-BE49-F238E27FC236}">
                <a16:creationId xmlns:a16="http://schemas.microsoft.com/office/drawing/2014/main" id="{6B30D3A7-E18B-8CBF-84D7-6CC08F53063C}"/>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16292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7FBFB9DC-E910-7C21-7DF7-13F22634B675}"/>
            </a:ext>
          </a:extLst>
        </p:cNvPr>
        <p:cNvGrpSpPr/>
        <p:nvPr/>
      </p:nvGrpSpPr>
      <p:grpSpPr>
        <a:xfrm>
          <a:off x="0" y="0"/>
          <a:ext cx="0" cy="0"/>
          <a:chOff x="0" y="0"/>
          <a:chExt cx="0" cy="0"/>
        </a:xfrm>
      </p:grpSpPr>
      <p:sp>
        <p:nvSpPr>
          <p:cNvPr id="167" name="Google Shape;167;p6:notes">
            <a:extLst>
              <a:ext uri="{FF2B5EF4-FFF2-40B4-BE49-F238E27FC236}">
                <a16:creationId xmlns:a16="http://schemas.microsoft.com/office/drawing/2014/main" id="{157147B5-30B2-0854-20CD-6EB02DECD5A5}"/>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8" name="Google Shape;168;p6:notes">
            <a:extLst>
              <a:ext uri="{FF2B5EF4-FFF2-40B4-BE49-F238E27FC236}">
                <a16:creationId xmlns:a16="http://schemas.microsoft.com/office/drawing/2014/main" id="{9BA129DD-0CD6-ACBC-1766-14F08525AD70}"/>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9" name="Google Shape;169;p6:notes">
            <a:extLst>
              <a:ext uri="{FF2B5EF4-FFF2-40B4-BE49-F238E27FC236}">
                <a16:creationId xmlns:a16="http://schemas.microsoft.com/office/drawing/2014/main" id="{9D249806-BF77-130E-47B5-6FF0B3C7C4D1}"/>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a:extLst>
              <a:ext uri="{FF2B5EF4-FFF2-40B4-BE49-F238E27FC236}">
                <a16:creationId xmlns:a16="http://schemas.microsoft.com/office/drawing/2014/main" id="{E923E293-7D52-9DC6-8A6D-5F6102FBF409}"/>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a:solidFill>
                  <a:schemeClr val="tx1"/>
                </a:solidFill>
                <a:effectLst/>
                <a:latin typeface="Calibri"/>
                <a:ea typeface="Calibri"/>
                <a:cs typeface="Calibri"/>
                <a:sym typeface="Calibri"/>
              </a:rPr>
              <a:t>Children can enter the Number Heroes drawing competition. They can tell National Numeracy “How do people use numbers in your neighbourhood, club or community?” through a picture. Winners will receive £50 gift vouchers for themselves, as well as an amazing prize pack full of resources for the school or setting of their choice. Go to the National Numeracy website to enter: https://www.nationalnumeracy.org.uk/news/competition-2026 </a:t>
            </a:r>
            <a:endParaRPr lang="en-GB"/>
          </a:p>
          <a:p>
            <a:pPr marL="0" lvl="0" indent="0" algn="l" rtl="0">
              <a:spcBef>
                <a:spcPts val="0"/>
              </a:spcBef>
              <a:spcAft>
                <a:spcPts val="0"/>
              </a:spcAft>
              <a:buNone/>
            </a:pPr>
            <a:endParaRPr/>
          </a:p>
        </p:txBody>
      </p:sp>
      <p:sp>
        <p:nvSpPr>
          <p:cNvPr id="171" name="Google Shape;171;p6:notes">
            <a:extLst>
              <a:ext uri="{FF2B5EF4-FFF2-40B4-BE49-F238E27FC236}">
                <a16:creationId xmlns:a16="http://schemas.microsoft.com/office/drawing/2014/main" id="{97743E07-9E15-C447-D79F-4B44DF50CAE7}"/>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2" name="Google Shape;172;p6:notes">
            <a:extLst>
              <a:ext uri="{FF2B5EF4-FFF2-40B4-BE49-F238E27FC236}">
                <a16:creationId xmlns:a16="http://schemas.microsoft.com/office/drawing/2014/main" id="{377FB038-39BF-44E5-6AC7-21E07FFAE3FC}"/>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0332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2" name="Google Shape;232;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3" name="Google Shape;233;p11: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1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 could ask if anyone has any other questions about your jobs, hobbies or maths.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If there are still many questions you could say ‘that’s all we have time for now but your teachers can send me any questions you still have’.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Thank them for listening well and asking lots of interesting questions. </a:t>
            </a:r>
            <a:endParaRPr dirty="0"/>
          </a:p>
          <a:p>
            <a:pPr marL="0" lvl="0" indent="0" algn="l" rtl="0">
              <a:spcBef>
                <a:spcPts val="0"/>
              </a:spcBef>
              <a:spcAft>
                <a:spcPts val="0"/>
              </a:spcAft>
              <a:buNone/>
            </a:pPr>
            <a:endParaRPr dirty="0"/>
          </a:p>
        </p:txBody>
      </p:sp>
      <p:sp>
        <p:nvSpPr>
          <p:cNvPr id="235" name="Google Shape;235;p1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6" name="Google Shape;236;p1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 name="Google Shape;103;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04" name="Google Shape;104;p2: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Please repeat the children’s answers out loud so everyone can hear what they said before answering them.</a:t>
            </a:r>
            <a:endParaRPr/>
          </a:p>
          <a:p>
            <a:pPr marL="0" lvl="0" indent="0" algn="l" rtl="0">
              <a:spcBef>
                <a:spcPts val="0"/>
              </a:spcBef>
              <a:spcAft>
                <a:spcPts val="0"/>
              </a:spcAft>
              <a:buNone/>
            </a:pPr>
            <a:endParaRPr/>
          </a:p>
          <a:p>
            <a:pPr marL="0" lvl="0" indent="0" algn="l" rtl="0">
              <a:spcBef>
                <a:spcPts val="0"/>
              </a:spcBef>
              <a:spcAft>
                <a:spcPts val="0"/>
              </a:spcAft>
              <a:buNone/>
            </a:pPr>
            <a:r>
              <a:rPr lang="en-US"/>
              <a:t>The children may say they did their maths home work, or played a maths game – they are good answers for now. Thank them and say you’ll come back to this question later.</a:t>
            </a:r>
            <a:endParaRPr/>
          </a:p>
          <a:p>
            <a:pPr marL="0" lvl="0" indent="0" algn="l" rtl="0">
              <a:spcBef>
                <a:spcPts val="0"/>
              </a:spcBef>
              <a:spcAft>
                <a:spcPts val="0"/>
              </a:spcAft>
              <a:buNone/>
            </a:pPr>
            <a:endParaRPr/>
          </a:p>
        </p:txBody>
      </p:sp>
      <p:sp>
        <p:nvSpPr>
          <p:cNvPr id="106" name="Google Shape;106;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7" name="Google Shape;107;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28" name="Google Shape;128;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29" name="Google Shape;129;p3: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Today we’re going to tell you about our maths stories - </a:t>
            </a:r>
            <a:r>
              <a:rPr lang="en-US" sz="1800" dirty="0">
                <a:latin typeface="Avenir"/>
                <a:ea typeface="Avenir"/>
                <a:cs typeface="Avenir"/>
                <a:sym typeface="Avenir"/>
              </a:rPr>
              <a:t>how we felt about maths at school, how we feel about maths now and how we use it every day.</a:t>
            </a:r>
            <a:endParaRPr dirty="0"/>
          </a:p>
          <a:p>
            <a:pPr marL="0" lvl="0" indent="0" algn="l" rtl="0">
              <a:spcBef>
                <a:spcPts val="0"/>
              </a:spcBef>
              <a:spcAft>
                <a:spcPts val="0"/>
              </a:spcAft>
              <a:buNone/>
            </a:pPr>
            <a:endParaRPr dirty="0"/>
          </a:p>
        </p:txBody>
      </p:sp>
      <p:sp>
        <p:nvSpPr>
          <p:cNvPr id="131" name="Google Shape;131;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2" name="Google Shape;132;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1 -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a:extLst>
            <a:ext uri="{FF2B5EF4-FFF2-40B4-BE49-F238E27FC236}">
              <a16:creationId xmlns:a16="http://schemas.microsoft.com/office/drawing/2014/main" id="{51172060-D6B9-4769-F7EB-0B2D07E06753}"/>
            </a:ext>
          </a:extLst>
        </p:cNvPr>
        <p:cNvGrpSpPr/>
        <p:nvPr/>
      </p:nvGrpSpPr>
      <p:grpSpPr>
        <a:xfrm>
          <a:off x="0" y="0"/>
          <a:ext cx="0" cy="0"/>
          <a:chOff x="0" y="0"/>
          <a:chExt cx="0" cy="0"/>
        </a:xfrm>
      </p:grpSpPr>
      <p:sp>
        <p:nvSpPr>
          <p:cNvPr id="139" name="Google Shape;139;p4:notes">
            <a:extLst>
              <a:ext uri="{FF2B5EF4-FFF2-40B4-BE49-F238E27FC236}">
                <a16:creationId xmlns:a16="http://schemas.microsoft.com/office/drawing/2014/main" id="{EF46FFE8-1B2E-385D-B36B-36477BC0C90F}"/>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0" name="Google Shape;140;p4:notes">
            <a:extLst>
              <a:ext uri="{FF2B5EF4-FFF2-40B4-BE49-F238E27FC236}">
                <a16:creationId xmlns:a16="http://schemas.microsoft.com/office/drawing/2014/main" id="{E528FEA5-2E5E-0538-EEFB-73A109B63223}"/>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1.7.2013</a:t>
            </a:r>
            <a:endParaRPr kumimoji="0" sz="1200" b="0" i="0" u="none" strike="noStrike" kern="0" cap="none" spc="0" normalizeH="0" baseline="0" noProof="0">
              <a:ln>
                <a:noFill/>
              </a:ln>
              <a:solidFill>
                <a:srgbClr val="000000"/>
              </a:solidFill>
              <a:effectLst/>
              <a:uLnTx/>
              <a:uFillTx/>
              <a:latin typeface="Calibri"/>
              <a:cs typeface="Calibri"/>
              <a:sym typeface="Calibri"/>
            </a:endParaRPr>
          </a:p>
        </p:txBody>
      </p:sp>
      <p:sp>
        <p:nvSpPr>
          <p:cNvPr id="141" name="Google Shape;141;p4:notes">
            <a:extLst>
              <a:ext uri="{FF2B5EF4-FFF2-40B4-BE49-F238E27FC236}">
                <a16:creationId xmlns:a16="http://schemas.microsoft.com/office/drawing/2014/main" id="{97F251EE-00E6-7E29-E9BE-71926E5ECBA3}"/>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4:notes">
            <a:extLst>
              <a:ext uri="{FF2B5EF4-FFF2-40B4-BE49-F238E27FC236}">
                <a16:creationId xmlns:a16="http://schemas.microsoft.com/office/drawing/2014/main" id="{8055C453-0122-7433-0A84-CEF4B81DA9FD}"/>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Volunteer 2 –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briefly why you felt this way and if it changed over time - </a:t>
            </a:r>
            <a:r>
              <a:rPr lang="en-US" dirty="0" err="1"/>
              <a:t>eg.</a:t>
            </a:r>
            <a:r>
              <a:rPr lang="en-US" dirty="0"/>
              <a:t> “I enjoyed maths at primary school but I found it tricky sometimes as I got older. Luckily my teacher at secondary school took the time to explain things to me and I passed my exams.” or “Sometimes I didn’t enjoy </a:t>
            </a:r>
            <a:r>
              <a:rPr lang="en-US" dirty="0" err="1"/>
              <a:t>maths</a:t>
            </a:r>
            <a:r>
              <a:rPr lang="en-US" dirty="0"/>
              <a:t> at school because I didn’t see how it related to my life, but that’s changed as I’ve got older.” or “I was lucky that I had a great teacher at school and I really enjoyed </a:t>
            </a:r>
            <a:r>
              <a:rPr lang="en-US" dirty="0" err="1"/>
              <a:t>maths</a:t>
            </a:r>
            <a:r>
              <a:rPr lang="en-US" dirty="0"/>
              <a:t> – and that’s stayed with 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sz="1800" dirty="0">
                <a:latin typeface="Avenir"/>
                <a:ea typeface="Avenir"/>
                <a:cs typeface="Avenir"/>
                <a:sym typeface="Avenir"/>
              </a:rPr>
              <a:t>“I use </a:t>
            </a:r>
            <a:r>
              <a:rPr lang="en-US" sz="1800" dirty="0" err="1">
                <a:latin typeface="Avenir"/>
                <a:ea typeface="Avenir"/>
                <a:cs typeface="Avenir"/>
                <a:sym typeface="Avenir"/>
              </a:rPr>
              <a:t>maths</a:t>
            </a:r>
            <a:r>
              <a:rPr lang="en-US" sz="1800" dirty="0">
                <a:latin typeface="Avenir"/>
                <a:ea typeface="Avenir"/>
                <a:cs typeface="Avenir"/>
                <a:sym typeface="Avenir"/>
              </a:rPr>
              <a:t> every day now for my job…”</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“I still find </a:t>
            </a:r>
            <a:r>
              <a:rPr lang="en-US" sz="1800" dirty="0" err="1">
                <a:latin typeface="Avenir"/>
                <a:ea typeface="Avenir"/>
                <a:cs typeface="Avenir"/>
                <a:sym typeface="Avenir"/>
              </a:rPr>
              <a:t>maths</a:t>
            </a:r>
            <a:r>
              <a:rPr lang="en-US" sz="1800" dirty="0">
                <a:latin typeface="Avenir"/>
                <a:ea typeface="Avenir"/>
                <a:cs typeface="Avenir"/>
                <a:sym typeface="Avenir"/>
              </a:rPr>
              <a:t> tricky sometimes, but I ask friends to help me if I need to.”</a:t>
            </a:r>
            <a:endParaRPr sz="1800" dirty="0">
              <a:latin typeface="Calibri"/>
              <a:ea typeface="Calibri"/>
              <a:cs typeface="Calibri"/>
              <a:sym typeface="Calibri"/>
            </a:endParaRPr>
          </a:p>
          <a:p>
            <a:pPr marL="0" lvl="0" indent="0" algn="l" rtl="0">
              <a:spcBef>
                <a:spcPts val="0"/>
              </a:spcBef>
              <a:spcAft>
                <a:spcPts val="0"/>
              </a:spcAft>
              <a:buNone/>
            </a:pPr>
            <a:r>
              <a:rPr lang="en-US" sz="1800" dirty="0">
                <a:latin typeface="Avenir"/>
                <a:ea typeface="Avenir"/>
                <a:cs typeface="Avenir"/>
                <a:sym typeface="Avenir"/>
              </a:rPr>
              <a:t> </a:t>
            </a:r>
            <a:endParaRPr dirty="0"/>
          </a:p>
          <a:p>
            <a:pPr marL="0" marR="0" lvl="0" indent="0" algn="l" rtl="0">
              <a:lnSpc>
                <a:spcPct val="100000"/>
              </a:lnSpc>
              <a:spcBef>
                <a:spcPts val="0"/>
              </a:spcBef>
              <a:spcAft>
                <a:spcPts val="0"/>
              </a:spcAft>
              <a:buClr>
                <a:srgbClr val="3C3C3B"/>
              </a:buClr>
              <a:buSzPts val="1800"/>
              <a:buFont typeface="Lato"/>
              <a:buNone/>
            </a:pPr>
            <a:r>
              <a:rPr lang="en-US" sz="1800" b="1" dirty="0">
                <a:solidFill>
                  <a:srgbClr val="3C3C3B"/>
                </a:solidFill>
                <a:latin typeface="Lato"/>
                <a:ea typeface="Lato"/>
                <a:cs typeface="Lato"/>
                <a:sym typeface="Lato"/>
              </a:rPr>
              <a:t>Try to talk positively about </a:t>
            </a:r>
            <a:r>
              <a:rPr lang="en-US" sz="1800" b="1" dirty="0" err="1">
                <a:solidFill>
                  <a:srgbClr val="3C3C3B"/>
                </a:solidFill>
                <a:latin typeface="Lato"/>
                <a:ea typeface="Lato"/>
                <a:cs typeface="Lato"/>
                <a:sym typeface="Lato"/>
              </a:rPr>
              <a:t>maths</a:t>
            </a:r>
            <a:r>
              <a:rPr lang="en-US" sz="1800" b="1" dirty="0">
                <a:solidFill>
                  <a:srgbClr val="3C3C3B"/>
                </a:solidFill>
                <a:latin typeface="Lato"/>
                <a:ea typeface="Lato"/>
                <a:cs typeface="Lato"/>
                <a:sym typeface="Lato"/>
              </a:rPr>
              <a:t>.</a:t>
            </a:r>
            <a:r>
              <a:rPr lang="en-US" sz="1800" dirty="0">
                <a:solidFill>
                  <a:srgbClr val="3C3C3B"/>
                </a:solidFill>
                <a:latin typeface="Lato"/>
                <a:ea typeface="Lato"/>
                <a:cs typeface="Lato"/>
                <a:sym typeface="Lato"/>
              </a:rPr>
              <a:t> Children learn from example, so avoid saying things like “I hated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at school” or “</a:t>
            </a:r>
            <a:r>
              <a:rPr lang="en-US" sz="1800" dirty="0" err="1">
                <a:solidFill>
                  <a:srgbClr val="3C3C3B"/>
                </a:solidFill>
                <a:latin typeface="Lato"/>
                <a:ea typeface="Lato"/>
                <a:cs typeface="Lato"/>
                <a:sym typeface="Lato"/>
              </a:rPr>
              <a:t>maths</a:t>
            </a:r>
            <a:r>
              <a:rPr lang="en-US" sz="1800" dirty="0">
                <a:solidFill>
                  <a:srgbClr val="3C3C3B"/>
                </a:solidFill>
                <a:latin typeface="Lato"/>
                <a:ea typeface="Lato"/>
                <a:cs typeface="Lato"/>
                <a:sym typeface="Lato"/>
              </a:rPr>
              <a:t> was boring”. You can be honest in that you may have found it difficult but try to make it into a positive </a:t>
            </a:r>
            <a:r>
              <a:rPr lang="en-US" sz="1800" dirty="0" err="1">
                <a:solidFill>
                  <a:srgbClr val="3C3C3B"/>
                </a:solidFill>
                <a:latin typeface="Lato"/>
                <a:ea typeface="Lato"/>
                <a:cs typeface="Lato"/>
                <a:sym typeface="Lato"/>
              </a:rPr>
              <a:t>eg</a:t>
            </a:r>
            <a:r>
              <a:rPr lang="en-US" sz="1800" dirty="0">
                <a:solidFill>
                  <a:srgbClr val="3C3C3B"/>
                </a:solidFill>
                <a:latin typeface="Lato"/>
                <a:ea typeface="Lato"/>
                <a:cs typeface="Lato"/>
                <a:sym typeface="Lato"/>
              </a:rPr>
              <a:t> you had to ask for help, had to work hard.</a:t>
            </a: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p:txBody>
      </p:sp>
      <p:sp>
        <p:nvSpPr>
          <p:cNvPr id="143" name="Google Shape;143;p4:notes">
            <a:extLst>
              <a:ext uri="{FF2B5EF4-FFF2-40B4-BE49-F238E27FC236}">
                <a16:creationId xmlns:a16="http://schemas.microsoft.com/office/drawing/2014/main" id="{A176D7B7-878C-D12B-D43C-F50ADC68CF9F}"/>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4" name="Google Shape;144;p4:notes">
            <a:extLst>
              <a:ext uri="{FF2B5EF4-FFF2-40B4-BE49-F238E27FC236}">
                <a16:creationId xmlns:a16="http://schemas.microsoft.com/office/drawing/2014/main" id="{7F4FDCE8-07CB-B836-9828-2A18498BBB2F}"/>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4477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5" name="Google Shape;155;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6" name="Google Shape;156;p5: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job</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58" name="Google Shape;158;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9" name="Google Shape;159;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First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a:extLst>
            <a:ext uri="{FF2B5EF4-FFF2-40B4-BE49-F238E27FC236}">
              <a16:creationId xmlns:a16="http://schemas.microsoft.com/office/drawing/2014/main" id="{C4B8407C-1E33-AC25-8E2A-FAC3981AB10E}"/>
            </a:ext>
          </a:extLst>
        </p:cNvPr>
        <p:cNvGrpSpPr/>
        <p:nvPr/>
      </p:nvGrpSpPr>
      <p:grpSpPr>
        <a:xfrm>
          <a:off x="0" y="0"/>
          <a:ext cx="0" cy="0"/>
          <a:chOff x="0" y="0"/>
          <a:chExt cx="0" cy="0"/>
        </a:xfrm>
      </p:grpSpPr>
      <p:sp>
        <p:nvSpPr>
          <p:cNvPr id="167" name="Google Shape;167;p6:notes">
            <a:extLst>
              <a:ext uri="{FF2B5EF4-FFF2-40B4-BE49-F238E27FC236}">
                <a16:creationId xmlns:a16="http://schemas.microsoft.com/office/drawing/2014/main" id="{3EE75609-9ECF-36CF-9FE0-392561EC602E}"/>
              </a:ext>
            </a:extLst>
          </p:cNvPr>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8" name="Google Shape;168;p6:notes">
            <a:extLst>
              <a:ext uri="{FF2B5EF4-FFF2-40B4-BE49-F238E27FC236}">
                <a16:creationId xmlns:a16="http://schemas.microsoft.com/office/drawing/2014/main" id="{8AE09C85-7141-0ADE-500C-803DDA40FCBF}"/>
              </a:ext>
            </a:extLst>
          </p:cNvPr>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69" name="Google Shape;169;p6:notes">
            <a:extLst>
              <a:ext uri="{FF2B5EF4-FFF2-40B4-BE49-F238E27FC236}">
                <a16:creationId xmlns:a16="http://schemas.microsoft.com/office/drawing/2014/main" id="{98BAB750-4F6F-31E9-5F8C-26E46214A138}"/>
              </a:ext>
            </a:extLst>
          </p:cNvPr>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6:notes">
            <a:extLst>
              <a:ext uri="{FF2B5EF4-FFF2-40B4-BE49-F238E27FC236}">
                <a16:creationId xmlns:a16="http://schemas.microsoft.com/office/drawing/2014/main" id="{AC47D8BF-1BB4-1D84-CA58-283D7FF99708}"/>
              </a:ext>
            </a:extLst>
          </p:cNvPr>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Second volunteer - </a:t>
            </a:r>
            <a:r>
              <a:rPr kumimoji="0" lang="en-GB" sz="1200" b="0" i="0" u="none" strike="noStrike" kern="0" cap="none" spc="0" normalizeH="0" baseline="0" noProof="0" dirty="0">
                <a:ln>
                  <a:noFill/>
                </a:ln>
                <a:solidFill>
                  <a:srgbClr val="951B81"/>
                </a:solidFill>
                <a:effectLst/>
                <a:uLnTx/>
                <a:uFillTx/>
                <a:latin typeface="Avenir"/>
                <a:ea typeface="Avenir"/>
                <a:cs typeface="Avenir"/>
                <a:sym typeface="Avenir"/>
              </a:rPr>
              <a:t>For example at work, I need maths to know how many people will work on a task, How many minutes I need to deliver a presentation, etc.</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Give your job title &amp; explain briefly &amp; in simple terms what you do.</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Give 2 examples of ways you use </a:t>
            </a:r>
            <a:r>
              <a:rPr lang="en-US" dirty="0" err="1"/>
              <a:t>maths</a:t>
            </a:r>
            <a:r>
              <a:rPr lang="en-US" dirty="0"/>
              <a:t> in your job &amp; explain a little bit about them – </a:t>
            </a:r>
            <a:r>
              <a:rPr lang="en-US" dirty="0" err="1"/>
              <a:t>eg.</a:t>
            </a:r>
            <a:r>
              <a:rPr lang="en-US" dirty="0"/>
              <a:t> an example could be ‘To manage budgets for projects I work on’ – explain that this means you need to keep track of the money being spent and make sure you’re not spending more money than you have. So you might need to be able to work with pounds and pence, add up, subtract, compare value, work with percentages </a:t>
            </a:r>
            <a:r>
              <a:rPr lang="en-US" dirty="0" err="1"/>
              <a:t>etc</a:t>
            </a:r>
            <a:r>
              <a:rPr lang="en-US" dirty="0"/>
              <a:t> – don’t go into complicated detail but just give a headline.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We will add some photos that reflect your job. If you have photo that you’re happy to share please do add your own.</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Stop for questions after giving your examples.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n-US" dirty="0"/>
              <a:t>The schools will have been asked to have the children ready to ask questions. Children should know to put their hands up and not shout out. Ask children with their hand up for their answer (don’t forget the ones at the back). Repeat the children’s questions and answers out loud so that everyone can hear what they said. If there are more than four or five questions you could say ‘I need to move on now but there will be more time for questions later’.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Please don't include examples of actual </a:t>
            </a:r>
            <a:r>
              <a:rPr lang="en-US" dirty="0" err="1"/>
              <a:t>maths</a:t>
            </a:r>
            <a:r>
              <a:rPr lang="en-US" dirty="0"/>
              <a:t> calculations or ask the children any </a:t>
            </a:r>
            <a:r>
              <a:rPr lang="en-US" dirty="0" err="1"/>
              <a:t>maths</a:t>
            </a:r>
            <a:r>
              <a:rPr lang="en-US" dirty="0"/>
              <a:t> questions. There will be too wide a spread of abilities and some children won’t be able to follow the examples or questions. Also we’re not </a:t>
            </a:r>
            <a:r>
              <a:rPr lang="en-US" dirty="0" err="1"/>
              <a:t>maths</a:t>
            </a:r>
            <a:r>
              <a:rPr lang="en-US" dirty="0"/>
              <a:t> teachers!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6:notes">
            <a:extLst>
              <a:ext uri="{FF2B5EF4-FFF2-40B4-BE49-F238E27FC236}">
                <a16:creationId xmlns:a16="http://schemas.microsoft.com/office/drawing/2014/main" id="{069F3901-1860-859D-1715-9C0AD045F941}"/>
              </a:ext>
            </a:extLst>
          </p:cNvPr>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2" name="Google Shape;172;p6:notes">
            <a:extLst>
              <a:ext uri="{FF2B5EF4-FFF2-40B4-BE49-F238E27FC236}">
                <a16:creationId xmlns:a16="http://schemas.microsoft.com/office/drawing/2014/main" id="{FC5EEC34-E6A6-62C7-41ED-92CF3743D791}"/>
              </a:ext>
            </a:extLst>
          </p:cNvPr>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extLst>
      <p:ext uri="{BB962C8B-B14F-4D97-AF65-F5344CB8AC3E}">
        <p14:creationId xmlns:p14="http://schemas.microsoft.com/office/powerpoint/2010/main" val="454098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1" name="Google Shape;181;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82" name="Google Shape;182;p7:notes"/>
          <p:cNvSpPr>
            <a:spLocks noGrp="1" noRot="1" noChangeAspect="1"/>
          </p:cNvSpPr>
          <p:nvPr>
            <p:ph type="sldImg" idx="3"/>
          </p:nvPr>
        </p:nvSpPr>
        <p:spPr>
          <a:xfrm>
            <a:off x="2860675" y="512763"/>
            <a:ext cx="342265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venir"/>
              <a:buNone/>
            </a:pPr>
            <a:r>
              <a:rPr lang="en-US" sz="1800">
                <a:latin typeface="Avenir"/>
                <a:ea typeface="Avenir"/>
                <a:cs typeface="Avenir"/>
                <a:sym typeface="Avenir"/>
              </a:rPr>
              <a:t>Now I’m going to tell you about how I use maths in my life outside work</a:t>
            </a:r>
            <a:endParaRPr sz="1800">
              <a:latin typeface="Calibri"/>
              <a:ea typeface="Calibri"/>
              <a:cs typeface="Calibri"/>
              <a:sym typeface="Calibri"/>
            </a:endParaRPr>
          </a:p>
          <a:p>
            <a:pPr marL="0" lvl="0" indent="0" algn="l" rtl="0">
              <a:spcBef>
                <a:spcPts val="0"/>
              </a:spcBef>
              <a:spcAft>
                <a:spcPts val="0"/>
              </a:spcAft>
              <a:buNone/>
            </a:pPr>
            <a:endParaRPr/>
          </a:p>
        </p:txBody>
      </p:sp>
      <p:sp>
        <p:nvSpPr>
          <p:cNvPr id="184" name="Google Shape;184;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5" name="Google Shape;185;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5.jpe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a:extLst>
            <a:ext uri="{FF2B5EF4-FFF2-40B4-BE49-F238E27FC236}">
              <a16:creationId xmlns:a16="http://schemas.microsoft.com/office/drawing/2014/main" id="{4517E468-A3BB-AF39-5C9B-4098851E0B35}"/>
            </a:ext>
          </a:extLst>
        </p:cNvPr>
        <p:cNvGrpSpPr/>
        <p:nvPr/>
      </p:nvGrpSpPr>
      <p:grpSpPr>
        <a:xfrm>
          <a:off x="0" y="0"/>
          <a:ext cx="0" cy="0"/>
          <a:chOff x="0" y="0"/>
          <a:chExt cx="0" cy="0"/>
        </a:xfrm>
      </p:grpSpPr>
      <p:pic>
        <p:nvPicPr>
          <p:cNvPr id="8" name="Picture 7" descr="A group of children in a classroom raising their hands&#10;&#10;Description automatically generated">
            <a:extLst>
              <a:ext uri="{FF2B5EF4-FFF2-40B4-BE49-F238E27FC236}">
                <a16:creationId xmlns:a16="http://schemas.microsoft.com/office/drawing/2014/main" id="{5B01A8C0-F753-F2A3-5F18-201CBCAF2F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515835"/>
            <a:ext cx="9753601" cy="6502400"/>
          </a:xfrm>
          <a:prstGeom prst="rect">
            <a:avLst/>
          </a:prstGeom>
        </p:spPr>
      </p:pic>
      <p:sp>
        <p:nvSpPr>
          <p:cNvPr id="3" name="Teardrop 2">
            <a:extLst>
              <a:ext uri="{FF2B5EF4-FFF2-40B4-BE49-F238E27FC236}">
                <a16:creationId xmlns:a16="http://schemas.microsoft.com/office/drawing/2014/main" id="{E3D12CEA-76B5-E12F-D8F1-54E0891E4F6A}"/>
              </a:ext>
            </a:extLst>
          </p:cNvPr>
          <p:cNvSpPr/>
          <p:nvPr/>
        </p:nvSpPr>
        <p:spPr>
          <a:xfrm flipH="1">
            <a:off x="0" y="5110915"/>
            <a:ext cx="9753600" cy="2201183"/>
          </a:xfrm>
          <a:prstGeom prst="teardrop">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4" name="Google Shape;94;p13">
            <a:extLst>
              <a:ext uri="{FF2B5EF4-FFF2-40B4-BE49-F238E27FC236}">
                <a16:creationId xmlns:a16="http://schemas.microsoft.com/office/drawing/2014/main" id="{2A18F7BD-8E0E-7190-C059-323AA4CB13D8}"/>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703310">
            <a:off x="-964116" y="-1194128"/>
            <a:ext cx="5399103" cy="3502668"/>
          </a:xfrm>
          <a:prstGeom prst="rect">
            <a:avLst/>
          </a:prstGeom>
          <a:noFill/>
          <a:ln>
            <a:noFill/>
          </a:ln>
        </p:spPr>
      </p:pic>
      <p:pic>
        <p:nvPicPr>
          <p:cNvPr id="95" name="Google Shape;95;p13">
            <a:extLst>
              <a:ext uri="{FF2B5EF4-FFF2-40B4-BE49-F238E27FC236}">
                <a16:creationId xmlns:a16="http://schemas.microsoft.com/office/drawing/2014/main" id="{E8BD5360-B264-348E-835E-A4D2AEE34495}"/>
              </a:ext>
            </a:extLst>
          </p:cNvPr>
          <p:cNvPicPr preferRelativeResize="0"/>
          <p:nvPr/>
        </p:nvPicPr>
        <p:blipFill rotWithShape="1">
          <a:blip r:embed="rId5">
            <a:alphaModFix/>
          </a:blip>
          <a:srcRect/>
          <a:stretch/>
        </p:blipFill>
        <p:spPr>
          <a:xfrm>
            <a:off x="445086" y="251874"/>
            <a:ext cx="3250145" cy="1330980"/>
          </a:xfrm>
          <a:prstGeom prst="rect">
            <a:avLst/>
          </a:prstGeom>
          <a:noFill/>
          <a:ln>
            <a:noFill/>
          </a:ln>
        </p:spPr>
      </p:pic>
      <p:sp>
        <p:nvSpPr>
          <p:cNvPr id="96" name="Google Shape;96;p13">
            <a:extLst>
              <a:ext uri="{FF2B5EF4-FFF2-40B4-BE49-F238E27FC236}">
                <a16:creationId xmlns:a16="http://schemas.microsoft.com/office/drawing/2014/main" id="{DD79596F-534C-1F1E-6FD1-0B780979C85A}"/>
              </a:ext>
            </a:extLst>
          </p:cNvPr>
          <p:cNvSpPr txBox="1"/>
          <p:nvPr/>
        </p:nvSpPr>
        <p:spPr>
          <a:xfrm>
            <a:off x="543951" y="6860293"/>
            <a:ext cx="3538186" cy="230832"/>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50" b="0" i="0" u="none" strike="noStrike" cap="none" dirty="0">
                <a:solidFill>
                  <a:srgbClr val="962481"/>
                </a:solidFill>
                <a:latin typeface="Avenir"/>
                <a:ea typeface="Avenir"/>
                <a:cs typeface="Avenir"/>
                <a:sym typeface="Avenir"/>
              </a:rPr>
              <a:t>nationalnumeracy</a:t>
            </a:r>
            <a:r>
              <a:rPr lang="en-US" sz="1250" b="0" i="0" u="none" strike="noStrike" cap="none" dirty="0">
                <a:solidFill>
                  <a:srgbClr val="962481"/>
                </a:solidFill>
                <a:latin typeface="Avenir"/>
                <a:ea typeface="Lato"/>
                <a:cs typeface="Lato"/>
                <a:sym typeface="Lato"/>
              </a:rPr>
              <a:t>.org.uk</a:t>
            </a:r>
            <a:endParaRPr lang="en-US" sz="1250" dirty="0">
              <a:solidFill>
                <a:srgbClr val="962481"/>
              </a:solidFill>
              <a:latin typeface="Avenir"/>
            </a:endParaRPr>
          </a:p>
        </p:txBody>
      </p:sp>
      <p:sp>
        <p:nvSpPr>
          <p:cNvPr id="97" name="Google Shape;97;p13">
            <a:extLst>
              <a:ext uri="{FF2B5EF4-FFF2-40B4-BE49-F238E27FC236}">
                <a16:creationId xmlns:a16="http://schemas.microsoft.com/office/drawing/2014/main" id="{368F9F33-300E-CA49-11CA-21EF1EC07267}"/>
              </a:ext>
            </a:extLst>
          </p:cNvPr>
          <p:cNvSpPr txBox="1"/>
          <p:nvPr/>
        </p:nvSpPr>
        <p:spPr>
          <a:xfrm>
            <a:off x="543951" y="5323401"/>
            <a:ext cx="5914541" cy="1011944"/>
          </a:xfrm>
          <a:prstGeom prst="rect">
            <a:avLst/>
          </a:prstGeom>
          <a:noFill/>
          <a:ln>
            <a:noFill/>
          </a:ln>
        </p:spPr>
        <p:txBody>
          <a:bodyPr spcFirstLastPara="1" wrap="square" lIns="0" tIns="0" rIns="0" bIns="0" anchor="t" anchorCtr="0">
            <a:spAutoFit/>
          </a:bodyPr>
          <a:lstStyle/>
          <a:p>
            <a:pPr marL="0" marR="0" lvl="0" indent="0" algn="l" rtl="0">
              <a:lnSpc>
                <a:spcPct val="137005"/>
              </a:lnSpc>
              <a:spcBef>
                <a:spcPts val="0"/>
              </a:spcBef>
              <a:spcAft>
                <a:spcPts val="0"/>
              </a:spcAft>
              <a:buNone/>
            </a:pPr>
            <a:r>
              <a:rPr lang="en-US" sz="3400" dirty="0">
                <a:solidFill>
                  <a:srgbClr val="962481"/>
                </a:solidFill>
                <a:latin typeface="Avenir"/>
                <a:ea typeface="Avenir"/>
                <a:cs typeface="Avenir"/>
                <a:sym typeface="Avenir"/>
              </a:rPr>
              <a:t>Our</a:t>
            </a:r>
            <a:r>
              <a:rPr lang="en-US" sz="3400" b="0" i="0" u="none" strike="noStrike" cap="none" dirty="0">
                <a:solidFill>
                  <a:srgbClr val="962481"/>
                </a:solidFill>
                <a:latin typeface="Avenir"/>
                <a:ea typeface="Avenir"/>
                <a:cs typeface="Avenir"/>
                <a:sym typeface="Avenir"/>
              </a:rPr>
              <a:t> </a:t>
            </a:r>
            <a:r>
              <a:rPr lang="en-US" sz="3400" b="0" i="0" u="none" strike="noStrike" cap="none" dirty="0" err="1">
                <a:solidFill>
                  <a:srgbClr val="962481"/>
                </a:solidFill>
                <a:latin typeface="Avenir"/>
                <a:ea typeface="Avenir"/>
                <a:cs typeface="Avenir"/>
                <a:sym typeface="Avenir"/>
              </a:rPr>
              <a:t>Maths</a:t>
            </a:r>
            <a:r>
              <a:rPr lang="en-US" sz="3400" b="0" i="0" u="none" strike="noStrike" cap="none" dirty="0">
                <a:solidFill>
                  <a:srgbClr val="962481"/>
                </a:solidFill>
                <a:latin typeface="Avenir"/>
                <a:ea typeface="Avenir"/>
                <a:cs typeface="Avenir"/>
                <a:sym typeface="Avenir"/>
              </a:rPr>
              <a:t> Stories</a:t>
            </a:r>
          </a:p>
          <a:p>
            <a:pPr marL="0" marR="0" lvl="0" indent="0" algn="l" rtl="0">
              <a:lnSpc>
                <a:spcPct val="137005"/>
              </a:lnSpc>
              <a:spcBef>
                <a:spcPts val="0"/>
              </a:spcBef>
              <a:spcAft>
                <a:spcPts val="0"/>
              </a:spcAft>
              <a:buNone/>
            </a:pPr>
            <a:r>
              <a:rPr lang="en-US" dirty="0">
                <a:solidFill>
                  <a:srgbClr val="962481"/>
                </a:solidFill>
                <a:latin typeface="Avenir"/>
                <a:sym typeface="Avenir"/>
              </a:rPr>
              <a:t>Names and company name</a:t>
            </a:r>
            <a:endParaRPr lang="en-US" dirty="0">
              <a:solidFill>
                <a:srgbClr val="962481"/>
              </a:solidFill>
            </a:endParaRPr>
          </a:p>
        </p:txBody>
      </p:sp>
      <p:sp>
        <p:nvSpPr>
          <p:cNvPr id="99" name="Google Shape;99;p13">
            <a:extLst>
              <a:ext uri="{FF2B5EF4-FFF2-40B4-BE49-F238E27FC236}">
                <a16:creationId xmlns:a16="http://schemas.microsoft.com/office/drawing/2014/main" id="{D2B926C3-7CF8-7879-DFF1-E7E06BD6F9C3}"/>
              </a:ext>
            </a:extLst>
          </p:cNvPr>
          <p:cNvSpPr txBox="1"/>
          <p:nvPr/>
        </p:nvSpPr>
        <p:spPr>
          <a:xfrm>
            <a:off x="5039432" y="6677600"/>
            <a:ext cx="2667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CB0BE66B-AC9C-50FD-8DD3-41242F339C66}"/>
              </a:ext>
            </a:extLst>
          </p:cNvPr>
          <p:cNvSpPr txBox="1"/>
          <p:nvPr/>
        </p:nvSpPr>
        <p:spPr>
          <a:xfrm>
            <a:off x="5879690" y="5820697"/>
            <a:ext cx="2784037" cy="307777"/>
          </a:xfrm>
          <a:prstGeom prst="rect">
            <a:avLst/>
          </a:prstGeom>
          <a:noFill/>
        </p:spPr>
        <p:txBody>
          <a:bodyPr wrap="square" rtlCol="0">
            <a:spAutoFit/>
          </a:bodyPr>
          <a:lstStyle/>
          <a:p>
            <a:r>
              <a:rPr lang="en-GB" dirty="0"/>
              <a:t> </a:t>
            </a:r>
          </a:p>
        </p:txBody>
      </p:sp>
      <p:pic>
        <p:nvPicPr>
          <p:cNvPr id="4" name="Picture 3">
            <a:extLst>
              <a:ext uri="{FF2B5EF4-FFF2-40B4-BE49-F238E27FC236}">
                <a16:creationId xmlns:a16="http://schemas.microsoft.com/office/drawing/2014/main" id="{3CD82311-D2D4-5DD0-57F4-985FB1B853B9}"/>
              </a:ext>
            </a:extLst>
          </p:cNvPr>
          <p:cNvPicPr>
            <a:picLocks noChangeAspect="1"/>
          </p:cNvPicPr>
          <p:nvPr/>
        </p:nvPicPr>
        <p:blipFill>
          <a:blip r:embed="rId6"/>
          <a:stretch>
            <a:fillRect/>
          </a:stretch>
        </p:blipFill>
        <p:spPr>
          <a:xfrm>
            <a:off x="5810552" y="5847564"/>
            <a:ext cx="2853175" cy="1188823"/>
          </a:xfrm>
          <a:prstGeom prst="rect">
            <a:avLst/>
          </a:prstGeom>
        </p:spPr>
      </p:pic>
    </p:spTree>
    <p:extLst>
      <p:ext uri="{BB962C8B-B14F-4D97-AF65-F5344CB8AC3E}">
        <p14:creationId xmlns:p14="http://schemas.microsoft.com/office/powerpoint/2010/main" val="2294904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30915"/>
            <a:ext cx="8497147" cy="819904"/>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I use maths to get to places I need to be</a:t>
            </a:r>
          </a:p>
          <a:p>
            <a:pPr>
              <a:lnSpc>
                <a:spcPct val="108016"/>
              </a:lnSpc>
            </a:pPr>
            <a:r>
              <a:rPr lang="en-US" sz="1400" b="1" dirty="0">
                <a:solidFill>
                  <a:srgbClr val="951B81"/>
                </a:solidFill>
                <a:latin typeface="Avenir"/>
                <a:ea typeface="Avenir"/>
                <a:cs typeface="Avenir"/>
                <a:sym typeface="Avenir"/>
              </a:rPr>
              <a:t>… (one volunteer to do this slide)</a:t>
            </a:r>
          </a:p>
          <a:p>
            <a:pPr marL="0" marR="0" lvl="0" indent="0" algn="l" rtl="0">
              <a:lnSpc>
                <a:spcPct val="108016"/>
              </a:lnSpc>
              <a:spcBef>
                <a:spcPts val="0"/>
              </a:spcBef>
              <a:spcAft>
                <a:spcPts val="0"/>
              </a:spcAft>
              <a:buNone/>
            </a:pPr>
            <a:endParaRPr b="1" dirty="0">
              <a:latin typeface="Avenir"/>
              <a:ea typeface="Lato"/>
              <a:cs typeface="Lato"/>
            </a:endParaRPr>
          </a:p>
        </p:txBody>
      </p:sp>
      <p:sp>
        <p:nvSpPr>
          <p:cNvPr id="2" name="Google Shape;178;p18">
            <a:extLst>
              <a:ext uri="{FF2B5EF4-FFF2-40B4-BE49-F238E27FC236}">
                <a16:creationId xmlns:a16="http://schemas.microsoft.com/office/drawing/2014/main" id="{0C7A4667-48CE-64EC-945B-2543610F5D55}"/>
              </a:ext>
            </a:extLst>
          </p:cNvPr>
          <p:cNvSpPr txBox="1"/>
          <p:nvPr/>
        </p:nvSpPr>
        <p:spPr>
          <a:xfrm>
            <a:off x="259680" y="1448910"/>
            <a:ext cx="9234231" cy="7180427"/>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ea typeface="Avenir"/>
                <a:cs typeface="Avenir"/>
                <a:sym typeface="Avenir"/>
              </a:rPr>
              <a:t>For example, today</a:t>
            </a:r>
            <a:endParaRPr lang="en-GB" sz="1800"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endParaRPr>
          </a:p>
          <a:p>
            <a:pPr marL="329310" marR="0" lvl="4" algn="l" rtl="0">
              <a:lnSpc>
                <a:spcPct val="108030"/>
              </a:lnSpc>
              <a:spcBef>
                <a:spcPts val="0"/>
              </a:spcBef>
              <a:spcAft>
                <a:spcPts val="0"/>
              </a:spcAft>
            </a:pPr>
            <a:r>
              <a:rPr lang="en-GB" sz="1800" b="0" u="none" strike="noStrike" cap="none" dirty="0">
                <a:solidFill>
                  <a:srgbClr val="962481"/>
                </a:solidFill>
                <a:latin typeface="Avenir"/>
                <a:ea typeface="Avenir"/>
                <a:cs typeface="Avenir"/>
                <a:sym typeface="Avenir"/>
              </a:rPr>
              <a:t>I had </a:t>
            </a:r>
            <a:r>
              <a:rPr lang="en-GB" sz="1800" dirty="0">
                <a:solidFill>
                  <a:srgbClr val="962481"/>
                </a:solidFill>
                <a:latin typeface="Avenir"/>
                <a:ea typeface="Avenir"/>
                <a:cs typeface="Avenir"/>
                <a:sym typeface="Avenir"/>
              </a:rPr>
              <a:t>work out what time to wake up and what time to leave home</a:t>
            </a: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 had to work out what time bus / train / tram to get, read a timetable</a:t>
            </a:r>
          </a:p>
          <a:p>
            <a:pPr marL="329310" marR="0" lvl="4" algn="l" rtl="0">
              <a:lnSpc>
                <a:spcPct val="108030"/>
              </a:lnSpc>
              <a:spcBef>
                <a:spcPts val="0"/>
              </a:spcBef>
              <a:spcAft>
                <a:spcPts val="0"/>
              </a:spcAft>
            </a:pPr>
            <a:endParaRPr lang="en-GB" sz="1800" b="0" u="none" strike="noStrike" cap="none" dirty="0">
              <a:solidFill>
                <a:srgbClr val="962481"/>
              </a:solidFill>
              <a:latin typeface="Avenir"/>
              <a:ea typeface="Avenir"/>
              <a:cs typeface="Avenir"/>
              <a:sym typeface="Avenir"/>
            </a:endParaRPr>
          </a:p>
          <a:p>
            <a:pPr marL="329310" marR="0" lvl="4" algn="l" rtl="0">
              <a:lnSpc>
                <a:spcPct val="108030"/>
              </a:lnSpc>
              <a:spcBef>
                <a:spcPts val="0"/>
              </a:spcBef>
              <a:spcAft>
                <a:spcPts val="0"/>
              </a:spcAft>
            </a:pPr>
            <a:r>
              <a:rPr lang="en-GB" sz="1800" dirty="0">
                <a:solidFill>
                  <a:srgbClr val="962481"/>
                </a:solidFill>
                <a:latin typeface="Avenir"/>
                <a:ea typeface="Avenir"/>
                <a:cs typeface="Avenir"/>
                <a:sym typeface="Avenir"/>
              </a:rPr>
              <a:t>It took me 20 minutes to drive so I left at x am and allowed x minutes to park</a:t>
            </a:r>
            <a:endParaRPr lang="en-GB" sz="1800" b="0" u="none" strike="noStrike" cap="none" dirty="0">
              <a:solidFill>
                <a:srgbClr val="962481"/>
              </a:solidFill>
              <a:latin typeface="Avenir"/>
              <a:ea typeface="Avenir"/>
              <a:cs typeface="Avenir"/>
              <a:sym typeface="Avenir"/>
            </a:endParaRPr>
          </a:p>
          <a:p>
            <a:pPr marL="411637" marR="0" lvl="4" algn="l" rtl="0">
              <a:lnSpc>
                <a:spcPct val="108030"/>
              </a:lnSpc>
              <a:spcBef>
                <a:spcPts val="0"/>
              </a:spcBef>
              <a:spcAft>
                <a:spcPts val="0"/>
              </a:spcAft>
              <a:buClr>
                <a:schemeClr val="dk1"/>
              </a:buClr>
              <a:buSzPts val="1706"/>
            </a:pPr>
            <a:endParaRPr lang="en-GB" sz="1800" b="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The tram / train / bus cost £x so I had to make sure I had enough on my card</a:t>
            </a: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ndParaRPr>
          </a:p>
          <a:p>
            <a:pPr marL="303307" marR="0" lvl="4" algn="l" rtl="0">
              <a:lnSpc>
                <a:spcPct val="108030"/>
              </a:lnSpc>
              <a:spcBef>
                <a:spcPts val="0"/>
              </a:spcBef>
              <a:spcAft>
                <a:spcPts val="0"/>
              </a:spcAft>
              <a:buClr>
                <a:srgbClr val="000000"/>
              </a:buClr>
              <a:buSzPts val="1706"/>
            </a:pPr>
            <a:r>
              <a:rPr lang="en-GB" sz="1800" dirty="0">
                <a:solidFill>
                  <a:srgbClr val="962481"/>
                </a:solidFill>
                <a:latin typeface="Avenir"/>
              </a:rPr>
              <a:t>I used directions to work out how to get here</a:t>
            </a:r>
          </a:p>
          <a:p>
            <a:pPr marL="303307"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b="0" i="0" u="none" strike="noStrike" cap="none" dirty="0">
              <a:solidFill>
                <a:srgbClr val="9624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GB" sz="1800" b="0" i="0" u="none" strike="noStrike" cap="none" dirty="0">
                <a:solidFill>
                  <a:srgbClr val="962481"/>
                </a:solidFill>
                <a:latin typeface="Avenir"/>
                <a:ea typeface="Avenir"/>
                <a:cs typeface="Avenir"/>
                <a:sym typeface="Avenir"/>
              </a:rPr>
              <a:t>What could have happened if I didn’t use maths today?</a:t>
            </a:r>
          </a:p>
          <a:p>
            <a:pPr marL="628650" marR="0" lvl="4" indent="-108330" algn="l" rtl="0">
              <a:lnSpc>
                <a:spcPct val="108030"/>
              </a:lnSpc>
              <a:spcBef>
                <a:spcPts val="0"/>
              </a:spcBef>
              <a:spcAft>
                <a:spcPts val="0"/>
              </a:spcAft>
              <a:buClr>
                <a:srgbClr val="000000"/>
              </a:buClr>
              <a:buSzPts val="1706"/>
              <a:buFont typeface="Arial"/>
              <a:buChar char="•"/>
            </a:pPr>
            <a:endParaRPr lang="en-GB" sz="1800" dirty="0">
              <a:latin typeface="Avenir"/>
              <a:ea typeface="Avenir"/>
              <a:cs typeface="Avenir"/>
              <a:sym typeface="Avenir"/>
            </a:endParaRPr>
          </a:p>
          <a:p>
            <a:pPr marL="615060" lvl="4" indent="-285750">
              <a:lnSpc>
                <a:spcPct val="108030"/>
              </a:lnSpc>
              <a:buFont typeface="Arial" panose="020B0604020202020204" pitchFamily="34" charset="0"/>
              <a:buChar char="•"/>
            </a:pPr>
            <a:endParaRPr lang="en-GB" sz="1800" dirty="0">
              <a:solidFill>
                <a:srgbClr val="951B81"/>
              </a:solidFill>
              <a:latin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i="1"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29310" marR="0" lvl="4" algn="l" rtl="0">
              <a:lnSpc>
                <a:spcPct val="108030"/>
              </a:lnSpc>
              <a:spcBef>
                <a:spcPts val="0"/>
              </a:spcBef>
              <a:spcAft>
                <a:spcPts val="0"/>
              </a:spcAft>
            </a:pPr>
            <a:endParaRPr lang="en-GB" sz="1800" b="0" i="1"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GB" sz="1800" dirty="0">
              <a:solidFill>
                <a:srgbClr val="951B81"/>
              </a:solidFill>
              <a:latin typeface="Avenir"/>
            </a:endParaRPr>
          </a:p>
          <a:p>
            <a:pPr marL="628650" marR="0" lvl="4" indent="0" algn="l" rtl="0">
              <a:lnSpc>
                <a:spcPct val="108030"/>
              </a:lnSpc>
              <a:spcBef>
                <a:spcPts val="0"/>
              </a:spcBef>
              <a:spcAft>
                <a:spcPts val="0"/>
              </a:spcAft>
              <a:buNone/>
            </a:pPr>
            <a:endParaRPr lang="en-GB" sz="1800" dirty="0">
              <a:solidFill>
                <a:srgbClr val="951B81"/>
              </a:solidFill>
              <a:latin typeface="Avenir"/>
              <a:ea typeface="Avenir"/>
            </a:endParaRPr>
          </a:p>
          <a:p>
            <a:pPr marL="628650" marR="0" lvl="4" indent="0" algn="l" rtl="0">
              <a:lnSpc>
                <a:spcPct val="108030"/>
              </a:lnSpc>
              <a:spcBef>
                <a:spcPts val="0"/>
              </a:spcBef>
              <a:spcAft>
                <a:spcPts val="0"/>
              </a:spcAft>
              <a:buNone/>
            </a:pPr>
            <a:r>
              <a:rPr lang="en-GB" sz="1800" b="1" i="0" u="none" strike="noStrike" cap="none" dirty="0">
                <a:solidFill>
                  <a:srgbClr val="951B81"/>
                </a:solidFill>
                <a:latin typeface="Avenir"/>
                <a:ea typeface="Avenir"/>
                <a:cs typeface="Avenir"/>
                <a:sym typeface="Avenir"/>
              </a:rPr>
              <a:t>What could have happened if I didn’t use maths today?</a:t>
            </a:r>
            <a:endParaRPr sz="1800" b="1" i="0" u="none" strike="noStrike" cap="none" dirty="0">
              <a:solidFill>
                <a:srgbClr val="951B81"/>
              </a:solidFill>
              <a:latin typeface="Avenir"/>
              <a:ea typeface="Avenir"/>
              <a:cs typeface="Avenir"/>
              <a:sym typeface="Avenir"/>
            </a:endParaRPr>
          </a:p>
        </p:txBody>
      </p:sp>
    </p:spTree>
    <p:extLst>
      <p:ext uri="{BB962C8B-B14F-4D97-AF65-F5344CB8AC3E}">
        <p14:creationId xmlns:p14="http://schemas.microsoft.com/office/powerpoint/2010/main" val="2070290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dirty="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951B81"/>
                </a:solidFill>
                <a:effectLst/>
                <a:uLnTx/>
                <a:uFillTx/>
                <a:latin typeface="Avenir"/>
                <a:ea typeface="Avenir"/>
                <a:cs typeface="Avenir"/>
                <a:sym typeface="Avenir"/>
              </a:rPr>
              <a:t>Maths in my life outside work (</a:t>
            </a:r>
            <a:r>
              <a:rPr lang="en-US" sz="2133" b="1" dirty="0">
                <a:solidFill>
                  <a:srgbClr val="951B81"/>
                </a:solidFill>
                <a:latin typeface="Avenir"/>
                <a:ea typeface="Avenir"/>
                <a:cs typeface="Avenir"/>
                <a:sym typeface="Avenir"/>
              </a:rPr>
              <a:t>one volunteer to do this slide)</a:t>
            </a:r>
            <a:endParaRPr kumimoji="0" sz="1400" b="1" i="0" u="none" strike="noStrike" kern="0" cap="none" spc="0" normalizeH="0" baseline="0" noProof="0" dirty="0">
              <a:ln>
                <a:noFill/>
              </a:ln>
              <a:solidFill>
                <a:srgbClr val="000000"/>
              </a:solidFill>
              <a:effectLst/>
              <a:uLnTx/>
              <a:uFillTx/>
              <a:latin typeface="Arial"/>
              <a:cs typeface="Arial"/>
              <a:sym typeface="Arial"/>
            </a:endParaRPr>
          </a:p>
        </p:txBody>
      </p:sp>
      <p:sp>
        <p:nvSpPr>
          <p:cNvPr id="178" name="Google Shape;178;p18"/>
          <p:cNvSpPr txBox="1"/>
          <p:nvPr/>
        </p:nvSpPr>
        <p:spPr>
          <a:xfrm>
            <a:off x="259683" y="1588113"/>
            <a:ext cx="9234231" cy="4487767"/>
          </a:xfrm>
          <a:prstGeom prst="rect">
            <a:avLst/>
          </a:prstGeom>
          <a:noFill/>
          <a:ln>
            <a:noFill/>
          </a:ln>
        </p:spPr>
        <p:txBody>
          <a:bodyPr spcFirstLastPara="1" wrap="square" lIns="0" tIns="0" rIns="0" bIns="0" anchor="t" anchorCtr="0">
            <a:spAutoFit/>
          </a:bodyPr>
          <a:lstStyle/>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I use maths…</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For example…</a:t>
            </a:r>
          </a:p>
          <a:p>
            <a:pPr marL="303307"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bake</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cook</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At the gym</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budget for shopping, a day out, holiday,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DIY</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knit, sew</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an instrument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take part in a sport</a:t>
            </a:r>
          </a:p>
          <a:p>
            <a:pPr marL="589057" marR="0" lvl="4" indent="-285750" algn="l" defTabSz="914400" rtl="0" eaLnBrk="1" fontAlgn="auto" latinLnBrk="0" hangingPunct="1">
              <a:lnSpc>
                <a:spcPct val="108030"/>
              </a:lnSpc>
              <a:spcBef>
                <a:spcPts val="0"/>
              </a:spcBef>
              <a:spcAft>
                <a:spcPts val="0"/>
              </a:spcAft>
              <a:buClr>
                <a:srgbClr val="000000"/>
              </a:buClr>
              <a:buSzPts val="1706"/>
              <a:buFont typeface="Arial" panose="020B0604020202020204" pitchFamily="34" charset="0"/>
              <a:buChar char="•"/>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To play board games</a:t>
            </a:r>
          </a:p>
          <a:p>
            <a:pPr marL="520320" marR="0" lvl="4" indent="0" algn="l" defTabSz="914400" rtl="0" eaLnBrk="1" fontAlgn="auto" latinLnBrk="0" hangingPunct="1">
              <a:lnSpc>
                <a:spcPct val="108030"/>
              </a:lnSpc>
              <a:spcBef>
                <a:spcPts val="0"/>
              </a:spcBef>
              <a:spcAft>
                <a:spcPts val="0"/>
              </a:spcAft>
              <a:buClr>
                <a:srgbClr val="000000"/>
              </a:buClr>
              <a:buSzPts val="1706"/>
              <a:buFont typeface="Arial"/>
              <a:buNone/>
              <a:tabLst/>
              <a:defRPr/>
            </a:pPr>
            <a:endParaRPr kumimoji="0" sz="1800" b="0" i="0" u="none" strike="noStrike" kern="0" cap="none" spc="0" normalizeH="0" baseline="0" noProof="0" dirty="0">
              <a:ln>
                <a:noFill/>
              </a:ln>
              <a:solidFill>
                <a:srgbClr val="962481"/>
              </a:solidFill>
              <a:effectLst/>
              <a:uLnTx/>
              <a:uFillTx/>
              <a:latin typeface="Avenir"/>
              <a:ea typeface="Avenir"/>
              <a:cs typeface="Avenir"/>
              <a:sym typeface="Avenir"/>
            </a:endParaRPr>
          </a:p>
          <a:p>
            <a:pPr marL="303307" marR="0" lvl="4" algn="l" defTabSz="914400" rtl="0" eaLnBrk="1" fontAlgn="auto" latinLnBrk="0" hangingPunct="1">
              <a:lnSpc>
                <a:spcPct val="108030"/>
              </a:lnSpc>
              <a:spcBef>
                <a:spcPts val="0"/>
              </a:spcBef>
              <a:spcAft>
                <a:spcPts val="0"/>
              </a:spcAft>
              <a:buClr>
                <a:srgbClr val="000000"/>
              </a:buClr>
              <a:buSzPts val="1706"/>
              <a:tabLst/>
              <a:defRPr/>
            </a:pPr>
            <a:r>
              <a:rPr kumimoji="0" lang="en-US" sz="1800" b="0" i="0" u="none" strike="noStrike" kern="0" cap="none" spc="0" normalizeH="0" baseline="0" noProof="0" dirty="0">
                <a:ln>
                  <a:noFill/>
                </a:ln>
                <a:solidFill>
                  <a:srgbClr val="962481"/>
                </a:solidFill>
                <a:effectLst/>
                <a:uLnTx/>
                <a:uFillTx/>
                <a:latin typeface="Avenir"/>
                <a:ea typeface="Avenir"/>
                <a:cs typeface="Avenir"/>
                <a:sym typeface="Avenir"/>
              </a:rPr>
              <a:t>Does anybody want to ask me anything about how I use maths outside of work?</a:t>
            </a:r>
            <a:endParaRPr kumimoji="0" sz="1800" b="0" i="0" u="none" strike="noStrike" kern="0" cap="none" spc="0" normalizeH="0" baseline="0" noProof="0" dirty="0">
              <a:ln>
                <a:noFill/>
              </a:ln>
              <a:solidFill>
                <a:srgbClr val="962481"/>
              </a:solidFill>
              <a:effectLst/>
              <a:uLnTx/>
              <a:uFillTx/>
              <a:latin typeface="Arial"/>
              <a:cs typeface="Arial"/>
              <a:sym typeface="Arial"/>
            </a:endParaRPr>
          </a:p>
        </p:txBody>
      </p:sp>
    </p:spTree>
    <p:extLst>
      <p:ext uri="{BB962C8B-B14F-4D97-AF65-F5344CB8AC3E}">
        <p14:creationId xmlns:p14="http://schemas.microsoft.com/office/powerpoint/2010/main" val="8797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21"/>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213" name="Google Shape;213;p21"/>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214" name="Google Shape;214;p21"/>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4" name="TextBox 3">
            <a:extLst>
              <a:ext uri="{FF2B5EF4-FFF2-40B4-BE49-F238E27FC236}">
                <a16:creationId xmlns:a16="http://schemas.microsoft.com/office/drawing/2014/main" id="{F9714A98-D11C-ACDF-908E-15FACF9C6D8D}"/>
              </a:ext>
            </a:extLst>
          </p:cNvPr>
          <p:cNvSpPr txBox="1"/>
          <p:nvPr/>
        </p:nvSpPr>
        <p:spPr>
          <a:xfrm>
            <a:off x="365760" y="373888"/>
            <a:ext cx="6156960" cy="1075679"/>
          </a:xfrm>
          <a:prstGeom prst="rect">
            <a:avLst/>
          </a:prstGeom>
          <a:noFill/>
        </p:spPr>
        <p:txBody>
          <a:bodyPr wrap="square" rtlCol="0">
            <a:spAutoFit/>
          </a:bodyPr>
          <a:lstStyle/>
          <a:p>
            <a:endParaRPr lang="en-US" sz="2130" dirty="0">
              <a:latin typeface="Lato" panose="020F0502020204030203" pitchFamily="34" charset="0"/>
            </a:endParaRPr>
          </a:p>
          <a:p>
            <a:r>
              <a:rPr lang="en-US" sz="2130" b="1" dirty="0">
                <a:solidFill>
                  <a:srgbClr val="951B81"/>
                </a:solidFill>
                <a:latin typeface="Avenir"/>
                <a:ea typeface="Avenir"/>
                <a:cs typeface="Avenir"/>
                <a:sym typeface="Avenir"/>
              </a:rPr>
              <a:t>Let’s see how some other people use maths – can you spot any examples they give that I haven’t?</a:t>
            </a:r>
            <a:endParaRPr lang="en-GB" sz="2130" b="1" dirty="0">
              <a:latin typeface="Avenir"/>
            </a:endParaRPr>
          </a:p>
        </p:txBody>
      </p:sp>
      <p:pic>
        <p:nvPicPr>
          <p:cNvPr id="3" name="Picture 2" descr="A blue and black text on a black background&#10;&#10;Description automatically generated">
            <a:extLst>
              <a:ext uri="{FF2B5EF4-FFF2-40B4-BE49-F238E27FC236}">
                <a16:creationId xmlns:a16="http://schemas.microsoft.com/office/drawing/2014/main" id="{FFBC3CC4-24EE-F454-ED43-E6BDDED105DC}"/>
              </a:ext>
            </a:extLst>
          </p:cNvPr>
          <p:cNvPicPr>
            <a:picLocks noChangeAspect="1"/>
          </p:cNvPicPr>
          <p:nvPr/>
        </p:nvPicPr>
        <p:blipFill>
          <a:blip r:embed="rId4"/>
          <a:stretch>
            <a:fillRect/>
          </a:stretch>
        </p:blipFill>
        <p:spPr>
          <a:xfrm>
            <a:off x="9525" y="2372292"/>
            <a:ext cx="9744075" cy="2570616"/>
          </a:xfrm>
          <a:prstGeom prst="rect">
            <a:avLst/>
          </a:prstGeom>
        </p:spPr>
      </p:pic>
      <p:pic>
        <p:nvPicPr>
          <p:cNvPr id="2" name="Picture 1" descr="A blue and black text on a black background&#10;&#10;Description automatically generated">
            <a:extLst>
              <a:ext uri="{FF2B5EF4-FFF2-40B4-BE49-F238E27FC236}">
                <a16:creationId xmlns:a16="http://schemas.microsoft.com/office/drawing/2014/main" id="{635BB8A9-D519-8DF8-32C8-DFE5808756CC}"/>
              </a:ext>
            </a:extLst>
          </p:cNvPr>
          <p:cNvPicPr>
            <a:picLocks noChangeAspect="1"/>
          </p:cNvPicPr>
          <p:nvPr/>
        </p:nvPicPr>
        <p:blipFill>
          <a:blip r:embed="rId4"/>
          <a:stretch>
            <a:fillRect/>
          </a:stretch>
        </p:blipFill>
        <p:spPr>
          <a:xfrm>
            <a:off x="0" y="2372292"/>
            <a:ext cx="9744075" cy="2570616"/>
          </a:xfrm>
          <a:prstGeom prst="rect">
            <a:avLst/>
          </a:prstGeom>
        </p:spPr>
      </p:pic>
      <p:pic>
        <p:nvPicPr>
          <p:cNvPr id="5" name="Picture 4" descr="A blue and black text on a black background&#10;&#10;Description automatically generated">
            <a:extLst>
              <a:ext uri="{FF2B5EF4-FFF2-40B4-BE49-F238E27FC236}">
                <a16:creationId xmlns:a16="http://schemas.microsoft.com/office/drawing/2014/main" id="{8FA846A3-5FA6-CB5A-C1E5-6A444917538A}"/>
              </a:ext>
            </a:extLst>
          </p:cNvPr>
          <p:cNvPicPr>
            <a:picLocks noChangeAspect="1"/>
          </p:cNvPicPr>
          <p:nvPr/>
        </p:nvPicPr>
        <p:blipFill>
          <a:blip r:embed="rId4"/>
          <a:stretch>
            <a:fillRect/>
          </a:stretch>
        </p:blipFill>
        <p:spPr>
          <a:xfrm>
            <a:off x="9525" y="2372292"/>
            <a:ext cx="9744075" cy="25706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225" name="Google Shape;225;p22"/>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48946" y="0"/>
            <a:ext cx="9753600" cy="7308698"/>
          </a:xfrm>
          <a:prstGeom prst="rect">
            <a:avLst/>
          </a:prstGeom>
          <a:noFill/>
          <a:ln>
            <a:noFill/>
          </a:ln>
        </p:spPr>
      </p:pic>
      <p:sp>
        <p:nvSpPr>
          <p:cNvPr id="226" name="Google Shape;226;p22"/>
          <p:cNvSpPr txBox="1"/>
          <p:nvPr/>
        </p:nvSpPr>
        <p:spPr>
          <a:xfrm>
            <a:off x="504602" y="6815899"/>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227" name="Google Shape;227;p22"/>
          <p:cNvSpPr txBox="1"/>
          <p:nvPr/>
        </p:nvSpPr>
        <p:spPr>
          <a:xfrm>
            <a:off x="317052" y="762000"/>
            <a:ext cx="6379002" cy="930768"/>
          </a:xfrm>
          <a:prstGeom prst="rect">
            <a:avLst/>
          </a:prstGeom>
          <a:noFill/>
          <a:ln>
            <a:noFill/>
          </a:ln>
        </p:spPr>
        <p:txBody>
          <a:bodyPr spcFirstLastPara="1" wrap="square" lIns="0" tIns="0" rIns="0" bIns="0" anchor="t" anchorCtr="0">
            <a:spAutoFit/>
          </a:bodyPr>
          <a:lstStyle/>
          <a:p>
            <a:pPr marL="0" marR="0" lvl="0" indent="0" rtl="0">
              <a:lnSpc>
                <a:spcPct val="107998"/>
              </a:lnSpc>
              <a:spcBef>
                <a:spcPts val="0"/>
              </a:spcBef>
              <a:spcAft>
                <a:spcPts val="0"/>
              </a:spcAft>
              <a:buNone/>
            </a:pPr>
            <a:r>
              <a:rPr lang="en-US" sz="2800" dirty="0">
                <a:solidFill>
                  <a:srgbClr val="FFFFFF"/>
                </a:solidFill>
                <a:latin typeface="Avenir"/>
              </a:rPr>
              <a:t>Who can think of some more ways that you use </a:t>
            </a:r>
            <a:r>
              <a:rPr lang="en-US" sz="2800" dirty="0" err="1">
                <a:solidFill>
                  <a:srgbClr val="FFFFFF"/>
                </a:solidFill>
                <a:latin typeface="Avenir"/>
              </a:rPr>
              <a:t>maths</a:t>
            </a:r>
            <a:r>
              <a:rPr lang="en-US" sz="2800" dirty="0">
                <a:solidFill>
                  <a:srgbClr val="FFFFFF"/>
                </a:solidFill>
                <a:latin typeface="Avenir"/>
              </a:rPr>
              <a:t> or numbers outside of school?</a:t>
            </a:r>
            <a:endParaRPr sz="2800" dirty="0">
              <a:latin typeface="Avenir"/>
            </a:endParaRPr>
          </a:p>
        </p:txBody>
      </p:sp>
      <p:sp>
        <p:nvSpPr>
          <p:cNvPr id="228" name="Google Shape;228;p22"/>
          <p:cNvSpPr txBox="1"/>
          <p:nvPr/>
        </p:nvSpPr>
        <p:spPr>
          <a:xfrm>
            <a:off x="2096136" y="3510100"/>
            <a:ext cx="487847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29" name="Google Shape;229;p22"/>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6990815" y="2532500"/>
            <a:ext cx="2481287" cy="5150755"/>
          </a:xfrm>
          <a:prstGeom prst="rect">
            <a:avLst/>
          </a:prstGeom>
          <a:noFill/>
          <a:ln>
            <a:noFill/>
          </a:ln>
        </p:spPr>
      </p:pic>
      <p:pic>
        <p:nvPicPr>
          <p:cNvPr id="6" name="Picture 5">
            <a:extLst>
              <a:ext uri="{FF2B5EF4-FFF2-40B4-BE49-F238E27FC236}">
                <a16:creationId xmlns:a16="http://schemas.microsoft.com/office/drawing/2014/main" id="{0595D994-A699-54BE-8067-B3641A1BD082}"/>
              </a:ext>
            </a:extLst>
          </p:cNvPr>
          <p:cNvPicPr>
            <a:picLocks noChangeAspect="1"/>
          </p:cNvPicPr>
          <p:nvPr/>
        </p:nvPicPr>
        <p:blipFill>
          <a:blip r:embed="rId5"/>
          <a:stretch>
            <a:fillRect/>
          </a:stretch>
        </p:blipFill>
        <p:spPr>
          <a:xfrm>
            <a:off x="504602" y="2565565"/>
            <a:ext cx="1658256" cy="2578832"/>
          </a:xfrm>
          <a:prstGeom prst="rect">
            <a:avLst/>
          </a:prstGeom>
        </p:spPr>
      </p:pic>
      <p:pic>
        <p:nvPicPr>
          <p:cNvPr id="8" name="Picture 7">
            <a:extLst>
              <a:ext uri="{FF2B5EF4-FFF2-40B4-BE49-F238E27FC236}">
                <a16:creationId xmlns:a16="http://schemas.microsoft.com/office/drawing/2014/main" id="{CC0D1CC1-2EDD-B3D3-696D-CB1EE796F02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13748" y="2373781"/>
            <a:ext cx="2395515" cy="2742896"/>
          </a:xfrm>
          <a:prstGeom prst="rect">
            <a:avLst/>
          </a:prstGeom>
        </p:spPr>
      </p:pic>
      <p:pic>
        <p:nvPicPr>
          <p:cNvPr id="9" name="Picture 8">
            <a:extLst>
              <a:ext uri="{FF2B5EF4-FFF2-40B4-BE49-F238E27FC236}">
                <a16:creationId xmlns:a16="http://schemas.microsoft.com/office/drawing/2014/main" id="{0296237C-AF9A-1868-3E7A-2A2F2FD68B11}"/>
              </a:ext>
            </a:extLst>
          </p:cNvPr>
          <p:cNvPicPr>
            <a:picLocks noChangeAspect="1"/>
          </p:cNvPicPr>
          <p:nvPr/>
        </p:nvPicPr>
        <p:blipFill>
          <a:blip r:embed="rId7"/>
          <a:stretch>
            <a:fillRect/>
          </a:stretch>
        </p:blipFill>
        <p:spPr>
          <a:xfrm>
            <a:off x="5285487" y="2371344"/>
            <a:ext cx="1828959" cy="2749534"/>
          </a:xfrm>
          <a:prstGeom prst="rect">
            <a:avLst/>
          </a:prstGeom>
        </p:spPr>
      </p:pic>
      <p:pic>
        <p:nvPicPr>
          <p:cNvPr id="11" name="Picture 10">
            <a:extLst>
              <a:ext uri="{FF2B5EF4-FFF2-40B4-BE49-F238E27FC236}">
                <a16:creationId xmlns:a16="http://schemas.microsoft.com/office/drawing/2014/main" id="{1FA125A2-2B36-E7E1-E9DA-202A5A9BEA70}"/>
              </a:ext>
            </a:extLst>
          </p:cNvPr>
          <p:cNvPicPr>
            <a:picLocks noChangeAspect="1"/>
          </p:cNvPicPr>
          <p:nvPr/>
        </p:nvPicPr>
        <p:blipFill>
          <a:blip r:embed="rId8"/>
          <a:stretch>
            <a:fillRect/>
          </a:stretch>
        </p:blipFill>
        <p:spPr>
          <a:xfrm>
            <a:off x="7444129" y="2572792"/>
            <a:ext cx="1694835" cy="2542252"/>
          </a:xfrm>
          <a:prstGeom prst="rect">
            <a:avLst/>
          </a:prstGeom>
        </p:spPr>
      </p:pic>
      <p:pic>
        <p:nvPicPr>
          <p:cNvPr id="4" name="Picture 3">
            <a:extLst>
              <a:ext uri="{FF2B5EF4-FFF2-40B4-BE49-F238E27FC236}">
                <a16:creationId xmlns:a16="http://schemas.microsoft.com/office/drawing/2014/main" id="{4C9E5DFE-61DB-5F7E-1626-120D1683C6F7}"/>
              </a:ext>
            </a:extLst>
          </p:cNvPr>
          <p:cNvPicPr>
            <a:picLocks noChangeAspect="1"/>
          </p:cNvPicPr>
          <p:nvPr/>
        </p:nvPicPr>
        <p:blipFill>
          <a:blip r:embed="rId9"/>
          <a:stretch>
            <a:fillRect/>
          </a:stretch>
        </p:blipFill>
        <p:spPr>
          <a:xfrm>
            <a:off x="504602" y="6009253"/>
            <a:ext cx="5162550" cy="5429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C28CE9CC-4F21-3D2B-41A5-6893BB5EA29B}"/>
            </a:ext>
          </a:extLst>
        </p:cNvPr>
        <p:cNvGrpSpPr/>
        <p:nvPr/>
      </p:nvGrpSpPr>
      <p:grpSpPr>
        <a:xfrm>
          <a:off x="0" y="0"/>
          <a:ext cx="0" cy="0"/>
          <a:chOff x="0" y="0"/>
          <a:chExt cx="0" cy="0"/>
        </a:xfrm>
      </p:grpSpPr>
      <p:pic>
        <p:nvPicPr>
          <p:cNvPr id="174" name="Google Shape;174;p18">
            <a:extLst>
              <a:ext uri="{FF2B5EF4-FFF2-40B4-BE49-F238E27FC236}">
                <a16:creationId xmlns:a16="http://schemas.microsoft.com/office/drawing/2014/main" id="{1180983B-9401-38E8-4A1D-D267C914476E}"/>
              </a:ext>
            </a:extLst>
          </p:cNvPr>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75" name="Google Shape;175;p18">
            <a:extLst>
              <a:ext uri="{FF2B5EF4-FFF2-40B4-BE49-F238E27FC236}">
                <a16:creationId xmlns:a16="http://schemas.microsoft.com/office/drawing/2014/main" id="{66054F29-AB98-D308-69F7-F0A839FB187D}"/>
              </a:ext>
            </a:extLst>
          </p:cNvPr>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76" name="Google Shape;176;p18">
            <a:extLst>
              <a:ext uri="{FF2B5EF4-FFF2-40B4-BE49-F238E27FC236}">
                <a16:creationId xmlns:a16="http://schemas.microsoft.com/office/drawing/2014/main" id="{B73FC6C0-E2E1-A745-0542-CF5B5F703B7B}"/>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a:extLst>
              <a:ext uri="{FF2B5EF4-FFF2-40B4-BE49-F238E27FC236}">
                <a16:creationId xmlns:a16="http://schemas.microsoft.com/office/drawing/2014/main" id="{F043DEF1-D557-D5DE-AEDC-6CE119BFD303}"/>
              </a:ext>
            </a:extLst>
          </p:cNvPr>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133" b="1" i="0" u="none" strike="noStrike" kern="0" cap="none" spc="0" normalizeH="0" baseline="0" noProof="0" dirty="0">
                <a:ln>
                  <a:noFill/>
                </a:ln>
                <a:solidFill>
                  <a:srgbClr val="951B81"/>
                </a:solidFill>
                <a:effectLst/>
                <a:uLnTx/>
                <a:uFillTx/>
                <a:latin typeface="Avenir"/>
                <a:cs typeface="Arial"/>
                <a:sym typeface="Avenir"/>
              </a:rPr>
              <a:t>National Numeracy Day – 20</a:t>
            </a:r>
            <a:r>
              <a:rPr kumimoji="0" lang="en-US" sz="2133" b="1" i="0" u="none" strike="noStrike" kern="0" cap="none" spc="0" normalizeH="0" baseline="30000" noProof="0" dirty="0">
                <a:ln>
                  <a:noFill/>
                </a:ln>
                <a:solidFill>
                  <a:srgbClr val="951B81"/>
                </a:solidFill>
                <a:effectLst/>
                <a:uLnTx/>
                <a:uFillTx/>
                <a:latin typeface="Avenir"/>
                <a:cs typeface="Arial"/>
                <a:sym typeface="Avenir"/>
              </a:rPr>
              <a:t>th</a:t>
            </a:r>
            <a:r>
              <a:rPr kumimoji="0" lang="en-US" sz="2133" b="1" i="0" u="none" strike="noStrike" kern="0" cap="none" spc="0" normalizeH="0" baseline="0" noProof="0" dirty="0">
                <a:ln>
                  <a:noFill/>
                </a:ln>
                <a:solidFill>
                  <a:srgbClr val="951B81"/>
                </a:solidFill>
                <a:effectLst/>
                <a:uLnTx/>
                <a:uFillTx/>
                <a:latin typeface="Avenir"/>
                <a:cs typeface="Arial"/>
                <a:sym typeface="Avenir"/>
              </a:rPr>
              <a:t> May 2026</a:t>
            </a:r>
            <a:endParaRPr kumimoji="0" b="1" i="0" u="none" strike="noStrike" kern="0" cap="none" spc="0" normalizeH="0" baseline="0" noProof="0" dirty="0">
              <a:ln>
                <a:noFill/>
              </a:ln>
              <a:solidFill>
                <a:srgbClr val="000000"/>
              </a:solidFill>
              <a:effectLst/>
              <a:uLnTx/>
              <a:uFillTx/>
              <a:latin typeface="Arial"/>
              <a:cs typeface="Arial"/>
              <a:sym typeface="Arial"/>
            </a:endParaRPr>
          </a:p>
        </p:txBody>
      </p:sp>
      <p:pic>
        <p:nvPicPr>
          <p:cNvPr id="2" name="Picture 1">
            <a:extLst>
              <a:ext uri="{FF2B5EF4-FFF2-40B4-BE49-F238E27FC236}">
                <a16:creationId xmlns:a16="http://schemas.microsoft.com/office/drawing/2014/main" id="{2BD2E52A-2996-0A14-34CD-DFD9B57800AB}"/>
              </a:ext>
            </a:extLst>
          </p:cNvPr>
          <p:cNvPicPr>
            <a:picLocks noChangeAspect="1"/>
          </p:cNvPicPr>
          <p:nvPr/>
        </p:nvPicPr>
        <p:blipFill>
          <a:blip r:embed="rId4">
            <a:extLst>
              <a:ext uri="{28A0092B-C50C-407E-A947-70E740481C1C}">
                <a14:useLocalDpi xmlns:a14="http://schemas.microsoft.com/office/drawing/2010/main" val="0"/>
              </a:ext>
            </a:extLst>
          </a:blip>
          <a:srcRect l="3799" r="1667"/>
          <a:stretch>
            <a:fillRect/>
          </a:stretch>
        </p:blipFill>
        <p:spPr>
          <a:xfrm>
            <a:off x="1357025" y="1716973"/>
            <a:ext cx="6606106" cy="3881253"/>
          </a:xfrm>
          <a:prstGeom prst="rect">
            <a:avLst/>
          </a:prstGeom>
        </p:spPr>
      </p:pic>
    </p:spTree>
    <p:extLst>
      <p:ext uri="{BB962C8B-B14F-4D97-AF65-F5344CB8AC3E}">
        <p14:creationId xmlns:p14="http://schemas.microsoft.com/office/powerpoint/2010/main" val="7881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7BBC58BD-C7BC-0823-ED53-10DADFA8FF3F}"/>
            </a:ext>
          </a:extLst>
        </p:cNvPr>
        <p:cNvGrpSpPr/>
        <p:nvPr/>
      </p:nvGrpSpPr>
      <p:grpSpPr>
        <a:xfrm>
          <a:off x="0" y="0"/>
          <a:ext cx="0" cy="0"/>
          <a:chOff x="0" y="0"/>
          <a:chExt cx="0" cy="0"/>
        </a:xfrm>
      </p:grpSpPr>
      <p:pic>
        <p:nvPicPr>
          <p:cNvPr id="174" name="Google Shape;174;p18">
            <a:extLst>
              <a:ext uri="{FF2B5EF4-FFF2-40B4-BE49-F238E27FC236}">
                <a16:creationId xmlns:a16="http://schemas.microsoft.com/office/drawing/2014/main" id="{84AE18E9-89E8-821B-E55C-B5A3EAF53848}"/>
              </a:ext>
            </a:extLst>
          </p:cNvPr>
          <p:cNvPicPr preferRelativeResize="0"/>
          <p:nvPr/>
        </p:nvPicPr>
        <p:blipFill rotWithShape="1">
          <a:blip r:embed="rId3">
            <a:alphaModFix/>
          </a:blip>
          <a:srcRect b="88"/>
          <a:stretch/>
        </p:blipFill>
        <p:spPr>
          <a:xfrm>
            <a:off x="0" y="6502"/>
            <a:ext cx="9753600" cy="7308698"/>
          </a:xfrm>
          <a:prstGeom prst="rect">
            <a:avLst/>
          </a:prstGeom>
          <a:noFill/>
          <a:ln>
            <a:noFill/>
          </a:ln>
        </p:spPr>
      </p:pic>
      <p:sp>
        <p:nvSpPr>
          <p:cNvPr id="175" name="Google Shape;175;p18">
            <a:extLst>
              <a:ext uri="{FF2B5EF4-FFF2-40B4-BE49-F238E27FC236}">
                <a16:creationId xmlns:a16="http://schemas.microsoft.com/office/drawing/2014/main" id="{793BC609-764D-0B8B-BD62-0831D011F985}"/>
              </a:ext>
            </a:extLst>
          </p:cNvPr>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76" name="Google Shape;176;p18">
            <a:extLst>
              <a:ext uri="{FF2B5EF4-FFF2-40B4-BE49-F238E27FC236}">
                <a16:creationId xmlns:a16="http://schemas.microsoft.com/office/drawing/2014/main" id="{F858EFE0-77CD-6D57-9F46-005AEDA68434}"/>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a:extLst>
              <a:ext uri="{FF2B5EF4-FFF2-40B4-BE49-F238E27FC236}">
                <a16:creationId xmlns:a16="http://schemas.microsoft.com/office/drawing/2014/main" id="{26898392-6885-F0AA-327B-1900C4546C35}"/>
              </a:ext>
            </a:extLst>
          </p:cNvPr>
          <p:cNvSpPr txBox="1"/>
          <p:nvPr/>
        </p:nvSpPr>
        <p:spPr>
          <a:xfrm>
            <a:off x="628226" y="717204"/>
            <a:ext cx="8497147" cy="3545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133" b="1" i="0" u="none" strike="noStrike" kern="0" cap="none" spc="0" normalizeH="0" baseline="0" noProof="0">
                <a:ln>
                  <a:noFill/>
                </a:ln>
                <a:solidFill>
                  <a:srgbClr val="951B81"/>
                </a:solidFill>
                <a:effectLst/>
                <a:uLnTx/>
                <a:uFillTx/>
                <a:latin typeface="Avenir"/>
                <a:cs typeface="Arial"/>
                <a:sym typeface="Avenir"/>
              </a:rPr>
              <a:t>Number Heroes Competition – deadline 10</a:t>
            </a:r>
            <a:r>
              <a:rPr kumimoji="0" lang="en-US" sz="2133" b="1" i="0" u="none" strike="noStrike" kern="0" cap="none" spc="0" normalizeH="0" baseline="30000" noProof="0">
                <a:ln>
                  <a:noFill/>
                </a:ln>
                <a:solidFill>
                  <a:srgbClr val="951B81"/>
                </a:solidFill>
                <a:effectLst/>
                <a:uLnTx/>
                <a:uFillTx/>
                <a:latin typeface="Avenir"/>
                <a:cs typeface="Arial"/>
                <a:sym typeface="Avenir"/>
              </a:rPr>
              <a:t>th</a:t>
            </a:r>
            <a:r>
              <a:rPr kumimoji="0" lang="en-US" sz="2133" b="1" i="0" u="none" strike="noStrike" kern="0" cap="none" spc="0" normalizeH="0" baseline="0" noProof="0">
                <a:ln>
                  <a:noFill/>
                </a:ln>
                <a:solidFill>
                  <a:srgbClr val="951B81"/>
                </a:solidFill>
                <a:effectLst/>
                <a:uLnTx/>
                <a:uFillTx/>
                <a:latin typeface="Avenir"/>
                <a:cs typeface="Arial"/>
                <a:sym typeface="Avenir"/>
              </a:rPr>
              <a:t> June 2026</a:t>
            </a:r>
            <a:endParaRPr kumimoji="0" sz="1400" b="1"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a:extLst>
              <a:ext uri="{FF2B5EF4-FFF2-40B4-BE49-F238E27FC236}">
                <a16:creationId xmlns:a16="http://schemas.microsoft.com/office/drawing/2014/main" id="{DE96C553-8176-1FF4-559A-56403DF945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3555" y="1454206"/>
            <a:ext cx="5565384" cy="3705275"/>
          </a:xfrm>
          <a:prstGeom prst="rect">
            <a:avLst/>
          </a:prstGeom>
        </p:spPr>
      </p:pic>
      <p:sp>
        <p:nvSpPr>
          <p:cNvPr id="4" name="Google Shape;177;p18">
            <a:extLst>
              <a:ext uri="{FF2B5EF4-FFF2-40B4-BE49-F238E27FC236}">
                <a16:creationId xmlns:a16="http://schemas.microsoft.com/office/drawing/2014/main" id="{FBC9A0F7-F5E7-B0D2-C605-26D5B2FAC0B9}"/>
              </a:ext>
            </a:extLst>
          </p:cNvPr>
          <p:cNvSpPr txBox="1"/>
          <p:nvPr/>
        </p:nvSpPr>
        <p:spPr>
          <a:xfrm>
            <a:off x="1512902" y="5528595"/>
            <a:ext cx="7966075" cy="3323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a:ln>
                  <a:noFill/>
                </a:ln>
                <a:solidFill>
                  <a:srgbClr val="951B81"/>
                </a:solidFill>
                <a:effectLst/>
                <a:uLnTx/>
                <a:uFillTx/>
                <a:latin typeface="Avenir"/>
                <a:ea typeface="Avenir"/>
                <a:cs typeface="Avenir"/>
                <a:sym typeface="Avenir"/>
              </a:rPr>
              <a:t>Visit the National Numeracy website to find out more!</a:t>
            </a:r>
            <a:endParaRPr kumimoji="0" sz="1688" b="1"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7179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238" name="Google Shape;238;p23"/>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 y="6502"/>
            <a:ext cx="9753600" cy="7308698"/>
          </a:xfrm>
          <a:prstGeom prst="rect">
            <a:avLst/>
          </a:prstGeom>
          <a:noFill/>
          <a:ln>
            <a:noFill/>
          </a:ln>
        </p:spPr>
      </p:pic>
      <p:sp>
        <p:nvSpPr>
          <p:cNvPr id="239" name="Google Shape;239;p23"/>
          <p:cNvSpPr txBox="1"/>
          <p:nvPr/>
        </p:nvSpPr>
        <p:spPr>
          <a:xfrm>
            <a:off x="3563973" y="3886200"/>
            <a:ext cx="2532027" cy="462884"/>
          </a:xfrm>
          <a:prstGeom prst="rect">
            <a:avLst/>
          </a:prstGeom>
          <a:noFill/>
          <a:ln>
            <a:noFill/>
          </a:ln>
        </p:spPr>
        <p:txBody>
          <a:bodyPr spcFirstLastPara="1" wrap="square" lIns="0" tIns="0" rIns="0" bIns="0" anchor="t" anchorCtr="0">
            <a:spAutoFit/>
          </a:bodyPr>
          <a:lstStyle/>
          <a:p>
            <a:pPr marL="0" marR="0" lvl="0" indent="0" algn="ctr" rtl="0">
              <a:lnSpc>
                <a:spcPct val="108007"/>
              </a:lnSpc>
              <a:spcBef>
                <a:spcPts val="0"/>
              </a:spcBef>
              <a:spcAft>
                <a:spcPts val="0"/>
              </a:spcAft>
              <a:buNone/>
            </a:pPr>
            <a:r>
              <a:rPr lang="en-US" sz="2785" dirty="0">
                <a:solidFill>
                  <a:srgbClr val="FFFFFF"/>
                </a:solidFill>
                <a:latin typeface="Avenir"/>
                <a:ea typeface="Avenir"/>
                <a:cs typeface="Avenir"/>
                <a:sym typeface="Avenir"/>
              </a:rPr>
              <a:t>Any questions?</a:t>
            </a:r>
            <a:endParaRPr dirty="0">
              <a:latin typeface="Avenir"/>
            </a:endParaRPr>
          </a:p>
        </p:txBody>
      </p:sp>
      <p:sp>
        <p:nvSpPr>
          <p:cNvPr id="240" name="Google Shape;240;p23"/>
          <p:cNvSpPr/>
          <p:nvPr/>
        </p:nvSpPr>
        <p:spPr>
          <a:xfrm>
            <a:off x="3184418" y="2962326"/>
            <a:ext cx="3140693" cy="60322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1" name="Google Shape;241;p23"/>
          <p:cNvSpPr txBox="1"/>
          <p:nvPr/>
        </p:nvSpPr>
        <p:spPr>
          <a:xfrm>
            <a:off x="3473024" y="2908105"/>
            <a:ext cx="2988610" cy="711670"/>
          </a:xfrm>
          <a:prstGeom prst="rect">
            <a:avLst/>
          </a:prstGeom>
          <a:noFill/>
          <a:ln>
            <a:noFill/>
          </a:ln>
        </p:spPr>
        <p:txBody>
          <a:bodyPr spcFirstLastPara="1" wrap="square" lIns="0" tIns="0" rIns="0" bIns="0" anchor="t" anchorCtr="0">
            <a:spAutoFit/>
          </a:bodyPr>
          <a:lstStyle/>
          <a:p>
            <a:pPr marL="0" marR="0" lvl="0" indent="0" algn="l" rtl="0">
              <a:lnSpc>
                <a:spcPct val="108010"/>
              </a:lnSpc>
              <a:spcBef>
                <a:spcPts val="0"/>
              </a:spcBef>
              <a:spcAft>
                <a:spcPts val="0"/>
              </a:spcAft>
              <a:buNone/>
            </a:pPr>
            <a:r>
              <a:rPr lang="en-US" sz="4282" b="1" dirty="0">
                <a:solidFill>
                  <a:srgbClr val="951B81"/>
                </a:solidFill>
                <a:latin typeface="Avenir"/>
                <a:ea typeface="Lato"/>
                <a:cs typeface="Lato"/>
                <a:sym typeface="Lato"/>
              </a:rPr>
              <a:t>Thank you!</a:t>
            </a:r>
            <a:endParaRPr dirty="0">
              <a:latin typeface="Avenir"/>
            </a:endParaRPr>
          </a:p>
        </p:txBody>
      </p:sp>
      <p:pic>
        <p:nvPicPr>
          <p:cNvPr id="242" name="Google Shape;242;p23"/>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731520" y="3083820"/>
            <a:ext cx="2438150" cy="3762748"/>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10" name="Google Shape;110;p14"/>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11" name="Google Shape;111;p14"/>
          <p:cNvSpPr txBox="1"/>
          <p:nvPr/>
        </p:nvSpPr>
        <p:spPr>
          <a:xfrm>
            <a:off x="521586" y="682011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12" name="Google Shape;112;p14"/>
          <p:cNvSpPr txBox="1"/>
          <p:nvPr/>
        </p:nvSpPr>
        <p:spPr>
          <a:xfrm>
            <a:off x="1190598" y="4474047"/>
            <a:ext cx="6144604" cy="319126"/>
          </a:xfrm>
          <a:prstGeom prst="rect">
            <a:avLst/>
          </a:prstGeom>
          <a:noFill/>
          <a:ln>
            <a:noFill/>
          </a:ln>
        </p:spPr>
        <p:txBody>
          <a:bodyPr spcFirstLastPara="1" wrap="square" lIns="0" tIns="0" rIns="0" bIns="0" anchor="t" anchorCtr="0">
            <a:spAutoFit/>
          </a:bodyPr>
          <a:lstStyle/>
          <a:p>
            <a:pPr marL="0" marR="0" lvl="0" indent="0" algn="l" rtl="0">
              <a:lnSpc>
                <a:spcPct val="107968"/>
              </a:lnSpc>
              <a:spcBef>
                <a:spcPts val="0"/>
              </a:spcBef>
              <a:spcAft>
                <a:spcPts val="0"/>
              </a:spcAft>
              <a:buNone/>
            </a:pPr>
            <a:r>
              <a:rPr lang="en-US" sz="1920" dirty="0">
                <a:solidFill>
                  <a:srgbClr val="FFFFFF"/>
                </a:solidFill>
                <a:latin typeface="Avenir"/>
                <a:ea typeface="Avenir"/>
                <a:cs typeface="Avenir"/>
                <a:sym typeface="Avenir"/>
              </a:rPr>
              <a:t>We’ll come back to this question later.</a:t>
            </a:r>
            <a:endParaRPr dirty="0">
              <a:latin typeface="Avenir"/>
            </a:endParaRPr>
          </a:p>
        </p:txBody>
      </p:sp>
      <p:sp>
        <p:nvSpPr>
          <p:cNvPr id="113" name="Google Shape;113;p14"/>
          <p:cNvSpPr txBox="1"/>
          <p:nvPr/>
        </p:nvSpPr>
        <p:spPr>
          <a:xfrm>
            <a:off x="1190598" y="2695355"/>
            <a:ext cx="5914541" cy="1701620"/>
          </a:xfrm>
          <a:prstGeom prst="rect">
            <a:avLst/>
          </a:prstGeom>
          <a:noFill/>
          <a:ln>
            <a:noFill/>
          </a:ln>
        </p:spPr>
        <p:txBody>
          <a:bodyPr spcFirstLastPara="1" wrap="square" lIns="0" tIns="0" rIns="0" bIns="0" anchor="t" anchorCtr="0">
            <a:spAutoFit/>
          </a:bodyPr>
          <a:lstStyle/>
          <a:p>
            <a:pPr marL="0" marR="0" lvl="0" indent="0" algn="l" rtl="0">
              <a:lnSpc>
                <a:spcPct val="107998"/>
              </a:lnSpc>
              <a:spcBef>
                <a:spcPts val="0"/>
              </a:spcBef>
              <a:spcAft>
                <a:spcPts val="0"/>
              </a:spcAft>
              <a:buNone/>
            </a:pPr>
            <a:r>
              <a:rPr lang="en-US" sz="3400" b="1" dirty="0">
                <a:solidFill>
                  <a:srgbClr val="FFFFFF"/>
                </a:solidFill>
                <a:latin typeface="Avenir"/>
                <a:ea typeface="Arimo"/>
                <a:cs typeface="Arimo"/>
                <a:sym typeface="Arimo"/>
              </a:rPr>
              <a:t>Can anyone tell us how they use maths or numbers outside of school?</a:t>
            </a:r>
            <a:endParaRPr sz="3400" dirty="0">
              <a:latin typeface="Avenir"/>
            </a:endParaRPr>
          </a:p>
        </p:txBody>
      </p:sp>
      <p:grpSp>
        <p:nvGrpSpPr>
          <p:cNvPr id="114" name="Google Shape;114;p14"/>
          <p:cNvGrpSpPr/>
          <p:nvPr/>
        </p:nvGrpSpPr>
        <p:grpSpPr>
          <a:xfrm>
            <a:off x="6928946" y="4292403"/>
            <a:ext cx="1822708" cy="6039092"/>
            <a:chOff x="0" y="0"/>
            <a:chExt cx="2430277" cy="8052122"/>
          </a:xfrm>
        </p:grpSpPr>
        <p:pic>
          <p:nvPicPr>
            <p:cNvPr id="115" name="Google Shape;115;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0"/>
              <a:ext cx="2430277" cy="8052122"/>
            </a:xfrm>
            <a:prstGeom prst="rect">
              <a:avLst/>
            </a:prstGeom>
            <a:noFill/>
            <a:ln>
              <a:noFill/>
            </a:ln>
          </p:spPr>
        </p:pic>
        <p:grpSp>
          <p:nvGrpSpPr>
            <p:cNvPr id="116" name="Google Shape;116;p14"/>
            <p:cNvGrpSpPr/>
            <p:nvPr/>
          </p:nvGrpSpPr>
          <p:grpSpPr>
            <a:xfrm>
              <a:off x="1024390" y="465753"/>
              <a:ext cx="611876" cy="614619"/>
              <a:chOff x="1813" y="0"/>
              <a:chExt cx="809173" cy="812800"/>
            </a:xfrm>
          </p:grpSpPr>
          <p:sp>
            <p:nvSpPr>
              <p:cNvPr id="117" name="Google Shape;117;p14"/>
              <p:cNvSpPr/>
              <p:nvPr/>
            </p:nvSpPr>
            <p:spPr>
              <a:xfrm>
                <a:off x="1813" y="0"/>
                <a:ext cx="809173" cy="812800"/>
              </a:xfrm>
              <a:custGeom>
                <a:avLst/>
                <a:gdLst/>
                <a:ahLst/>
                <a:cxnLst/>
                <a:rect l="l" t="t" r="r" b="b"/>
                <a:pathLst>
                  <a:path w="809173" h="812800" extrusionOk="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nvGrpSpPr>
            <p:cNvPr id="119" name="Google Shape;119;p14"/>
            <p:cNvGrpSpPr/>
            <p:nvPr/>
          </p:nvGrpSpPr>
          <p:grpSpPr>
            <a:xfrm>
              <a:off x="1052819" y="964197"/>
              <a:ext cx="258267" cy="288067"/>
              <a:chOff x="76200" y="0"/>
              <a:chExt cx="660400" cy="736600"/>
            </a:xfrm>
          </p:grpSpPr>
          <p:sp>
            <p:nvSpPr>
              <p:cNvPr id="120" name="Google Shape;120;p14"/>
              <p:cNvSpPr/>
              <p:nvPr/>
            </p:nvSpPr>
            <p:spPr>
              <a:xfrm>
                <a:off x="214747" y="0"/>
                <a:ext cx="383306" cy="690057"/>
              </a:xfrm>
              <a:custGeom>
                <a:avLst/>
                <a:gdLst/>
                <a:ahLst/>
                <a:cxnLst/>
                <a:rect l="l" t="t" r="r" b="b"/>
                <a:pathLst>
                  <a:path w="383306" h="690057" extrusionOk="0">
                    <a:moveTo>
                      <a:pt x="191653" y="0"/>
                    </a:moveTo>
                    <a:cubicBezTo>
                      <a:pt x="310845" y="74185"/>
                      <a:pt x="383306" y="204636"/>
                      <a:pt x="383306" y="345029"/>
                    </a:cubicBezTo>
                    <a:cubicBezTo>
                      <a:pt x="383306" y="485421"/>
                      <a:pt x="310845" y="615872"/>
                      <a:pt x="191653" y="690057"/>
                    </a:cubicBezTo>
                    <a:cubicBezTo>
                      <a:pt x="72461" y="615872"/>
                      <a:pt x="0" y="485421"/>
                      <a:pt x="0" y="345029"/>
                    </a:cubicBezTo>
                    <a:cubicBezTo>
                      <a:pt x="0" y="204636"/>
                      <a:pt x="72461" y="74185"/>
                      <a:pt x="191653" y="0"/>
                    </a:cubicBezTo>
                    <a:close/>
                  </a:path>
                </a:pathLst>
              </a:custGeom>
              <a:solidFill>
                <a:srgbClr val="9659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txBox="1"/>
              <p:nvPr/>
            </p:nvSpPr>
            <p:spPr>
              <a:xfrm>
                <a:off x="76200" y="66675"/>
                <a:ext cx="660400" cy="669925"/>
              </a:xfrm>
              <a:prstGeom prst="rect">
                <a:avLst/>
              </a:prstGeom>
              <a:noFill/>
              <a:ln>
                <a:noFill/>
              </a:ln>
            </p:spPr>
            <p:txBody>
              <a:bodyPr spcFirstLastPara="1" wrap="square" lIns="50800" tIns="50800" rIns="50800" bIns="50800" anchor="ctr" anchorCtr="0">
                <a:noAutofit/>
              </a:bodyPr>
              <a:lstStyle/>
              <a:p>
                <a:pPr marL="0" marR="0" lvl="0" indent="0" algn="ctr" rtl="0">
                  <a:lnSpc>
                    <a:spcPct val="85333"/>
                  </a:lnSpc>
                  <a:spcBef>
                    <a:spcPts val="0"/>
                  </a:spcBef>
                  <a:spcAft>
                    <a:spcPts val="0"/>
                  </a:spcAft>
                  <a:buNone/>
                </a:pPr>
                <a:endParaRPr sz="1800">
                  <a:solidFill>
                    <a:schemeClr val="dk1"/>
                  </a:solidFill>
                  <a:latin typeface="Calibri"/>
                  <a:ea typeface="Calibri"/>
                  <a:cs typeface="Calibri"/>
                  <a:sym typeface="Calibri"/>
                </a:endParaRPr>
              </a:p>
            </p:txBody>
          </p:sp>
        </p:grpSp>
      </p:grpSp>
      <p:sp>
        <p:nvSpPr>
          <p:cNvPr id="122" name="Google Shape;122;p14"/>
          <p:cNvSpPr txBox="1"/>
          <p:nvPr/>
        </p:nvSpPr>
        <p:spPr>
          <a:xfrm rot="1399852">
            <a:off x="8714340" y="4195251"/>
            <a:ext cx="238839" cy="548640"/>
          </a:xfrm>
          <a:prstGeom prst="rect">
            <a:avLst/>
          </a:prstGeom>
          <a:noFill/>
          <a:ln>
            <a:noFill/>
          </a:ln>
        </p:spPr>
        <p:txBody>
          <a:bodyPr spcFirstLastPara="1" wrap="square" lIns="0" tIns="0" rIns="0" bIns="0" anchor="t" anchorCtr="0">
            <a:spAutoFit/>
          </a:bodyPr>
          <a:lstStyle/>
          <a:p>
            <a:pPr marL="0" marR="0" lvl="0" indent="0" algn="ctr" rtl="0">
              <a:lnSpc>
                <a:spcPct val="139968"/>
              </a:lnSpc>
              <a:spcBef>
                <a:spcPts val="0"/>
              </a:spcBef>
              <a:spcAft>
                <a:spcPts val="0"/>
              </a:spcAft>
              <a:buNone/>
            </a:pPr>
            <a:r>
              <a:rPr lang="en-US" sz="3150">
                <a:solidFill>
                  <a:srgbClr val="FFFFFF"/>
                </a:solidFill>
                <a:latin typeface="Rubik"/>
                <a:ea typeface="Rubik"/>
                <a:cs typeface="Rubik"/>
                <a:sym typeface="Rubik"/>
              </a:rPr>
              <a:t>?</a:t>
            </a:r>
            <a:endParaRPr/>
          </a:p>
        </p:txBody>
      </p:sp>
      <p:sp>
        <p:nvSpPr>
          <p:cNvPr id="123" name="Google Shape;123;p14"/>
          <p:cNvSpPr txBox="1"/>
          <p:nvPr/>
        </p:nvSpPr>
        <p:spPr>
          <a:xfrm rot="-1554877">
            <a:off x="7243901" y="4895207"/>
            <a:ext cx="185029" cy="42379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440">
                <a:solidFill>
                  <a:srgbClr val="FFFFFF"/>
                </a:solidFill>
                <a:latin typeface="Rubik"/>
                <a:ea typeface="Rubik"/>
                <a:cs typeface="Rubik"/>
                <a:sym typeface="Rubik"/>
              </a:rPr>
              <a:t>?</a:t>
            </a:r>
            <a:endParaRPr/>
          </a:p>
        </p:txBody>
      </p:sp>
      <p:sp>
        <p:nvSpPr>
          <p:cNvPr id="124" name="Google Shape;124;p14"/>
          <p:cNvSpPr/>
          <p:nvPr/>
        </p:nvSpPr>
        <p:spPr>
          <a:xfrm>
            <a:off x="1190598" y="1789403"/>
            <a:ext cx="3538186"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4"/>
          <p:cNvSpPr txBox="1"/>
          <p:nvPr/>
        </p:nvSpPr>
        <p:spPr>
          <a:xfrm>
            <a:off x="1260429" y="1789403"/>
            <a:ext cx="3398523" cy="622606"/>
          </a:xfrm>
          <a:prstGeom prst="rect">
            <a:avLst/>
          </a:prstGeom>
          <a:noFill/>
          <a:ln>
            <a:noFill/>
          </a:ln>
        </p:spPr>
        <p:txBody>
          <a:bodyPr spcFirstLastPara="1" wrap="square" lIns="0" tIns="0" rIns="0" bIns="0" anchor="t" anchorCtr="0">
            <a:spAutoFit/>
          </a:bodyPr>
          <a:lstStyle/>
          <a:p>
            <a:pPr marL="0" marR="0" lvl="0" indent="0" algn="ctr" rtl="0">
              <a:lnSpc>
                <a:spcPct val="119305"/>
              </a:lnSpc>
              <a:spcBef>
                <a:spcPts val="0"/>
              </a:spcBef>
              <a:spcAft>
                <a:spcPts val="0"/>
              </a:spcAft>
              <a:buNone/>
            </a:pPr>
            <a:r>
              <a:rPr lang="en-US" sz="3400" b="1" dirty="0">
                <a:solidFill>
                  <a:srgbClr val="005477"/>
                </a:solidFill>
                <a:latin typeface="Avenir"/>
                <a:ea typeface="Avenir"/>
                <a:cs typeface="Avenir"/>
                <a:sym typeface="Avenir"/>
              </a:rPr>
              <a:t>Before we start…</a:t>
            </a:r>
            <a:endParaRPr sz="3400" dirty="0">
              <a:latin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15"/>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35" name="Google Shape;135;p15"/>
          <p:cNvSpPr txBox="1"/>
          <p:nvPr/>
        </p:nvSpPr>
        <p:spPr>
          <a:xfrm>
            <a:off x="512172" y="6757314"/>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Lato"/>
                <a:cs typeface="Lato"/>
                <a:sym typeface="Lato"/>
              </a:rPr>
              <a:t>nationalnumeracy.org.uk</a:t>
            </a:r>
            <a:endParaRPr dirty="0">
              <a:latin typeface="Avenir"/>
            </a:endParaRPr>
          </a:p>
        </p:txBody>
      </p:sp>
      <p:sp>
        <p:nvSpPr>
          <p:cNvPr id="136" name="Google Shape;136;p15"/>
          <p:cNvSpPr/>
          <p:nvPr/>
        </p:nvSpPr>
        <p:spPr>
          <a:xfrm>
            <a:off x="3107707" y="3375945"/>
            <a:ext cx="3140693"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7" name="Google Shape;137;p15"/>
          <p:cNvSpPr txBox="1"/>
          <p:nvPr/>
        </p:nvSpPr>
        <p:spPr>
          <a:xfrm>
            <a:off x="3205705" y="3375945"/>
            <a:ext cx="2944695"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951B81"/>
                </a:solidFill>
                <a:latin typeface="Avenir"/>
                <a:ea typeface="Avenir"/>
                <a:cs typeface="Avenir"/>
                <a:sym typeface="Avenir"/>
              </a:rPr>
              <a:t>Maths and us</a:t>
            </a:r>
            <a:endParaRPr dirty="0">
              <a:latin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1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774" y="34269"/>
            <a:ext cx="9753600" cy="7308698"/>
          </a:xfrm>
          <a:prstGeom prst="rect">
            <a:avLst/>
          </a:prstGeom>
          <a:noFill/>
          <a:ln>
            <a:solidFill>
              <a:schemeClr val="tx1"/>
            </a:solidFill>
          </a:ln>
        </p:spPr>
      </p:pic>
      <p:sp>
        <p:nvSpPr>
          <p:cNvPr id="147" name="Google Shape;147;p16"/>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49" name="Google Shape;149;p16"/>
          <p:cNvSpPr txBox="1"/>
          <p:nvPr/>
        </p:nvSpPr>
        <p:spPr>
          <a:xfrm>
            <a:off x="609453" y="1349225"/>
            <a:ext cx="8497147" cy="8863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1" name="Google Shape;151;p16"/>
          <p:cNvSpPr txBox="1"/>
          <p:nvPr/>
        </p:nvSpPr>
        <p:spPr>
          <a:xfrm>
            <a:off x="524934" y="3226731"/>
            <a:ext cx="7924800" cy="1323399"/>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 name="TextBox 2">
            <a:extLst>
              <a:ext uri="{FF2B5EF4-FFF2-40B4-BE49-F238E27FC236}">
                <a16:creationId xmlns:a16="http://schemas.microsoft.com/office/drawing/2014/main" id="{0A08EE6B-5310-55E7-AB8B-89D36040795A}"/>
              </a:ext>
            </a:extLst>
          </p:cNvPr>
          <p:cNvSpPr txBox="1"/>
          <p:nvPr/>
        </p:nvSpPr>
        <p:spPr>
          <a:xfrm>
            <a:off x="6918836" y="2872767"/>
            <a:ext cx="2074606" cy="2031325"/>
          </a:xfrm>
          <a:prstGeom prst="rect">
            <a:avLst/>
          </a:prstGeom>
          <a:noFill/>
          <a:ln>
            <a:solidFill>
              <a:schemeClr val="tx1"/>
            </a:solidFill>
          </a:ln>
        </p:spPr>
        <p:txBody>
          <a:bodyPr wrap="square" rtlCol="0">
            <a:spAutoFit/>
          </a:bodyPr>
          <a:lstStyle/>
          <a:p>
            <a:r>
              <a:rPr lang="en-GB" dirty="0"/>
              <a:t>Photo of volunteer 1</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a:extLst>
            <a:ext uri="{FF2B5EF4-FFF2-40B4-BE49-F238E27FC236}">
              <a16:creationId xmlns:a16="http://schemas.microsoft.com/office/drawing/2014/main" id="{15CE326B-BD38-549C-7F49-25276D0F1DEB}"/>
            </a:ext>
          </a:extLst>
        </p:cNvPr>
        <p:cNvGrpSpPr/>
        <p:nvPr/>
      </p:nvGrpSpPr>
      <p:grpSpPr>
        <a:xfrm>
          <a:off x="0" y="0"/>
          <a:ext cx="0" cy="0"/>
          <a:chOff x="0" y="0"/>
          <a:chExt cx="0" cy="0"/>
        </a:xfrm>
      </p:grpSpPr>
      <p:pic>
        <p:nvPicPr>
          <p:cNvPr id="146" name="Google Shape;146;p16">
            <a:extLst>
              <a:ext uri="{FF2B5EF4-FFF2-40B4-BE49-F238E27FC236}">
                <a16:creationId xmlns:a16="http://schemas.microsoft.com/office/drawing/2014/main" id="{8C7683F1-782D-087D-3EF3-6028DF8E8F98}"/>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solidFill>
              <a:schemeClr val="tx1"/>
            </a:solidFill>
          </a:ln>
        </p:spPr>
      </p:pic>
      <p:sp>
        <p:nvSpPr>
          <p:cNvPr id="147" name="Google Shape;147;p16">
            <a:extLst>
              <a:ext uri="{FF2B5EF4-FFF2-40B4-BE49-F238E27FC236}">
                <a16:creationId xmlns:a16="http://schemas.microsoft.com/office/drawing/2014/main" id="{954094EA-6782-AAB8-3583-49BE712EDD9C}"/>
              </a:ext>
            </a:extLst>
          </p:cNvPr>
          <p:cNvSpPr txBox="1"/>
          <p:nvPr/>
        </p:nvSpPr>
        <p:spPr>
          <a:xfrm>
            <a:off x="534801" y="6748952"/>
            <a:ext cx="3538186" cy="192360"/>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15"/>
              </a:lnSpc>
              <a:spcBef>
                <a:spcPts val="0"/>
              </a:spcBef>
              <a:spcAft>
                <a:spcPts val="0"/>
              </a:spcAft>
              <a:buClr>
                <a:srgbClr val="000000"/>
              </a:buClr>
              <a:buSzTx/>
              <a:buFont typeface="Arial"/>
              <a:buNone/>
              <a:tabLst/>
              <a:defRPr/>
            </a:pPr>
            <a:r>
              <a:rPr kumimoji="0" lang="en-US" sz="1279" b="0" i="0" u="none" strike="noStrike" kern="0" cap="none" spc="0" normalizeH="0" baseline="0" noProof="0">
                <a:ln>
                  <a:noFill/>
                </a:ln>
                <a:solidFill>
                  <a:srgbClr val="951B81"/>
                </a:solidFill>
                <a:effectLst/>
                <a:uLnTx/>
                <a:uFillTx/>
                <a:latin typeface="Avenir"/>
                <a:ea typeface="Avenir"/>
                <a:cs typeface="Avenir"/>
                <a:sym typeface="Avenir"/>
              </a:rPr>
              <a:t>nationalnumeracy.org.uk</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48" name="Google Shape;148;p16">
            <a:extLst>
              <a:ext uri="{FF2B5EF4-FFF2-40B4-BE49-F238E27FC236}">
                <a16:creationId xmlns:a16="http://schemas.microsoft.com/office/drawing/2014/main" id="{62251643-EBEC-B0DE-78E9-8551A3DD25C1}"/>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51" name="Google Shape;151;p16">
            <a:extLst>
              <a:ext uri="{FF2B5EF4-FFF2-40B4-BE49-F238E27FC236}">
                <a16:creationId xmlns:a16="http://schemas.microsoft.com/office/drawing/2014/main" id="{63364548-E4C1-A3B6-F0EA-22D68691310A}"/>
              </a:ext>
            </a:extLst>
          </p:cNvPr>
          <p:cNvSpPr txBox="1"/>
          <p:nvPr/>
        </p:nvSpPr>
        <p:spPr>
          <a:xfrm>
            <a:off x="534801" y="3542239"/>
            <a:ext cx="7924800" cy="101562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Now I’m an adult, this is how I feel about maths</a:t>
            </a:r>
            <a:r>
              <a:rPr kumimoji="0" lang="en-US" sz="2000"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000" dirty="0">
              <a:solidFill>
                <a:srgbClr val="951B81"/>
              </a:solidFill>
              <a:latin typeface="Avenir"/>
              <a:ea typeface="Calibri"/>
              <a:cs typeface="Calibri"/>
              <a:sym typeface="Avenir"/>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4" name="TextBox 3">
            <a:extLst>
              <a:ext uri="{FF2B5EF4-FFF2-40B4-BE49-F238E27FC236}">
                <a16:creationId xmlns:a16="http://schemas.microsoft.com/office/drawing/2014/main" id="{E54FCD5D-7638-DF32-C5F6-DD70DF7610F3}"/>
              </a:ext>
            </a:extLst>
          </p:cNvPr>
          <p:cNvSpPr txBox="1"/>
          <p:nvPr/>
        </p:nvSpPr>
        <p:spPr>
          <a:xfrm>
            <a:off x="7275871" y="3205316"/>
            <a:ext cx="2074606" cy="2031325"/>
          </a:xfrm>
          <a:prstGeom prst="rect">
            <a:avLst/>
          </a:prstGeom>
          <a:noFill/>
          <a:ln>
            <a:solidFill>
              <a:schemeClr val="tx1"/>
            </a:solidFill>
          </a:ln>
        </p:spPr>
        <p:txBody>
          <a:bodyPr wrap="square" rtlCol="0">
            <a:spAutoFit/>
          </a:bodyPr>
          <a:lstStyle/>
          <a:p>
            <a:r>
              <a:rPr lang="en-GB" dirty="0"/>
              <a:t>Photo of volunteer 2</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 name="Google Shape;149;p16">
            <a:extLst>
              <a:ext uri="{FF2B5EF4-FFF2-40B4-BE49-F238E27FC236}">
                <a16:creationId xmlns:a16="http://schemas.microsoft.com/office/drawing/2014/main" id="{FC7ED720-5F60-BCF9-66D4-CAB00EDF3A7D}"/>
              </a:ext>
            </a:extLst>
          </p:cNvPr>
          <p:cNvSpPr txBox="1"/>
          <p:nvPr/>
        </p:nvSpPr>
        <p:spPr>
          <a:xfrm>
            <a:off x="609453" y="1349225"/>
            <a:ext cx="8497147" cy="8863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951B81"/>
                </a:solidFill>
                <a:effectLst/>
                <a:uLnTx/>
                <a:uFillTx/>
                <a:latin typeface="Avenir"/>
                <a:ea typeface="Avenir"/>
                <a:cs typeface="Avenir"/>
                <a:sym typeface="Avenir"/>
              </a:rPr>
              <a:t>When I was at school, this is how I used to think about maths</a:t>
            </a:r>
            <a:r>
              <a:rPr kumimoji="0" lang="en-US" sz="2133" b="0" i="0" u="none" strike="noStrike" kern="0" cap="none" spc="0" normalizeH="0" baseline="0" noProof="0" dirty="0">
                <a:ln>
                  <a:noFill/>
                </a:ln>
                <a:solidFill>
                  <a:srgbClr val="951B81"/>
                </a:solidFill>
                <a:effectLst/>
                <a:uLnTx/>
                <a:uFillTx/>
                <a:latin typeface="Avenir"/>
                <a:ea typeface="Avenir"/>
                <a:cs typeface="Avenir"/>
                <a:sym typeface="Avenir"/>
              </a:rPr>
              <a:t>:</a:t>
            </a: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lang="en-US" sz="1800" dirty="0">
              <a:solidFill>
                <a:srgbClr val="951B81"/>
              </a:solidFill>
              <a:latin typeface="Avenir"/>
              <a:sym typeface="Avenir"/>
            </a:endParaRPr>
          </a:p>
          <a:p>
            <a:pPr marL="0" marR="0" lvl="0" indent="0" algn="l" defTabSz="914400" rtl="0" eaLnBrk="1" fontAlgn="auto" latinLnBrk="0" hangingPunct="1">
              <a:lnSpc>
                <a:spcPct val="108016"/>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57004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3251"/>
            <a:ext cx="9753600" cy="7308698"/>
          </a:xfrm>
          <a:prstGeom prst="rect">
            <a:avLst/>
          </a:prstGeom>
          <a:noFill/>
          <a:ln>
            <a:noFill/>
          </a:ln>
        </p:spPr>
      </p:pic>
      <p:pic>
        <p:nvPicPr>
          <p:cNvPr id="162" name="Google Shape;162;p1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76200" y="10578"/>
            <a:ext cx="9753600" cy="7308698"/>
          </a:xfrm>
          <a:prstGeom prst="rect">
            <a:avLst/>
          </a:prstGeom>
          <a:noFill/>
          <a:ln>
            <a:noFill/>
          </a:ln>
        </p:spPr>
      </p:pic>
      <p:sp>
        <p:nvSpPr>
          <p:cNvPr id="163" name="Google Shape;163;p17"/>
          <p:cNvSpPr txBox="1"/>
          <p:nvPr/>
        </p:nvSpPr>
        <p:spPr>
          <a:xfrm>
            <a:off x="571166" y="6727817"/>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64" name="Google Shape;164;p17"/>
          <p:cNvSpPr/>
          <p:nvPr/>
        </p:nvSpPr>
        <p:spPr>
          <a:xfrm>
            <a:off x="2959690" y="3379023"/>
            <a:ext cx="351731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17"/>
          <p:cNvSpPr txBox="1"/>
          <p:nvPr/>
        </p:nvSpPr>
        <p:spPr>
          <a:xfrm>
            <a:off x="3058428" y="3381323"/>
            <a:ext cx="3319833"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a:solidFill>
                  <a:srgbClr val="005477"/>
                </a:solidFill>
                <a:latin typeface="Avenir"/>
                <a:ea typeface="Avenir"/>
                <a:cs typeface="Avenir"/>
                <a:sym typeface="Avenir"/>
              </a:rPr>
              <a:t>Maths in our jobs</a:t>
            </a:r>
            <a:endParaRPr dirty="0">
              <a:latin typeface="Aveni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18"/>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3F16FFEF-D36D-D8B9-1582-D05BB1BCF99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*first job title*</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a:extLst>
            <a:ext uri="{FF2B5EF4-FFF2-40B4-BE49-F238E27FC236}">
              <a16:creationId xmlns:a16="http://schemas.microsoft.com/office/drawing/2014/main" id="{840C9484-DB65-316E-63E5-0AC3E7CD7464}"/>
            </a:ext>
          </a:extLst>
        </p:cNvPr>
        <p:cNvGrpSpPr/>
        <p:nvPr/>
      </p:nvGrpSpPr>
      <p:grpSpPr>
        <a:xfrm>
          <a:off x="0" y="0"/>
          <a:ext cx="0" cy="0"/>
          <a:chOff x="0" y="0"/>
          <a:chExt cx="0" cy="0"/>
        </a:xfrm>
      </p:grpSpPr>
      <p:pic>
        <p:nvPicPr>
          <p:cNvPr id="174" name="Google Shape;174;p18">
            <a:extLst>
              <a:ext uri="{FF2B5EF4-FFF2-40B4-BE49-F238E27FC236}">
                <a16:creationId xmlns:a16="http://schemas.microsoft.com/office/drawing/2014/main" id="{F8740480-8C4F-BA16-321A-7EFEA6C28D4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75" name="Google Shape;175;p18">
            <a:extLst>
              <a:ext uri="{FF2B5EF4-FFF2-40B4-BE49-F238E27FC236}">
                <a16:creationId xmlns:a16="http://schemas.microsoft.com/office/drawing/2014/main" id="{D09362ED-C6E4-8759-6C7D-8C3A73995903}"/>
              </a:ext>
            </a:extLst>
          </p:cNvPr>
          <p:cNvSpPr txBox="1"/>
          <p:nvPr/>
        </p:nvSpPr>
        <p:spPr>
          <a:xfrm>
            <a:off x="534801" y="6748952"/>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951B81"/>
                </a:solidFill>
                <a:latin typeface="Avenir"/>
                <a:ea typeface="Avenir"/>
                <a:cs typeface="Avenir"/>
                <a:sym typeface="Avenir"/>
              </a:rPr>
              <a:t>nationalnumeracy.org.uk</a:t>
            </a:r>
            <a:endParaRPr dirty="0">
              <a:latin typeface="Avenir"/>
            </a:endParaRPr>
          </a:p>
        </p:txBody>
      </p:sp>
      <p:cxnSp>
        <p:nvCxnSpPr>
          <p:cNvPr id="176" name="Google Shape;176;p18">
            <a:extLst>
              <a:ext uri="{FF2B5EF4-FFF2-40B4-BE49-F238E27FC236}">
                <a16:creationId xmlns:a16="http://schemas.microsoft.com/office/drawing/2014/main" id="{D6BAA873-2587-BC3B-3B31-D1B66A480A50}"/>
              </a:ext>
            </a:extLst>
          </p:cNvPr>
          <p:cNvCxnSpPr/>
          <p:nvPr/>
        </p:nvCxnSpPr>
        <p:spPr>
          <a:xfrm rot="9363">
            <a:off x="524918" y="6619037"/>
            <a:ext cx="8703766" cy="0"/>
          </a:xfrm>
          <a:prstGeom prst="straightConnector1">
            <a:avLst/>
          </a:prstGeom>
          <a:noFill/>
          <a:ln w="19050" cap="rnd" cmpd="sng">
            <a:solidFill>
              <a:srgbClr val="951B81"/>
            </a:solidFill>
            <a:prstDash val="solid"/>
            <a:round/>
            <a:headEnd type="none" w="sm" len="sm"/>
            <a:tailEnd type="none" w="sm" len="sm"/>
          </a:ln>
        </p:spPr>
      </p:cxnSp>
      <p:sp>
        <p:nvSpPr>
          <p:cNvPr id="177" name="Google Shape;177;p18">
            <a:extLst>
              <a:ext uri="{FF2B5EF4-FFF2-40B4-BE49-F238E27FC236}">
                <a16:creationId xmlns:a16="http://schemas.microsoft.com/office/drawing/2014/main" id="{7B6E3E72-A27E-DEB7-F7E8-E92C42ABB7DF}"/>
              </a:ext>
            </a:extLst>
          </p:cNvPr>
          <p:cNvSpPr txBox="1"/>
          <p:nvPr/>
        </p:nvSpPr>
        <p:spPr>
          <a:xfrm>
            <a:off x="534801" y="754309"/>
            <a:ext cx="8497147" cy="354521"/>
          </a:xfrm>
          <a:prstGeom prst="rect">
            <a:avLst/>
          </a:prstGeom>
          <a:noFill/>
          <a:ln>
            <a:noFill/>
          </a:ln>
        </p:spPr>
        <p:txBody>
          <a:bodyPr spcFirstLastPara="1" wrap="square" lIns="0" tIns="0" rIns="0" bIns="0" anchor="t" anchorCtr="0">
            <a:spAutoFit/>
          </a:bodyPr>
          <a:lstStyle/>
          <a:p>
            <a:pPr marL="0" marR="0" lvl="0" indent="0" algn="l" rtl="0">
              <a:lnSpc>
                <a:spcPct val="108016"/>
              </a:lnSpc>
              <a:spcBef>
                <a:spcPts val="0"/>
              </a:spcBef>
              <a:spcAft>
                <a:spcPts val="0"/>
              </a:spcAft>
              <a:buNone/>
            </a:pPr>
            <a:r>
              <a:rPr lang="en-US" sz="2133" b="1" dirty="0">
                <a:solidFill>
                  <a:srgbClr val="951B81"/>
                </a:solidFill>
                <a:latin typeface="Avenir"/>
                <a:ea typeface="Lato"/>
                <a:cs typeface="Lato"/>
                <a:sym typeface="Avenir"/>
              </a:rPr>
              <a:t>Maths in our jobs</a:t>
            </a:r>
            <a:endParaRPr b="1" dirty="0">
              <a:latin typeface="Avenir"/>
              <a:ea typeface="Lato"/>
              <a:cs typeface="Lato"/>
            </a:endParaRPr>
          </a:p>
        </p:txBody>
      </p:sp>
      <p:sp>
        <p:nvSpPr>
          <p:cNvPr id="2" name="Google Shape;178;p18">
            <a:extLst>
              <a:ext uri="{FF2B5EF4-FFF2-40B4-BE49-F238E27FC236}">
                <a16:creationId xmlns:a16="http://schemas.microsoft.com/office/drawing/2014/main" id="{90AFDDD8-8D8A-4C4C-AA0D-76DBE710BB80}"/>
              </a:ext>
            </a:extLst>
          </p:cNvPr>
          <p:cNvSpPr txBox="1"/>
          <p:nvPr/>
        </p:nvSpPr>
        <p:spPr>
          <a:xfrm>
            <a:off x="259683" y="1261599"/>
            <a:ext cx="9234231" cy="5086136"/>
          </a:xfrm>
          <a:prstGeom prst="rect">
            <a:avLst/>
          </a:prstGeom>
          <a:noFill/>
          <a:ln>
            <a:noFill/>
          </a:ln>
        </p:spPr>
        <p:txBody>
          <a:bodyPr spcFirstLastPara="1" wrap="square" lIns="0" tIns="0" rIns="0" bIns="0" anchor="t" anchorCtr="0">
            <a:spAutoFit/>
          </a:bodyPr>
          <a:lstStyle/>
          <a:p>
            <a:pPr marL="303307" marR="0" lvl="4" algn="l" rtl="0">
              <a:lnSpc>
                <a:spcPct val="108030"/>
              </a:lnSpc>
              <a:spcBef>
                <a:spcPts val="0"/>
              </a:spcBef>
              <a:spcAft>
                <a:spcPts val="0"/>
              </a:spcAft>
              <a:buClr>
                <a:srgbClr val="000000"/>
              </a:buClr>
              <a:buSzPts val="1706"/>
            </a:pPr>
            <a:r>
              <a:rPr lang="en-US" sz="1800" b="0" i="0" u="none" strike="noStrike" cap="none" dirty="0">
                <a:solidFill>
                  <a:srgbClr val="951B81"/>
                </a:solidFill>
                <a:latin typeface="Avenir"/>
                <a:ea typeface="Avenir"/>
                <a:cs typeface="Avenir"/>
                <a:sym typeface="Avenir"/>
              </a:rPr>
              <a:t>I am a *</a:t>
            </a:r>
            <a:r>
              <a:rPr lang="en-US" sz="1800" dirty="0">
                <a:solidFill>
                  <a:srgbClr val="951B81"/>
                </a:solidFill>
                <a:latin typeface="Avenir"/>
                <a:ea typeface="Avenir"/>
                <a:cs typeface="Avenir"/>
                <a:sym typeface="Avenir"/>
              </a:rPr>
              <a:t>second</a:t>
            </a:r>
            <a:r>
              <a:rPr lang="en-US" sz="1800" b="0" i="0" u="none" strike="noStrike" cap="none" dirty="0">
                <a:solidFill>
                  <a:srgbClr val="951B81"/>
                </a:solidFill>
                <a:latin typeface="Avenir"/>
                <a:ea typeface="Avenir"/>
                <a:cs typeface="Avenir"/>
                <a:sym typeface="Avenir"/>
              </a:rPr>
              <a:t> </a:t>
            </a:r>
            <a:r>
              <a:rPr lang="en-US" sz="1800" b="0" i="0" u="none" strike="noStrike" cap="none">
                <a:solidFill>
                  <a:srgbClr val="951B81"/>
                </a:solidFill>
                <a:latin typeface="Avenir"/>
                <a:ea typeface="Avenir"/>
                <a:cs typeface="Avenir"/>
                <a:sym typeface="Avenir"/>
              </a:rPr>
              <a:t>job title</a:t>
            </a:r>
            <a:r>
              <a:rPr lang="en-US" sz="1800" b="0" i="0" u="none" strike="noStrike" cap="none" dirty="0">
                <a:solidFill>
                  <a:srgbClr val="951B81"/>
                </a:solidFill>
                <a:latin typeface="Avenir"/>
                <a:ea typeface="Avenir"/>
                <a:cs typeface="Avenir"/>
                <a:sym typeface="Avenir"/>
              </a:rPr>
              <a:t>*</a:t>
            </a:r>
          </a:p>
          <a:p>
            <a:pPr marL="303307"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My job involves:</a:t>
            </a: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303307" marR="0" lvl="4" algn="l" rtl="0">
              <a:lnSpc>
                <a:spcPct val="108030"/>
              </a:lnSpc>
              <a:spcBef>
                <a:spcPts val="0"/>
              </a:spcBef>
              <a:spcAft>
                <a:spcPts val="0"/>
              </a:spcAft>
              <a:buClr>
                <a:srgbClr val="000000"/>
              </a:buClr>
              <a:buSzPts val="1706"/>
            </a:pPr>
            <a:r>
              <a:rPr lang="en-US" sz="1800" b="1" dirty="0">
                <a:solidFill>
                  <a:srgbClr val="951B81"/>
                </a:solidFill>
                <a:latin typeface="Avenir"/>
                <a:sym typeface="Avenir"/>
              </a:rPr>
              <a:t>I use maths to: </a:t>
            </a:r>
          </a:p>
          <a:p>
            <a:pPr marL="303307" marR="0" lvl="4" algn="l" rtl="0">
              <a:lnSpc>
                <a:spcPct val="108030"/>
              </a:lnSpc>
              <a:spcBef>
                <a:spcPts val="0"/>
              </a:spcBef>
              <a:spcAft>
                <a:spcPts val="0"/>
              </a:spcAft>
              <a:buClr>
                <a:srgbClr val="000000"/>
              </a:buClr>
              <a:buSzPts val="1706"/>
            </a:pPr>
            <a:endParaRPr lang="en-US" sz="1800" b="1" dirty="0">
              <a:solidFill>
                <a:srgbClr val="951B81"/>
              </a:solidFill>
              <a:latin typeface="Avenir"/>
              <a:sym typeface="Avenir"/>
            </a:endParaRPr>
          </a:p>
          <a:p>
            <a:pPr marL="589057" marR="0" lvl="4" indent="-285750" algn="l" rtl="0">
              <a:lnSpc>
                <a:spcPct val="108030"/>
              </a:lnSpc>
              <a:spcBef>
                <a:spcPts val="0"/>
              </a:spcBef>
              <a:spcAft>
                <a:spcPts val="0"/>
              </a:spcAft>
              <a:buClr>
                <a:srgbClr val="000000"/>
              </a:buClr>
              <a:buSzPts val="1706"/>
              <a:buFont typeface="Arial" panose="020B0604020202020204" pitchFamily="34" charset="0"/>
              <a:buChar char="•"/>
            </a:pPr>
            <a:endParaRPr lang="en-US" sz="1800" b="1" dirty="0">
              <a:solidFill>
                <a:srgbClr val="951B81"/>
              </a:solidFill>
              <a:latin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US"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lang="en-GB" sz="1800" dirty="0">
              <a:solidFill>
                <a:srgbClr val="951B81"/>
              </a:solidFill>
              <a:latin typeface="Avenir"/>
              <a:ea typeface="Avenir"/>
              <a:cs typeface="Avenir"/>
              <a:sym typeface="Avenir"/>
            </a:endParaRPr>
          </a:p>
          <a:p>
            <a:pPr marL="520320" marR="0" lvl="4" algn="l" rtl="0">
              <a:lnSpc>
                <a:spcPct val="108030"/>
              </a:lnSpc>
              <a:spcBef>
                <a:spcPts val="0"/>
              </a:spcBef>
              <a:spcAft>
                <a:spcPts val="0"/>
              </a:spcAft>
              <a:buClr>
                <a:srgbClr val="000000"/>
              </a:buClr>
              <a:buSzPts val="1706"/>
            </a:pPr>
            <a:endParaRPr sz="1800" b="0" i="0" u="none" strike="noStrike" cap="none" dirty="0">
              <a:solidFill>
                <a:srgbClr val="951B81"/>
              </a:solidFill>
              <a:latin typeface="Avenir"/>
              <a:ea typeface="Avenir"/>
              <a:cs typeface="Avenir"/>
              <a:sym typeface="Avenir"/>
            </a:endParaRPr>
          </a:p>
          <a:p>
            <a:pPr marL="303307" marR="0" lvl="4" algn="l" rtl="0">
              <a:lnSpc>
                <a:spcPct val="108030"/>
              </a:lnSpc>
              <a:spcBef>
                <a:spcPts val="0"/>
              </a:spcBef>
              <a:spcAft>
                <a:spcPts val="0"/>
              </a:spcAft>
              <a:buClr>
                <a:srgbClr val="000000"/>
              </a:buClr>
              <a:buSzPts val="1706"/>
            </a:pPr>
            <a:r>
              <a:rPr lang="en-US" sz="1800" b="1" i="0" u="none" strike="noStrike" cap="none" dirty="0">
                <a:solidFill>
                  <a:srgbClr val="951B81"/>
                </a:solidFill>
                <a:latin typeface="Avenir"/>
                <a:ea typeface="Avenir"/>
                <a:cs typeface="Avenir"/>
                <a:sym typeface="Avenir"/>
              </a:rPr>
              <a:t>Does anybody want to ask me anything about my job?</a:t>
            </a:r>
            <a:endParaRPr sz="1800" b="1" dirty="0">
              <a:solidFill>
                <a:srgbClr val="951B81"/>
              </a:solidFill>
            </a:endParaRPr>
          </a:p>
        </p:txBody>
      </p:sp>
    </p:spTree>
    <p:extLst>
      <p:ext uri="{BB962C8B-B14F-4D97-AF65-F5344CB8AC3E}">
        <p14:creationId xmlns:p14="http://schemas.microsoft.com/office/powerpoint/2010/main" val="3227540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9"/>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0" y="6502"/>
            <a:ext cx="9753600" cy="7308698"/>
          </a:xfrm>
          <a:prstGeom prst="rect">
            <a:avLst/>
          </a:prstGeom>
          <a:noFill/>
          <a:ln>
            <a:noFill/>
          </a:ln>
        </p:spPr>
      </p:pic>
      <p:sp>
        <p:nvSpPr>
          <p:cNvPr id="188" name="Google Shape;188;p19"/>
          <p:cNvSpPr txBox="1"/>
          <p:nvPr/>
        </p:nvSpPr>
        <p:spPr>
          <a:xfrm>
            <a:off x="561332" y="6737650"/>
            <a:ext cx="3538186" cy="236219"/>
          </a:xfrm>
          <a:prstGeom prst="rect">
            <a:avLst/>
          </a:prstGeom>
          <a:noFill/>
          <a:ln>
            <a:noFill/>
          </a:ln>
        </p:spPr>
        <p:txBody>
          <a:bodyPr spcFirstLastPara="1" wrap="square" lIns="0" tIns="0" rIns="0" bIns="0" anchor="t" anchorCtr="0">
            <a:spAutoFit/>
          </a:bodyPr>
          <a:lstStyle/>
          <a:p>
            <a:pPr marL="0" marR="0" lvl="0" indent="0" algn="l" rtl="0">
              <a:lnSpc>
                <a:spcPct val="120015"/>
              </a:lnSpc>
              <a:spcBef>
                <a:spcPts val="0"/>
              </a:spcBef>
              <a:spcAft>
                <a:spcPts val="0"/>
              </a:spcAft>
              <a:buNone/>
            </a:pPr>
            <a:r>
              <a:rPr lang="en-US" sz="1279" dirty="0">
                <a:solidFill>
                  <a:srgbClr val="FFFFFF"/>
                </a:solidFill>
                <a:latin typeface="Avenir"/>
                <a:ea typeface="Avenir"/>
                <a:cs typeface="Avenir"/>
                <a:sym typeface="Avenir"/>
              </a:rPr>
              <a:t>nationalnumeracy.org.uk</a:t>
            </a:r>
            <a:endParaRPr dirty="0">
              <a:latin typeface="Avenir"/>
            </a:endParaRPr>
          </a:p>
        </p:txBody>
      </p:sp>
      <p:sp>
        <p:nvSpPr>
          <p:cNvPr id="189" name="Google Shape;189;p19"/>
          <p:cNvSpPr/>
          <p:nvPr/>
        </p:nvSpPr>
        <p:spPr>
          <a:xfrm>
            <a:off x="1790700" y="3375945"/>
            <a:ext cx="6172200" cy="557153"/>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0" name="Google Shape;190;p19"/>
          <p:cNvSpPr txBox="1"/>
          <p:nvPr/>
        </p:nvSpPr>
        <p:spPr>
          <a:xfrm>
            <a:off x="1606914" y="3365891"/>
            <a:ext cx="6539772" cy="567207"/>
          </a:xfrm>
          <a:prstGeom prst="rect">
            <a:avLst/>
          </a:prstGeom>
          <a:noFill/>
          <a:ln>
            <a:noFill/>
          </a:ln>
        </p:spPr>
        <p:txBody>
          <a:bodyPr spcFirstLastPara="1" wrap="square" lIns="0" tIns="0" rIns="0" bIns="0" anchor="t" anchorCtr="0">
            <a:spAutoFit/>
          </a:bodyPr>
          <a:lstStyle/>
          <a:p>
            <a:pPr marL="0" marR="0" lvl="0" indent="0" algn="ctr" rtl="0">
              <a:lnSpc>
                <a:spcPct val="107998"/>
              </a:lnSpc>
              <a:spcBef>
                <a:spcPts val="0"/>
              </a:spcBef>
              <a:spcAft>
                <a:spcPts val="0"/>
              </a:spcAft>
              <a:buNone/>
            </a:pPr>
            <a:r>
              <a:rPr lang="en-US" sz="3413" dirty="0" err="1">
                <a:solidFill>
                  <a:srgbClr val="951B81"/>
                </a:solidFill>
                <a:latin typeface="Avenir"/>
                <a:ea typeface="Avenir"/>
                <a:cs typeface="Avenir"/>
                <a:sym typeface="Avenir"/>
              </a:rPr>
              <a:t>Maths</a:t>
            </a:r>
            <a:r>
              <a:rPr lang="en-US" sz="3413" dirty="0">
                <a:solidFill>
                  <a:srgbClr val="951B81"/>
                </a:solidFill>
                <a:latin typeface="Avenir"/>
                <a:ea typeface="Avenir"/>
                <a:cs typeface="Avenir"/>
                <a:sym typeface="Avenir"/>
              </a:rPr>
              <a:t> in our lives outside work</a:t>
            </a:r>
            <a:endParaRPr dirty="0">
              <a:latin typeface="Avenir"/>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MAAAAAAAAAAwAAAAMAAAAA/////wUACgwAAAAAAAAAAAAAIAD///////////////8AAAD///////////////8DAAAAAgD///////8DAAAAAwD///////////////////////////////////////////////////////////////////////////////////////////////////////////////////////////////////////////////////////////////////////////////////////////////////////////////////////////////////////////////////////////////////////////////////////////////////////////////////////////////////////////////////////////////////////////////////////////////////////////////////////////////////////////////////////////////////////////////////////////////8BACAA////////////////AAAO////////AwAAAAQA////////////////////////////////////////////////////////////////////////////////////////////////////////////////////////////////////////////////////////////////////////////////////////////////////////////////////////////////////////////////////////////////////////////////////////////////////////////////////////////////////////////////////////////////////////////////////////////////////////////////////////////////////////////////////////////////////////////////////////////////////////////////////////AgABAP///////wUAAAACABAAC5DkUEgQPgpJhtyHDBCy+hQEAAAAAAADAAAAAAADAAAAAwADAAIA////////BQAAAAMAEAALjeKCYHiDLEquv3m/SMBmOgQAAAABAAMAAAACAAMAAAAEAAMAAAAAAP///////wQAAQD///////8FAAAABAAQAAthSg3rIfboRLxri2fvOWag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GAMYAAAAFX2lkABAAAAAEkORQSBA+CkmG3IcMELL6FANEYXRhAFMAAAAIUHJlc2VudGF0aW9uU2Nhbm5lZEZvckxpbmtlZFNoYXBlcwAAAk51bWJlckZvcm1hdFNlcGFyYXRvck1vZGUACgAAAEF1dG9tYXRpYwAAAk5hbWUAJAAAAExpbmtlZFNoYXBlUHJlc2VudGF0aW9uU2V0dGluZ3NEYXRhABBWZXJzaW9uAAAAAAAJTGFzdFdyaXRlAAVyzACQAQAAAAEA/////4MAgwAAAAVfaWQAEAAAAASN4oJgeIMsSq6/eb9IwGY6A0RhdGEAGwAAAARMaW5rZWRTaGFwZURhdGEABQAAAAAAAk5hbWUAGQAAAExpbmtlZFNoYXBlc0RhdGFQcm9wZXJ0eQAQVmVyc2lvbgABAAAACUxhc3RXcml0ZQD2ccwAkAEAAAACAP////+DAIMAAAAFX2lkABAAAAAEYUoN6yH26ES8a4tn7zlmoANEYXRhABsAAAAETGlua2VkU2hhcGVEYXRhAAUAAAAAAAJOYW1lABkAAABMaW5rZWRTaGFwZXNEYXRhUHJvcGVydHkAEFZlcnNpb24AAAAAAAlMYXN0V3JpdGUAvXHMAJ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CAP///////wUAAAACAP///////wUAAAACAP///////////////////////////////////////////////////////////////////////////////////////////////////////////////////////////////////////////////////////////////////////////////////////////////////////////////////////////////////////////////////////////////////////////////////////////////////////////////////////////////////////////////////////////////////////////////////////////////////////////////////////////////////////////////////////////////////////////////wEAIAH///////////////8AAA7///////8FAAAAAwD///////////////////////////////////////////////////////////////////////////////////////////////////////////////////////////////////////////////////////////////////////////////////////////////////////////////////////////////////////////////////////////////////////////////////////////////////////////////////////////////////////////////////////////////////////////////////////////////////////////////////////////////////////////////////////////////////////////////////////////////////////////////////////8CAAMBAwAAAAIA////////JQAGTGlua2VkU2hhcGVQcmVzZW50YXRpb25TZXR0aW5nc0RhdGFfMAQAAAAAAAUAAAAAAAUAAAAEAAUAAAAAAP///////wUAAAAAAP///////wMAAQEDAAAAAwD///////8aAAZMaW5rZWRTaGFwZXNEYXRhUHJvcGVydHlfMQQAAAABAAUAAAAEAAUAAAABAAQAAQEDAAAABAD///////8aAAZMaW5rZWRTaGFwZXNEYXRhUHJvcGVydHlfMAQAAAACAAUAAAACAAUAAAAD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535971171043337"/>
  <p:tag name="EMPOWERCHARTSPROPERTIES_A_LENGTH" val="24576"/>
</p:tagLst>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B21833FE06F8488E9DE48F3E8C88A1" ma:contentTypeVersion="46" ma:contentTypeDescription="Create a new document." ma:contentTypeScope="" ma:versionID="2d8c4cf79d550b5702ee6bf8a245d45a">
  <xsd:schema xmlns:xsd="http://www.w3.org/2001/XMLSchema" xmlns:xs="http://www.w3.org/2001/XMLSchema" xmlns:p="http://schemas.microsoft.com/office/2006/metadata/properties" xmlns:ns2="3d4fb1ce-7578-4a36-b24b-8490e06c8395" xmlns:ns3="5c446c59-e2cf-4ab6-976a-d41307e20e11" xmlns:ns4="b072cec8-3e9d-43cd-90c2-d7a855a423e0" targetNamespace="http://schemas.microsoft.com/office/2006/metadata/properties" ma:root="true" ma:fieldsID="043eb449fb66c973ed7e3faa9a5aba28" ns2:_="" ns3:_="" ns4:_="">
    <xsd:import namespace="3d4fb1ce-7578-4a36-b24b-8490e06c8395"/>
    <xsd:import namespace="5c446c59-e2cf-4ab6-976a-d41307e20e11"/>
    <xsd:import namespace="b072cec8-3e9d-43cd-90c2-d7a855a423e0"/>
    <xsd:element name="properties">
      <xsd:complexType>
        <xsd:sequence>
          <xsd:element name="documentManagement">
            <xsd:complexType>
              <xsd:all>
                <xsd:element ref="ns2:Project" minOccurs="0"/>
                <xsd:element ref="ns2:Phase" minOccurs="0"/>
                <xsd:element ref="ns2:Internal_x0020_Use" minOccurs="0"/>
                <xsd:element ref="ns2:Target_x0020_Group" minOccurs="0"/>
                <xsd:element ref="ns2:Components" minOccurs="0"/>
                <xsd:element ref="ns2:Instigated_x0020_by_x003a_" minOccurs="0"/>
                <xsd:element ref="ns2:Adults_x0020_or_x0020_Schools_x003a_" minOccurs="0"/>
                <xsd:element ref="ns2:Current_x0020_Status" minOccurs="0"/>
                <xsd:element ref="ns2:Start_x0020_date" minOccurs="0"/>
                <xsd:element ref="ns2:End_x0020_date" minOccurs="0"/>
                <xsd:element ref="ns2:Educational_x0020_Input" minOccurs="0"/>
                <xsd:element ref="ns2:Budget" minOccurs="0"/>
                <xsd:element ref="ns2:Teamwork_x003f_" minOccurs="0"/>
                <xsd:element ref="ns2:Product" minOccurs="0"/>
                <xsd:element ref="ns2:External_x0020_use" minOccurs="0"/>
                <xsd:element ref="ns2:sp5s" minOccurs="0"/>
                <xsd:element ref="ns2:zygd" minOccurs="0"/>
                <xsd:element ref="ns2:_x0031__x002d_Liner" minOccurs="0"/>
                <xsd:element ref="ns2:Support" minOccurs="0"/>
                <xsd:element ref="ns2:Ed_x0020_other" minOccurs="0"/>
                <xsd:element ref="ns2:Next_x0020_Strategic_x0020_meeting" minOccurs="0"/>
                <xsd:element ref="ns3:SharedWithUsers" minOccurs="0"/>
                <xsd:element ref="ns2:Priority" minOccurs="0"/>
                <xsd:element ref="ns2:Proposed_x0020_funding" minOccurs="0"/>
                <xsd:element ref="ns4:SharingHintHash"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4fb1ce-7578-4a36-b24b-8490e06c8395" elementFormDefault="qualified">
    <xsd:import namespace="http://schemas.microsoft.com/office/2006/documentManagement/types"/>
    <xsd:import namespace="http://schemas.microsoft.com/office/infopath/2007/PartnerControls"/>
    <xsd:element name="Project" ma:index="1" nillable="true" ma:displayName="Project" ma:format="Dropdown" ma:indexed="true" ma:internalName="Project">
      <xsd:simpleType>
        <xsd:restriction base="dms:Choice">
          <xsd:enumeration value="BIT"/>
          <xsd:enumeration value="Challenge"/>
          <xsd:enumeration value="Mobile Maths"/>
          <xsd:enumeration value="Parental Engagement"/>
          <xsd:enumeration value="Family Maths Toolkit"/>
          <xsd:enumeration value="Firm Foundations for All"/>
          <xsd:enumeration value="PHF"/>
          <xsd:enumeration value="Passport Maths"/>
          <xsd:enumeration value="Portsmouth Counts"/>
          <xsd:enumeration value="Mayors Fund"/>
          <xsd:enumeration value="Overarching"/>
          <xsd:enumeration value="n/a"/>
          <xsd:enumeration value="Health"/>
          <xsd:enumeration value="BaNC"/>
          <xsd:enumeration value="Multiply"/>
        </xsd:restriction>
      </xsd:simpleType>
    </xsd:element>
    <xsd:element name="Phase" ma:index="2" nillable="true" ma:displayName="Phase" ma:format="Dropdown" ma:indexed="true" ma:internalName="Phase">
      <xsd:simpleType>
        <xsd:restriction base="dms:Choice">
          <xsd:enumeration value="Application"/>
          <xsd:enumeration value="Planning"/>
          <xsd:enumeration value="Research and Development"/>
          <xsd:enumeration value="Pilot"/>
          <xsd:enumeration value="Phase 2"/>
          <xsd:enumeration value="Phase 3"/>
          <xsd:enumeration value="Phase 4"/>
          <xsd:enumeration value="n/a"/>
        </xsd:restriction>
      </xsd:simpleType>
    </xsd:element>
    <xsd:element name="Internal_x0020_Use" ma:index="4" nillable="true" ma:displayName="Type of" ma:format="Dropdown" ma:internalName="Internal_x0020_Use">
      <xsd:simpleType>
        <xsd:restriction base="dms:Choice">
          <xsd:enumeration value="Activities_Tests"/>
          <xsd:enumeration value="Conference"/>
          <xsd:enumeration value="Consultation Response"/>
          <xsd:enumeration value="Contract"/>
          <xsd:enumeration value="Data"/>
          <xsd:enumeration value="Developed Parts"/>
          <xsd:enumeration value="Developing Material"/>
          <xsd:enumeration value="Evidence"/>
          <xsd:enumeration value="Expert Groups"/>
          <xsd:enumeration value="Finances"/>
          <xsd:enumeration value="Focus Groups"/>
          <xsd:enumeration value="Funding"/>
          <xsd:enumeration value="Meeting Minutes"/>
          <xsd:enumeration value="not internal"/>
          <xsd:enumeration value="Planning"/>
          <xsd:enumeration value="Financial_Quote"/>
          <xsd:enumeration value="Reference"/>
          <xsd:enumeration value="StockImages"/>
          <xsd:enumeration value="Support"/>
          <xsd:enumeration value="Survey_analysis"/>
          <xsd:enumeration value="Report/Write Up"/>
        </xsd:restriction>
      </xsd:simpleType>
    </xsd:element>
    <xsd:element name="Target_x0020_Group" ma:index="5" nillable="true" ma:displayName="Target Group" ma:format="Dropdown" ma:internalName="Target_x0020_Group">
      <xsd:simpleType>
        <xsd:restriction base="dms:Choice">
          <xsd:enumeration value="Champions"/>
          <xsd:enumeration value="Learners"/>
          <xsd:enumeration value="Partner"/>
          <xsd:enumeration value="Participant"/>
          <xsd:enumeration value="Partners and Participants"/>
          <xsd:enumeration value="Stakeholders"/>
          <xsd:enumeration value="Funders"/>
          <xsd:enumeration value="n/a"/>
        </xsd:restriction>
      </xsd:simpleType>
    </xsd:element>
    <xsd:element name="Components" ma:index="6" nillable="true" ma:displayName="Components" ma:format="Dropdown" ma:internalName="Components">
      <xsd:simpleType>
        <xsd:restriction base="dms:Choice">
          <xsd:enumeration value="Assessments"/>
          <xsd:enumeration value="Images"/>
          <xsd:enumeration value="Learn Elsewhere"/>
          <xsd:enumeration value="Legal"/>
          <xsd:enumeration value="Resources"/>
          <xsd:enumeration value="Wireframes"/>
        </xsd:restriction>
      </xsd:simpleType>
    </xsd:element>
    <xsd:element name="Instigated_x0020_by_x003a_" ma:index="7" nillable="true" ma:displayName="PM / Owner" ma:format="Dropdown" ma:indexed="true" ma:internalName="Instigated_x0020_by_x003a_">
      <xsd:simpleType>
        <xsd:restriction base="dms:Choice">
          <xsd:enumeration value="Siobhan"/>
          <xsd:enumeration value="Rachel"/>
          <xsd:enumeration value="Paul"/>
          <xsd:enumeration value="Lynn"/>
          <xsd:enumeration value="Sally"/>
          <xsd:enumeration value="Mike"/>
          <xsd:enumeration value="Vessi"/>
          <xsd:enumeration value="Serge"/>
          <xsd:enumeration value="Anna"/>
          <xsd:enumeration value="Margaret"/>
          <xsd:enumeration value="Rachael"/>
          <xsd:enumeration value="Hannah"/>
          <xsd:enumeration value="n/a"/>
        </xsd:restriction>
      </xsd:simpleType>
    </xsd:element>
    <xsd:element name="Adults_x0020_or_x0020_Schools_x003a_" ma:index="8" nillable="true" ma:displayName="Adults or Schools:" ma:format="Dropdown" ma:internalName="Adults_x0020_or_x0020_Schools_x003a_">
      <xsd:simpleType>
        <xsd:restriction base="dms:Choice">
          <xsd:enumeration value="Adults Challenge"/>
          <xsd:enumeration value="Adults other"/>
          <xsd:enumeration value="Strategic"/>
          <xsd:enumeration value="Schools"/>
          <xsd:enumeration value="Adults &amp; schools"/>
          <xsd:enumeration value="n/a"/>
        </xsd:restriction>
      </xsd:simpleType>
    </xsd:element>
    <xsd:element name="Current_x0020_Status" ma:index="9" nillable="true" ma:displayName="Dev Status" ma:format="Dropdown" ma:indexed="true" ma:internalName="Current_x0020_Status">
      <xsd:simpleType>
        <xsd:restriction base="dms:Choice">
          <xsd:enumeration value="Pipeline"/>
          <xsd:enumeration value="Active"/>
          <xsd:enumeration value="Complete"/>
          <xsd:enumeration value="n/a"/>
        </xsd:restriction>
      </xsd:simpleType>
    </xsd:element>
    <xsd:element name="Start_x0020_date" ma:index="10" nillable="true" ma:displayName="Start date" ma:format="DateOnly" ma:internalName="Start_x0020_date">
      <xsd:simpleType>
        <xsd:restriction base="dms:DateTime"/>
      </xsd:simpleType>
    </xsd:element>
    <xsd:element name="End_x0020_date" ma:index="11" nillable="true" ma:displayName="End date" ma:format="DateOnly" ma:internalName="End_x0020_date">
      <xsd:simpleType>
        <xsd:restriction base="dms:DateTime"/>
      </xsd:simpleType>
    </xsd:element>
    <xsd:element name="Educational_x0020_Input" ma:index="12" nillable="true" ma:displayName="Ed lead" ma:format="Dropdown" ma:internalName="Educational_x0020_Input">
      <xsd:simpleType>
        <xsd:restriction base="dms:Choice">
          <xsd:enumeration value="Els"/>
          <xsd:enumeration value="Derek"/>
          <xsd:enumeration value="Margaret"/>
          <xsd:enumeration value="Sue"/>
          <xsd:enumeration value="Lynn"/>
          <xsd:enumeration value="Serge"/>
          <xsd:enumeration value="tbc"/>
          <xsd:enumeration value="No"/>
        </xsd:restriction>
      </xsd:simpleType>
    </xsd:element>
    <xsd:element name="Budget" ma:index="13" nillable="true" ma:displayName="Est cost" ma:decimals="0" ma:LCID="2057" ma:internalName="Budget">
      <xsd:simpleType>
        <xsd:restriction base="dms:Currency"/>
      </xsd:simpleType>
    </xsd:element>
    <xsd:element name="Teamwork_x003f_" ma:index="14" nillable="true" ma:displayName="Teamwork" ma:format="Dropdown" ma:internalName="Teamwork_x003f_">
      <xsd:simpleType>
        <xsd:union memberTypes="dms:Text">
          <xsd:simpleType>
            <xsd:restriction base="dms:Choice">
              <xsd:enumeration value="Yes"/>
              <xsd:enumeration value="No"/>
            </xsd:restriction>
          </xsd:simpleType>
        </xsd:union>
      </xsd:simpleType>
    </xsd:element>
    <xsd:element name="Product" ma:index="15" nillable="true" ma:displayName="Product" ma:format="Dropdown" ma:indexed="true" ma:internalName="Product">
      <xsd:simpleType>
        <xsd:restriction base="dms:Choice">
          <xsd:enumeration value="BaNC"/>
          <xsd:enumeration value="Challenge Online"/>
          <xsd:enumeration value="Challenge Champions"/>
          <xsd:enumeration value="Champions Workbook"/>
          <xsd:enumeration value="Numeracy Review"/>
          <xsd:enumeration value="Family Maths Toolkit"/>
          <xsd:enumeration value="Parent Leaflets"/>
          <xsd:enumeration value="Parent Scrapbooks"/>
          <xsd:enumeration value="Firm Foundations Support Materials"/>
          <xsd:enumeration value="Overarching"/>
          <xsd:enumeration value="n/a"/>
          <xsd:enumeration value="Screener"/>
        </xsd:restriction>
      </xsd:simpleType>
    </xsd:element>
    <xsd:element name="External_x0020_use" ma:index="16" nillable="true" ma:displayName="Comms" ma:format="Dropdown" ma:internalName="External_x0020_use">
      <xsd:simpleType>
        <xsd:union memberTypes="dms:Text">
          <xsd:simpleType>
            <xsd:restriction base="dms:Choice">
              <xsd:enumeration value="Activities_Tests"/>
              <xsd:enumeration value="Ambassadors"/>
              <xsd:enumeration value="Blog_piece"/>
              <xsd:enumeration value="Brand"/>
              <xsd:enumeration value="Brief"/>
              <xsd:enumeration value="Case_study"/>
              <xsd:enumeration value="Comms_social_intern"/>
              <xsd:enumeration value="Design Features"/>
              <xsd:enumeration value="Emailing"/>
              <xsd:enumeration value="Instructions"/>
              <xsd:enumeration value="Leaflet_Handout_Overview"/>
              <xsd:enumeration value="Media"/>
              <xsd:enumeration value="Not External"/>
              <xsd:enumeration value="Posters_Banners"/>
              <xsd:enumeration value="Presentation"/>
              <xsd:enumeration value="Print Artwork"/>
              <xsd:enumeration value="Workshop"/>
            </xsd:restriction>
          </xsd:simpleType>
        </xsd:union>
      </xsd:simpleType>
    </xsd:element>
    <xsd:element name="sp5s" ma:index="17" nillable="true" ma:displayName="Text" ma:internalName="sp5s">
      <xsd:simpleType>
        <xsd:restriction base="dms:Text"/>
      </xsd:simpleType>
    </xsd:element>
    <xsd:element name="zygd" ma:index="18" nillable="true" ma:displayName="Contains data" ma:internalName="zygd">
      <xsd:simpleType>
        <xsd:restriction base="dms:Text"/>
      </xsd:simpleType>
    </xsd:element>
    <xsd:element name="_x0031__x002d_Liner" ma:index="19" nillable="true" ma:displayName="1-Liner" ma:description="A 1-line description" ma:internalName="_x0031__x002d_Liner">
      <xsd:simpleType>
        <xsd:restriction base="dms:Note">
          <xsd:maxLength value="255"/>
        </xsd:restriction>
      </xsd:simpleType>
    </xsd:element>
    <xsd:element name="Support" ma:index="20" nillable="true" ma:displayName="Support" ma:format="Dropdown" ma:internalName="Support">
      <xsd:simpleType>
        <xsd:union memberTypes="dms:Text">
          <xsd:simpleType>
            <xsd:restriction base="dms:Choice">
              <xsd:enumeration value="Jo"/>
              <xsd:enumeration value="Anna"/>
              <xsd:enumeration value="Helen"/>
              <xsd:enumeration value="n/a"/>
            </xsd:restriction>
          </xsd:simpleType>
        </xsd:union>
      </xsd:simpleType>
    </xsd:element>
    <xsd:element name="Ed_x0020_other" ma:index="21" nillable="true" ma:displayName="Ed other" ma:internalName="Ed_x0020_other">
      <xsd:complexType>
        <xsd:complexContent>
          <xsd:extension base="dms:MultiChoiceFillIn">
            <xsd:sequence>
              <xsd:element name="Value" maxOccurs="unbounded" minOccurs="0" nillable="true">
                <xsd:simpleType>
                  <xsd:union memberTypes="dms:Text">
                    <xsd:simpleType>
                      <xsd:restriction base="dms:Choice">
                        <xsd:enumeration value="Lynn"/>
                        <xsd:enumeration value="Serge"/>
                        <xsd:enumeration value="Derek"/>
                        <xsd:enumeration value="Mandy"/>
                        <xsd:enumeration value="Colin"/>
                        <xsd:enumeration value="Nina"/>
                        <xsd:enumeration value="Margaret"/>
                        <xsd:enumeration value="Pip"/>
                      </xsd:restriction>
                    </xsd:simpleType>
                  </xsd:union>
                </xsd:simpleType>
              </xsd:element>
            </xsd:sequence>
          </xsd:extension>
        </xsd:complexContent>
      </xsd:complexType>
    </xsd:element>
    <xsd:element name="Next_x0020_Strategic_x0020_meeting" ma:index="22" nillable="true" ma:displayName="Next Strategic meeting" ma:format="Dropdown" ma:internalName="Next_x0020_Strategic_x0020_meeting">
      <xsd:simpleType>
        <xsd:union memberTypes="dms:Text">
          <xsd:simpleType>
            <xsd:restriction base="dms:Choice">
              <xsd:enumeration value="Yes"/>
            </xsd:restriction>
          </xsd:simpleType>
        </xsd:union>
      </xsd:simpleType>
    </xsd:element>
    <xsd:element name="Priority" ma:index="30" nillable="true" ma:displayName="Priority" ma:decimals="0" ma:internalName="Priority">
      <xsd:simpleType>
        <xsd:restriction base="dms:Number"/>
      </xsd:simpleType>
    </xsd:element>
    <xsd:element name="Proposed_x0020_funding" ma:index="31" nillable="true" ma:displayName="Proposed funding" ma:internalName="Proposed_x0020_funding">
      <xsd:simpleType>
        <xsd:restriction base="dms:Text">
          <xsd:maxLength value="255"/>
        </xsd:restriction>
      </xsd:simpleType>
    </xsd:element>
    <xsd:element name="MediaServiceMetadata" ma:index="36" nillable="true" ma:displayName="MediaServiceMetadata" ma:description="" ma:hidden="true" ma:internalName="MediaServiceMetadata" ma:readOnly="true">
      <xsd:simpleType>
        <xsd:restriction base="dms:Note"/>
      </xsd:simpleType>
    </xsd:element>
    <xsd:element name="MediaServiceFastMetadata" ma:index="37" nillable="true" ma:displayName="MediaServiceFastMetadata" ma:description="" ma:hidden="true" ma:internalName="MediaServiceFastMetadata" ma:readOnly="true">
      <xsd:simpleType>
        <xsd:restriction base="dms:Note"/>
      </xsd:simpleType>
    </xsd:element>
    <xsd:element name="MediaServiceDateTaken" ma:index="38" nillable="true" ma:displayName="MediaServiceDateTaken" ma:hidden="true" ma:internalName="MediaServiceDateTaken" ma:readOnly="true">
      <xsd:simpleType>
        <xsd:restriction base="dms:Text"/>
      </xsd:simpleType>
    </xsd:element>
    <xsd:element name="MediaServiceAutoTags" ma:index="39" nillable="true" ma:displayName="Tags" ma:internalName="MediaServiceAutoTags" ma:readOnly="true">
      <xsd:simpleType>
        <xsd:restriction base="dms:Text"/>
      </xsd:simpleType>
    </xsd:element>
    <xsd:element name="MediaServiceGenerationTime" ma:index="40" nillable="true" ma:displayName="MediaServiceGenerationTime" ma:hidden="true" ma:internalName="MediaServiceGenerationTime" ma:readOnly="true">
      <xsd:simpleType>
        <xsd:restriction base="dms:Text"/>
      </xsd:simpleType>
    </xsd:element>
    <xsd:element name="MediaServiceEventHashCode" ma:index="41" nillable="true" ma:displayName="MediaServiceEventHashCode" ma:hidden="true" ma:internalName="MediaServiceEventHashCode" ma:readOnly="true">
      <xsd:simpleType>
        <xsd:restriction base="dms:Text"/>
      </xsd:simpleType>
    </xsd:element>
    <xsd:element name="MediaServiceOCR" ma:index="42" nillable="true" ma:displayName="Extracted Text" ma:internalName="MediaServiceOCR" ma:readOnly="true">
      <xsd:simpleType>
        <xsd:restriction base="dms:Note">
          <xsd:maxLength value="255"/>
        </xsd:restriction>
      </xsd:simpleType>
    </xsd:element>
    <xsd:element name="MediaServiceAutoKeyPoints" ma:index="43" nillable="true" ma:displayName="MediaServiceAutoKeyPoints" ma:hidden="true" ma:internalName="MediaServiceAutoKeyPoints" ma:readOnly="true">
      <xsd:simpleType>
        <xsd:restriction base="dms:Note"/>
      </xsd:simpleType>
    </xsd:element>
    <xsd:element name="MediaServiceKeyPoints" ma:index="44" nillable="true" ma:displayName="KeyPoints" ma:internalName="MediaServiceKeyPoints" ma:readOnly="true">
      <xsd:simpleType>
        <xsd:restriction base="dms:Note">
          <xsd:maxLength value="255"/>
        </xsd:restriction>
      </xsd:simpleType>
    </xsd:element>
    <xsd:element name="MediaLengthInSeconds" ma:index="45" nillable="true" ma:displayName="MediaLengthInSeconds" ma:hidden="true" ma:internalName="MediaLengthInSeconds" ma:readOnly="true">
      <xsd:simpleType>
        <xsd:restriction base="dms:Unknown"/>
      </xsd:simpleType>
    </xsd:element>
    <xsd:element name="lcf76f155ced4ddcb4097134ff3c332f" ma:index="47" nillable="true" ma:taxonomy="true" ma:internalName="lcf76f155ced4ddcb4097134ff3c332f" ma:taxonomyFieldName="MediaServiceImageTags" ma:displayName="Image Tags" ma:readOnly="false" ma:fieldId="{5cf76f15-5ced-4ddc-b409-7134ff3c332f}" ma:taxonomyMulti="true" ma:sspId="ef2560c5-e438-498a-b155-42b5557b5a9f" ma:termSetId="09814cd3-568e-fe90-9814-8d621ff8fb84" ma:anchorId="fba54fb3-c3e1-fe81-a776-ca4b69148c4d" ma:open="true" ma:isKeyword="false">
      <xsd:complexType>
        <xsd:sequence>
          <xsd:element ref="pc:Terms" minOccurs="0" maxOccurs="1"/>
        </xsd:sequence>
      </xsd:complexType>
    </xsd:element>
    <xsd:element name="MediaServiceLocation" ma:index="49" nillable="true" ma:displayName="Location" ma:indexed="true" ma:internalName="MediaServiceLocation" ma:readOnly="true">
      <xsd:simpleType>
        <xsd:restriction base="dms:Text"/>
      </xsd:simpleType>
    </xsd:element>
    <xsd:element name="MediaServiceObjectDetectorVersions" ma:index="50" nillable="true" ma:displayName="MediaServiceObjectDetectorVersions" ma:hidden="true" ma:indexed="true" ma:internalName="MediaServiceObjectDetectorVersions" ma:readOnly="true">
      <xsd:simpleType>
        <xsd:restriction base="dms:Text"/>
      </xsd:simpleType>
    </xsd:element>
    <xsd:element name="MediaServiceSearchProperties" ma:index="51" nillable="true" ma:displayName="MediaServiceSearchProperties" ma:hidden="true" ma:internalName="MediaServiceSearchProperties" ma:readOnly="true">
      <xsd:simpleType>
        <xsd:restriction base="dms:Note"/>
      </xsd:simpleType>
    </xsd:element>
    <xsd:element name="MediaServiceBillingMetadata" ma:index="5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c446c59-e2cf-4ab6-976a-d41307e20e11"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48" nillable="true" ma:displayName="Taxonomy Catch All Column" ma:hidden="true" ma:list="{a7ee53dc-7a83-4204-bf94-a1a24809ac75}" ma:internalName="TaxCatchAll" ma:showField="CatchAllData" ma:web="5c446c59-e2cf-4ab6-976a-d41307e20e1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072cec8-3e9d-43cd-90c2-d7a855a423e0" elementFormDefault="qualified">
    <xsd:import namespace="http://schemas.microsoft.com/office/2006/documentManagement/types"/>
    <xsd:import namespace="http://schemas.microsoft.com/office/infopath/2007/PartnerControls"/>
    <xsd:element name="SharingHintHash" ma:index="32" nillable="true" ma:displayName="Sharing Hint Hash" ma:internalName="SharingHintHash" ma:readOnly="true">
      <xsd:simpleType>
        <xsd:restriction base="dms:Text"/>
      </xsd:simpleType>
    </xsd:element>
    <xsd:element name="SharedWithDetails" ma:index="33" nillable="true" ma:displayName="Shared With Details" ma:internalName="SharedWithDetails" ma:readOnly="true">
      <xsd:simpleType>
        <xsd:restriction base="dms:Note">
          <xsd:maxLength value="255"/>
        </xsd:restriction>
      </xsd:simpleType>
    </xsd:element>
    <xsd:element name="LastSharedByUser" ma:index="34" nillable="true" ma:displayName="Last Shared By User" ma:description="" ma:internalName="LastSharedByUser" ma:readOnly="true">
      <xsd:simpleType>
        <xsd:restriction base="dms:Note">
          <xsd:maxLength value="255"/>
        </xsd:restriction>
      </xsd:simpleType>
    </xsd:element>
    <xsd:element name="LastSharedByTime" ma:index="35"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oject xmlns="3d4fb1ce-7578-4a36-b24b-8490e06c8395">Overarching</Project>
    <Adults_x0020_or_x0020_Schools_x003a_ xmlns="3d4fb1ce-7578-4a36-b24b-8490e06c8395" xsi:nil="true"/>
    <Product xmlns="3d4fb1ce-7578-4a36-b24b-8490e06c8395" xsi:nil="true"/>
    <Teamwork_x003f_ xmlns="3d4fb1ce-7578-4a36-b24b-8490e06c8395" xsi:nil="true"/>
    <External_x0020_use xmlns="3d4fb1ce-7578-4a36-b24b-8490e06c8395" xsi:nil="true"/>
    <Proposed_x0020_funding xmlns="3d4fb1ce-7578-4a36-b24b-8490e06c8395" xsi:nil="true"/>
    <Instigated_x0020_by_x003a_ xmlns="3d4fb1ce-7578-4a36-b24b-8490e06c8395" xsi:nil="true"/>
    <Internal_x0020_Use xmlns="3d4fb1ce-7578-4a36-b24b-8490e06c8395" xsi:nil="true"/>
    <Current_x0020_Status xmlns="3d4fb1ce-7578-4a36-b24b-8490e06c8395" xsi:nil="true"/>
    <Educational_x0020_Input xmlns="3d4fb1ce-7578-4a36-b24b-8490e06c8395" xsi:nil="true"/>
    <lcf76f155ced4ddcb4097134ff3c332f xmlns="3d4fb1ce-7578-4a36-b24b-8490e06c8395">
      <Terms xmlns="http://schemas.microsoft.com/office/infopath/2007/PartnerControls"/>
    </lcf76f155ced4ddcb4097134ff3c332f>
    <Next_x0020_Strategic_x0020_meeting xmlns="3d4fb1ce-7578-4a36-b24b-8490e06c8395" xsi:nil="true"/>
    <End_x0020_date xmlns="3d4fb1ce-7578-4a36-b24b-8490e06c8395" xsi:nil="true"/>
    <zygd xmlns="3d4fb1ce-7578-4a36-b24b-8490e06c8395" xsi:nil="true"/>
    <Start_x0020_date xmlns="3d4fb1ce-7578-4a36-b24b-8490e06c8395" xsi:nil="true"/>
    <sp5s xmlns="3d4fb1ce-7578-4a36-b24b-8490e06c8395" xsi:nil="true"/>
    <Components xmlns="3d4fb1ce-7578-4a36-b24b-8490e06c8395" xsi:nil="true"/>
    <Target_x0020_Group xmlns="3d4fb1ce-7578-4a36-b24b-8490e06c8395" xsi:nil="true"/>
    <Ed_x0020_other xmlns="3d4fb1ce-7578-4a36-b24b-8490e06c8395" xsi:nil="true"/>
    <Priority xmlns="3d4fb1ce-7578-4a36-b24b-8490e06c8395" xsi:nil="true"/>
    <TaxCatchAll xmlns="5c446c59-e2cf-4ab6-976a-d41307e20e11" xsi:nil="true"/>
    <Budget xmlns="3d4fb1ce-7578-4a36-b24b-8490e06c8395" xsi:nil="true"/>
    <_x0031__x002d_Liner xmlns="3d4fb1ce-7578-4a36-b24b-8490e06c8395" xsi:nil="true"/>
    <Phase xmlns="3d4fb1ce-7578-4a36-b24b-8490e06c8395" xsi:nil="true"/>
    <Support xmlns="3d4fb1ce-7578-4a36-b24b-8490e06c839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38825A-9C2F-4F96-AB00-8398590CE3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4fb1ce-7578-4a36-b24b-8490e06c8395"/>
    <ds:schemaRef ds:uri="5c446c59-e2cf-4ab6-976a-d41307e20e11"/>
    <ds:schemaRef ds:uri="b072cec8-3e9d-43cd-90c2-d7a855a423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BEC992-9C48-4703-B34D-016ADF04EF1A}">
  <ds:schemaRefs>
    <ds:schemaRef ds:uri="http://schemas.microsoft.com/office/2006/metadata/properties"/>
    <ds:schemaRef ds:uri="http://schemas.microsoft.com/office/2006/documentManagement/types"/>
    <ds:schemaRef ds:uri="3d4fb1ce-7578-4a36-b24b-8490e06c8395"/>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b072cec8-3e9d-43cd-90c2-d7a855a423e0"/>
    <ds:schemaRef ds:uri="5c446c59-e2cf-4ab6-976a-d41307e20e11"/>
    <ds:schemaRef ds:uri="http://www.w3.org/XML/1998/namespace"/>
  </ds:schemaRefs>
</ds:datastoreItem>
</file>

<file path=customXml/itemProps3.xml><?xml version="1.0" encoding="utf-8"?>
<ds:datastoreItem xmlns:ds="http://schemas.openxmlformats.org/officeDocument/2006/customXml" ds:itemID="{4521D27B-ADB5-487E-BF64-1C0E8FADE0E6}">
  <ds:schemaRefs>
    <ds:schemaRef ds:uri="http://schemas.microsoft.com/sharepoint/v3/contenttype/forms"/>
  </ds:schemaRefs>
</ds:datastoreItem>
</file>

<file path=docMetadata/LabelInfo.xml><?xml version="1.0" encoding="utf-8"?>
<clbl:labelList xmlns:clbl="http://schemas.microsoft.com/office/2020/mipLabelMetadata">
  <clbl:label id="{deff24bb-2089-4400-8c8e-f71e680378b2}" enabled="0" method="" siteId="{deff24bb-2089-4400-8c8e-f71e680378b2}" removed="1"/>
</clbl:labelList>
</file>

<file path=docProps/app.xml><?xml version="1.0" encoding="utf-8"?>
<Properties xmlns="http://schemas.openxmlformats.org/officeDocument/2006/extended-properties" xmlns:vt="http://schemas.openxmlformats.org/officeDocument/2006/docPropsVTypes">
  <TotalTime>210</TotalTime>
  <Words>2501</Words>
  <Application>Microsoft Office PowerPoint</Application>
  <PresentationFormat>Custom</PresentationFormat>
  <Paragraphs>293</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Lato</vt:lpstr>
      <vt:lpstr>Rubik</vt:lpstr>
      <vt:lpstr>Avenir</vt:lpstr>
      <vt:lpstr>Noto Sans Symbols</vt:lpstr>
      <vt:lpstr>Calibri</vt:lpstr>
      <vt:lpstr>Rubik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Hill</dc:creator>
  <cp:lastModifiedBy>Lizzie Green</cp:lastModifiedBy>
  <cp:revision>35</cp:revision>
  <dcterms:modified xsi:type="dcterms:W3CDTF">2026-04-17T10:23:41Z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0x010100B2B21833FE06F8488E9DE48F3E8C88A1</vt:lpwstr>
  </property>
  <property fmtid="{D5CDD505-2E9C-101B-9397-08002B2CF9AE}" pid="3" name="MediaServiceImageTags">
    <vt:lpwstr/>
  </property>
  <property fmtid="{D5CDD505-2E9C-101B-9397-08002B2CF9AE}" pid="4" name="MSIP_Label_1e4321fe-1db3-4305-a2cc-aad91140672d_Enabled">
    <vt:lpwstr>true</vt:lpwstr>
  </property>
  <property fmtid="{D5CDD505-2E9C-101B-9397-08002B2CF9AE}" pid="5" name="MSIP_Label_1e4321fe-1db3-4305-a2cc-aad91140672d_SetDate">
    <vt:lpwstr>2024-11-11T14:38:17Z</vt:lpwstr>
  </property>
  <property fmtid="{D5CDD505-2E9C-101B-9397-08002B2CF9AE}" pid="6" name="MSIP_Label_1e4321fe-1db3-4305-a2cc-aad91140672d_Method">
    <vt:lpwstr>Privileged</vt:lpwstr>
  </property>
  <property fmtid="{D5CDD505-2E9C-101B-9397-08002B2CF9AE}" pid="7" name="MSIP_Label_1e4321fe-1db3-4305-a2cc-aad91140672d_Name">
    <vt:lpwstr>External</vt:lpwstr>
  </property>
  <property fmtid="{D5CDD505-2E9C-101B-9397-08002B2CF9AE}" pid="8" name="MSIP_Label_1e4321fe-1db3-4305-a2cc-aad91140672d_SiteId">
    <vt:lpwstr>8f3e36ea-8039-4b40-81a7-7dc0599e8645</vt:lpwstr>
  </property>
  <property fmtid="{D5CDD505-2E9C-101B-9397-08002B2CF9AE}" pid="9" name="MSIP_Label_1e4321fe-1db3-4305-a2cc-aad91140672d_ActionId">
    <vt:lpwstr>33af1c04-990d-448f-9b37-8a2b1f2decd1</vt:lpwstr>
  </property>
  <property fmtid="{D5CDD505-2E9C-101B-9397-08002B2CF9AE}" pid="10" name="MSIP_Label_1e4321fe-1db3-4305-a2cc-aad91140672d_ContentBits">
    <vt:lpwstr>0</vt:lpwstr>
  </property>
</Properties>
</file>