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70" r:id="rId5"/>
    <p:sldId id="257" r:id="rId6"/>
    <p:sldId id="258" r:id="rId7"/>
    <p:sldId id="259" r:id="rId8"/>
    <p:sldId id="260" r:id="rId9"/>
    <p:sldId id="261" r:id="rId10"/>
    <p:sldId id="262" r:id="rId11"/>
    <p:sldId id="267" r:id="rId12"/>
    <p:sldId id="268" r:id="rId13"/>
    <p:sldId id="264" r:id="rId14"/>
    <p:sldId id="265" r:id="rId15"/>
    <p:sldId id="266" r:id="rId16"/>
  </p:sldIdLst>
  <p:sldSz cx="9753600" cy="7315200"/>
  <p:notesSz cx="6858000" cy="9144000"/>
  <p:embeddedFontLst>
    <p:embeddedFont>
      <p:font typeface="Arimo" panose="020B060402020202020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Rubik" pitchFamily="2" charset="-79"/>
      <p:regular r:id="rId26"/>
      <p:bold r:id="rId27"/>
      <p:italic r:id="rId28"/>
      <p:boldItalic r:id="rId29"/>
    </p:embeddedFont>
    <p:embeddedFont>
      <p:font typeface="Rubik Medium" pitchFamily="2" charset="-79"/>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56C5C-7304-44BE-97E5-5ABBA9D48B6F}" v="1" dt="2026-05-22T12:23:19.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32C1BA-A827-6ACC-CF57-5A10B2DFB49B}"/>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1126F2D-030A-417C-BF89-15B1BED877A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a:extLst>
              <a:ext uri="{FF2B5EF4-FFF2-40B4-BE49-F238E27FC236}">
                <a16:creationId xmlns:a16="http://schemas.microsoft.com/office/drawing/2014/main" id="{AEE2F25E-B35F-84B0-F81A-AC24CB0C186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a:extLst>
              <a:ext uri="{FF2B5EF4-FFF2-40B4-BE49-F238E27FC236}">
                <a16:creationId xmlns:a16="http://schemas.microsoft.com/office/drawing/2014/main" id="{607F84E6-0DB8-4E9F-3FDF-19CE1A704A69}"/>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a:extLst>
              <a:ext uri="{FF2B5EF4-FFF2-40B4-BE49-F238E27FC236}">
                <a16:creationId xmlns:a16="http://schemas.microsoft.com/office/drawing/2014/main" id="{C22E682B-187F-6F57-D419-38645104E23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My Maths Story</a:t>
            </a:r>
            <a:endParaRPr/>
          </a:p>
          <a:p>
            <a:pPr marL="0" lvl="0" indent="0" algn="l" rtl="0">
              <a:spcBef>
                <a:spcPts val="0"/>
              </a:spcBef>
              <a:spcAft>
                <a:spcPts val="0"/>
              </a:spcAft>
              <a:buNone/>
            </a:pPr>
            <a:r>
              <a:rPr lang="en-US"/>
              <a:t>Introduce yourself, what your job title is and where you work.</a:t>
            </a:r>
            <a:endParaRPr/>
          </a:p>
          <a:p>
            <a:pPr marL="0" lvl="0" indent="0" algn="l" rtl="0">
              <a:spcBef>
                <a:spcPts val="0"/>
              </a:spcBef>
              <a:spcAft>
                <a:spcPts val="0"/>
              </a:spcAft>
              <a:buNone/>
            </a:pPr>
            <a:r>
              <a:rPr lang="en-US"/>
              <a:t>Ask if anyone knows what your company does. </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what your company is, keep the language simple</a:t>
            </a:r>
            <a:endParaRPr/>
          </a:p>
          <a:p>
            <a:pPr marL="0" lvl="0" indent="0" algn="l" rtl="0">
              <a:spcBef>
                <a:spcPts val="0"/>
              </a:spcBef>
              <a:spcAft>
                <a:spcPts val="0"/>
              </a:spcAft>
              <a:buNone/>
            </a:pPr>
            <a:r>
              <a:rPr lang="en-US"/>
              <a:t>Eg for Capital One you could say it is a credit card company that enables people to pay for things and then pay the money back later. </a:t>
            </a:r>
            <a:endParaRPr/>
          </a:p>
          <a:p>
            <a:pPr marL="0" lvl="0" indent="0" algn="l" rtl="0">
              <a:spcBef>
                <a:spcPts val="0"/>
              </a:spcBef>
              <a:spcAft>
                <a:spcPts val="0"/>
              </a:spcAft>
              <a:buNone/>
            </a:pPr>
            <a:r>
              <a:rPr lang="en-US"/>
              <a:t>Capital One helps people make good decisions about money.</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don’t ask the children questions like ‘Who loves maths?’, ‘Who is good at maths?’  or ‘Who finds maths hard?’. </a:t>
            </a:r>
            <a:endParaRPr/>
          </a:p>
          <a:p>
            <a:pPr marL="0" lvl="0" indent="0" algn="l" rtl="0">
              <a:spcBef>
                <a:spcPts val="0"/>
              </a:spcBef>
              <a:spcAft>
                <a:spcPts val="0"/>
              </a:spcAft>
              <a:buNone/>
            </a:pPr>
            <a:endParaRPr/>
          </a:p>
        </p:txBody>
      </p:sp>
      <p:sp>
        <p:nvSpPr>
          <p:cNvPr id="89" name="Google Shape;89;p1:notes">
            <a:extLst>
              <a:ext uri="{FF2B5EF4-FFF2-40B4-BE49-F238E27FC236}">
                <a16:creationId xmlns:a16="http://schemas.microsoft.com/office/drawing/2014/main" id="{5EF6DF80-B070-1980-E842-D0EE3A680F4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a:extLst>
              <a:ext uri="{FF2B5EF4-FFF2-40B4-BE49-F238E27FC236}">
                <a16:creationId xmlns:a16="http://schemas.microsoft.com/office/drawing/2014/main" id="{F5BE7326-9963-A5A0-460A-77E405704F4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1639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Say ‘let’s see how some other people use maths’ – look out for examples they give that I haven’t</a:t>
            </a:r>
            <a:endParaRPr/>
          </a:p>
          <a:p>
            <a:pPr marL="0" lvl="0" indent="0" algn="l" rtl="0">
              <a:spcBef>
                <a:spcPts val="0"/>
              </a:spcBef>
              <a:spcAft>
                <a:spcPts val="0"/>
              </a:spcAft>
              <a:buNone/>
            </a:pPr>
            <a:endParaRPr lang="en-GB"/>
          </a:p>
          <a:p>
            <a:pPr marL="0" lvl="0" indent="0" algn="l" rtl="0">
              <a:spcBef>
                <a:spcPts val="0"/>
              </a:spcBef>
              <a:spcAft>
                <a:spcPts val="0"/>
              </a:spcAft>
              <a:buNone/>
            </a:pPr>
            <a:r>
              <a:rPr lang="en-GB"/>
              <a:t>After the video you could ask the children to put their hand up if they spotted any new ways people use maths?</a:t>
            </a:r>
            <a:endParaRPr/>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the children to give you examples of where they use maths in their life outside of school. Hear from at least 3 or 4 children if possible.</a:t>
            </a:r>
            <a:endParaRPr/>
          </a:p>
          <a:p>
            <a:pPr marL="0" lvl="0" indent="0" algn="l" rtl="0">
              <a:spcBef>
                <a:spcPts val="0"/>
              </a:spcBef>
              <a:spcAft>
                <a:spcPts val="0"/>
              </a:spcAft>
              <a:buNone/>
            </a:pPr>
            <a:endParaRPr/>
          </a:p>
          <a:p>
            <a:pPr marL="0" lvl="0" indent="0" algn="l" rtl="0">
              <a:spcBef>
                <a:spcPts val="0"/>
              </a:spcBef>
              <a:spcAft>
                <a:spcPts val="0"/>
              </a:spcAft>
              <a:buNone/>
            </a:pPr>
            <a:r>
              <a:rPr lang="en-US"/>
              <a:t>If they are stuck, ask them if they ever do things like cooking or shopping or playing football. Where do they think there are numbers involved in things like that? We’ve included some ideas below.</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rgbClr val="520544"/>
                </a:solidFill>
                <a:latin typeface="Rubik Medium"/>
                <a:ea typeface="Rubik Medium"/>
                <a:cs typeface="Rubik Medium"/>
                <a:sym typeface="Rubik Medium"/>
              </a:rPr>
              <a:t>Football</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Understanding time, using the 90-minute game-time</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Understanding distances on the pitch</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Recognising shapes on the pitch</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Using the league table to work out how many points a team might need to win the league</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Probability in a cup draw</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Looking at statistics – e.g. possession percentages</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520544"/>
                </a:solidFill>
                <a:latin typeface="Rubik Medium"/>
                <a:ea typeface="Rubik Medium"/>
                <a:cs typeface="Rubik Medium"/>
                <a:sym typeface="Rubik Medium"/>
              </a:rPr>
              <a:t> </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520544"/>
                </a:solidFill>
                <a:latin typeface="Rubik Medium"/>
                <a:ea typeface="Rubik Medium"/>
                <a:cs typeface="Rubik Medium"/>
                <a:sym typeface="Rubik Medium"/>
              </a:rPr>
              <a:t>Baking/Cooking</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Using complex timings to ensure everything is ready at the right time</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Weighing and measuring ingredients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Understanding recipes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Multiplying ingredients to bake products for the right number of people</a:t>
            </a:r>
            <a:endParaRPr/>
          </a:p>
          <a:p>
            <a:pPr marL="342900" lvl="0" indent="-266700" algn="l" rtl="0">
              <a:spcBef>
                <a:spcPts val="0"/>
              </a:spcBef>
              <a:spcAft>
                <a:spcPts val="0"/>
              </a:spcAft>
              <a:buClr>
                <a:schemeClr val="dk1"/>
              </a:buClr>
              <a:buSzPts val="1200"/>
              <a:buFont typeface="Noto Sans Symbols"/>
              <a:buNone/>
            </a:pPr>
            <a:endParaRPr sz="1200">
              <a:solidFill>
                <a:srgbClr val="3C3C3B"/>
              </a:solidFill>
              <a:latin typeface="Lato"/>
              <a:ea typeface="Lato"/>
              <a:cs typeface="Lato"/>
              <a:sym typeface="Lato"/>
            </a:endParaRPr>
          </a:p>
          <a:p>
            <a:pPr marL="0" lvl="0" indent="0" algn="l" rtl="0">
              <a:spcBef>
                <a:spcPts val="0"/>
              </a:spcBef>
              <a:spcAft>
                <a:spcPts val="0"/>
              </a:spcAft>
              <a:buNone/>
            </a:pPr>
            <a:r>
              <a:rPr lang="en-US" sz="1200">
                <a:solidFill>
                  <a:srgbClr val="520544"/>
                </a:solidFill>
                <a:latin typeface="Rubik Medium"/>
                <a:ea typeface="Rubik Medium"/>
                <a:cs typeface="Rubik Medium"/>
                <a:sym typeface="Rubik Medium"/>
              </a:rPr>
              <a:t>Board games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Keeping score in Scrabble</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Using money in Monopoly – knowing when to buy a property and if you can afford it</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Understanding probabilities – what are the chances you would roll a double?</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Using coordinates in Battleships</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3C3C3B"/>
                </a:solidFill>
                <a:latin typeface="Lato"/>
                <a:ea typeface="Lato"/>
                <a:cs typeface="Lato"/>
                <a:sym typeface="Lato"/>
              </a:rPr>
              <a:t> </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3C3C3B"/>
                </a:solidFill>
                <a:latin typeface="Lato"/>
                <a:ea typeface="Lato"/>
                <a:cs typeface="Lato"/>
                <a:sym typeface="Lato"/>
              </a:rPr>
              <a:t> </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520544"/>
                </a:solidFill>
                <a:latin typeface="Rubik Medium"/>
                <a:ea typeface="Rubik Medium"/>
                <a:cs typeface="Rubik Medium"/>
                <a:sym typeface="Rubik Medium"/>
              </a:rPr>
              <a:t>Swimming</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Using time to measure how fast you can go</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Using distance to understand lengths and widths to achieve your badges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Estimating to set your targets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Making sure you get to the gala on time with enough time to get changed</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How long do you allow to prepare for the race?</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3C3C3B"/>
                </a:solidFill>
                <a:latin typeface="Lato"/>
                <a:ea typeface="Lato"/>
                <a:cs typeface="Lato"/>
                <a:sym typeface="Lato"/>
              </a:rPr>
              <a:t> </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520544"/>
                </a:solidFill>
                <a:latin typeface="Rubik Medium"/>
                <a:ea typeface="Rubik Medium"/>
                <a:cs typeface="Rubik Medium"/>
                <a:sym typeface="Rubik Medium"/>
              </a:rPr>
              <a:t>Music</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Counting beats and keeping time</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Understanding fractions used to indicate lengths of notes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Planning and scheduling rehearsals</a:t>
            </a:r>
            <a:endParaRPr sz="120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a:solidFill>
                  <a:srgbClr val="3C3C3B"/>
                </a:solidFill>
                <a:latin typeface="Lato"/>
                <a:ea typeface="Lato"/>
                <a:cs typeface="Lato"/>
                <a:sym typeface="Lato"/>
              </a:rPr>
              <a:t>Planning how many songs can be played at a show</a:t>
            </a: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 </a:t>
            </a:r>
            <a:endParaRPr/>
          </a:p>
          <a:p>
            <a:pPr marL="342900" lvl="0" indent="-266700" algn="l" rtl="0">
              <a:spcBef>
                <a:spcPts val="0"/>
              </a:spcBef>
              <a:spcAft>
                <a:spcPts val="0"/>
              </a:spcAft>
              <a:buClr>
                <a:schemeClr val="dk1"/>
              </a:buClr>
              <a:buSzPts val="1200"/>
              <a:buFont typeface="Noto Sans Symbols"/>
              <a:buNone/>
            </a:pPr>
            <a:endParaRPr sz="1200">
              <a:latin typeface="Calibri"/>
              <a:ea typeface="Calibri"/>
              <a:cs typeface="Calibri"/>
              <a:sym typeface="Calibri"/>
            </a:endParaRPr>
          </a:p>
          <a:p>
            <a:pPr marL="0" lvl="0" indent="0" algn="l" rtl="0">
              <a:spcBef>
                <a:spcPts val="0"/>
              </a:spcBef>
              <a:spcAft>
                <a:spcPts val="0"/>
              </a:spcAft>
              <a:buNone/>
            </a:pPr>
            <a:endParaRPr/>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could ask if anyone has any other questions about your job, hobby or maths.</a:t>
            </a:r>
            <a:endParaRPr/>
          </a:p>
          <a:p>
            <a:pPr marL="0" lvl="0" indent="0" algn="l" rtl="0">
              <a:spcBef>
                <a:spcPts val="0"/>
              </a:spcBef>
              <a:spcAft>
                <a:spcPts val="0"/>
              </a:spcAft>
              <a:buNone/>
            </a:pPr>
            <a:endParaRPr/>
          </a:p>
          <a:p>
            <a:pPr marL="0" lvl="0" indent="0" algn="l" rtl="0">
              <a:spcBef>
                <a:spcPts val="0"/>
              </a:spcBef>
              <a:spcAft>
                <a:spcPts val="0"/>
              </a:spcAft>
              <a:buNone/>
            </a:pPr>
            <a:r>
              <a:rPr lang="en-US"/>
              <a:t>If there are still many questions you could say ‘that’s all we have time for now but your teachers can send me any questions you still have’.</a:t>
            </a:r>
            <a:endParaRPr/>
          </a:p>
          <a:p>
            <a:pPr marL="0" lvl="0" indent="0" algn="l" rtl="0">
              <a:spcBef>
                <a:spcPts val="0"/>
              </a:spcBef>
              <a:spcAft>
                <a:spcPts val="0"/>
              </a:spcAft>
              <a:buNone/>
            </a:pPr>
            <a:endParaRPr/>
          </a:p>
          <a:p>
            <a:pPr marL="0" lvl="0" indent="0" algn="l" rtl="0">
              <a:spcBef>
                <a:spcPts val="0"/>
              </a:spcBef>
              <a:spcAft>
                <a:spcPts val="0"/>
              </a:spcAft>
              <a:buNone/>
            </a:pPr>
            <a:r>
              <a:rPr lang="en-US"/>
              <a:t>Thank them for listening well and asking lots of interesting questions. </a:t>
            </a:r>
            <a:endParaRPr/>
          </a:p>
          <a:p>
            <a:pPr marL="0" lvl="0" indent="0" algn="l" rtl="0">
              <a:spcBef>
                <a:spcPts val="0"/>
              </a:spcBef>
              <a:spcAft>
                <a:spcPts val="0"/>
              </a:spcAft>
              <a:buNone/>
            </a:pPr>
            <a:endParaRPr/>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repeat the children’s answers out loud so everyone can hear what they said before answering them.</a:t>
            </a:r>
            <a:endParaRPr/>
          </a:p>
          <a:p>
            <a:pPr marL="0" lvl="0" indent="0" algn="l" rtl="0">
              <a:spcBef>
                <a:spcPts val="0"/>
              </a:spcBef>
              <a:spcAft>
                <a:spcPts val="0"/>
              </a:spcAft>
              <a:buNone/>
            </a:pPr>
            <a:endParaRPr/>
          </a:p>
          <a:p>
            <a:pPr marL="0" lvl="0" indent="0" algn="l" rtl="0">
              <a:spcBef>
                <a:spcPts val="0"/>
              </a:spcBef>
              <a:spcAft>
                <a:spcPts val="0"/>
              </a:spcAft>
              <a:buNone/>
            </a:pPr>
            <a:r>
              <a:rPr lang="en-US"/>
              <a:t>The children may say they did their maths homework, or played a maths game – they are good answers for now. Thank them and say you’ll come back to this question later.</a:t>
            </a:r>
            <a:endParaRPr/>
          </a:p>
          <a:p>
            <a:pPr marL="0" lvl="0" indent="0" algn="l" rtl="0">
              <a:spcBef>
                <a:spcPts val="0"/>
              </a:spcBef>
              <a:spcAft>
                <a:spcPts val="0"/>
              </a:spcAft>
              <a:buNone/>
            </a:pPr>
            <a:endParaRPr/>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Today I’m going to tell you about my maths story - </a:t>
            </a:r>
            <a:r>
              <a:rPr lang="en-US" sz="1800">
                <a:latin typeface="Avenir"/>
                <a:ea typeface="Avenir"/>
                <a:cs typeface="Avenir"/>
                <a:sym typeface="Avenir"/>
              </a:rPr>
              <a:t>how I felt about maths at school, how I feel about maths now and how I use it every day.</a:t>
            </a:r>
            <a:endParaRPr/>
          </a:p>
          <a:p>
            <a:pPr marL="0" lvl="0" indent="0" algn="l" rtl="0">
              <a:spcBef>
                <a:spcPts val="0"/>
              </a:spcBef>
              <a:spcAft>
                <a:spcPts val="0"/>
              </a:spcAft>
              <a:buNone/>
            </a:pPr>
            <a:endParaRPr/>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briefly why you felt this way and if it changed over time - eg. “I enjoyed maths at primary school but I found it tricky sometimes as I got older. Luckily my teacher at secondary school took the time to explain things to me and I passed my exams.” or “Sometimes I didn’t enjoy maths at school because I didn’t see how it related to my life, but that’s changed as I’ve got older.” or “I was lucky that I had a great teacher at school and I really enjoyed maths – and that’s stayed with me.”</a:t>
            </a:r>
            <a:endParaRPr/>
          </a:p>
          <a:p>
            <a:pPr marL="0" lvl="0" indent="0" algn="l" rtl="0">
              <a:spcBef>
                <a:spcPts val="0"/>
              </a:spcBef>
              <a:spcAft>
                <a:spcPts val="0"/>
              </a:spcAft>
              <a:buNone/>
            </a:pPr>
            <a:endParaRPr/>
          </a:p>
          <a:p>
            <a:pPr marL="0" lvl="0" indent="0" algn="l" rtl="0">
              <a:spcBef>
                <a:spcPts val="0"/>
              </a:spcBef>
              <a:spcAft>
                <a:spcPts val="0"/>
              </a:spcAft>
              <a:buNone/>
            </a:pPr>
            <a:r>
              <a:rPr lang="en-US" sz="1800">
                <a:latin typeface="Avenir"/>
                <a:ea typeface="Avenir"/>
                <a:cs typeface="Avenir"/>
                <a:sym typeface="Avenir"/>
              </a:rPr>
              <a:t>“I use maths every day now for my job…”</a:t>
            </a:r>
            <a:endParaRPr sz="1800">
              <a:latin typeface="Calibri"/>
              <a:ea typeface="Calibri"/>
              <a:cs typeface="Calibri"/>
              <a:sym typeface="Calibri"/>
            </a:endParaRPr>
          </a:p>
          <a:p>
            <a:pPr marL="0" lvl="0" indent="0" algn="l" rtl="0">
              <a:spcBef>
                <a:spcPts val="0"/>
              </a:spcBef>
              <a:spcAft>
                <a:spcPts val="0"/>
              </a:spcAft>
              <a:buNone/>
            </a:pPr>
            <a:r>
              <a:rPr lang="en-US" sz="1800">
                <a:latin typeface="Avenir"/>
                <a:ea typeface="Avenir"/>
                <a:cs typeface="Avenir"/>
                <a:sym typeface="Avenir"/>
              </a:rPr>
              <a:t> </a:t>
            </a:r>
            <a:endParaRPr sz="1800">
              <a:latin typeface="Calibri"/>
              <a:ea typeface="Calibri"/>
              <a:cs typeface="Calibri"/>
              <a:sym typeface="Calibri"/>
            </a:endParaRPr>
          </a:p>
          <a:p>
            <a:pPr marL="0" lvl="0" indent="0" algn="l" rtl="0">
              <a:spcBef>
                <a:spcPts val="0"/>
              </a:spcBef>
              <a:spcAft>
                <a:spcPts val="0"/>
              </a:spcAft>
              <a:buNone/>
            </a:pPr>
            <a:r>
              <a:rPr lang="en-US" sz="1800">
                <a:latin typeface="Avenir"/>
                <a:ea typeface="Avenir"/>
                <a:cs typeface="Avenir"/>
                <a:sym typeface="Avenir"/>
              </a:rPr>
              <a:t>“I still find maths tricky sometimes, but I ask friends to help me if I need to.”</a:t>
            </a:r>
            <a:endParaRPr sz="1800">
              <a:latin typeface="Calibri"/>
              <a:ea typeface="Calibri"/>
              <a:cs typeface="Calibri"/>
              <a:sym typeface="Calibri"/>
            </a:endParaRPr>
          </a:p>
          <a:p>
            <a:pPr marL="0" lvl="0" indent="0" algn="l" rtl="0">
              <a:spcBef>
                <a:spcPts val="0"/>
              </a:spcBef>
              <a:spcAft>
                <a:spcPts val="0"/>
              </a:spcAft>
              <a:buNone/>
            </a:pPr>
            <a:r>
              <a:rPr lang="en-US" sz="1800">
                <a:latin typeface="Avenir"/>
                <a:ea typeface="Avenir"/>
                <a:cs typeface="Avenir"/>
                <a:sym typeface="Avenir"/>
              </a:rPr>
              <a:t> </a:t>
            </a:r>
            <a:endParaRPr/>
          </a:p>
          <a:p>
            <a:pPr marL="0" marR="0" lvl="0" indent="0" algn="l" rtl="0">
              <a:lnSpc>
                <a:spcPct val="100000"/>
              </a:lnSpc>
              <a:spcBef>
                <a:spcPts val="0"/>
              </a:spcBef>
              <a:spcAft>
                <a:spcPts val="0"/>
              </a:spcAft>
              <a:buClr>
                <a:srgbClr val="3C3C3B"/>
              </a:buClr>
              <a:buSzPts val="1800"/>
              <a:buFont typeface="Lato"/>
              <a:buNone/>
            </a:pPr>
            <a:r>
              <a:rPr lang="en-US" sz="1800" b="1">
                <a:solidFill>
                  <a:srgbClr val="3C3C3B"/>
                </a:solidFill>
                <a:latin typeface="Lato"/>
                <a:ea typeface="Lato"/>
                <a:cs typeface="Lato"/>
                <a:sym typeface="Lato"/>
              </a:rPr>
              <a:t>Try to talk positively about maths.</a:t>
            </a:r>
            <a:r>
              <a:rPr lang="en-US" sz="1800">
                <a:solidFill>
                  <a:srgbClr val="3C3C3B"/>
                </a:solidFill>
                <a:latin typeface="Lato"/>
                <a:ea typeface="Lato"/>
                <a:cs typeface="Lato"/>
                <a:sym typeface="Lato"/>
              </a:rPr>
              <a:t> Children learn from example, so avoid saying things like “I hated maths at school” or “maths was boring”. You can be honest in that you may have found it tricky but try to make it into a positive eg you had to ask for help, had to work hard.</a:t>
            </a:r>
          </a:p>
          <a:p>
            <a:pPr marL="0" marR="0" lvl="0" indent="0" algn="l" rtl="0">
              <a:lnSpc>
                <a:spcPct val="100000"/>
              </a:lnSpc>
              <a:spcBef>
                <a:spcPts val="0"/>
              </a:spcBef>
              <a:spcAft>
                <a:spcPts val="0"/>
              </a:spcAft>
              <a:buClr>
                <a:srgbClr val="3C3C3B"/>
              </a:buClr>
              <a:buSzPts val="1800"/>
              <a:buFont typeface="Lato"/>
              <a:buNone/>
            </a:pPr>
            <a:endParaRPr lang="en-US" sz="1800">
              <a:solidFill>
                <a:srgbClr val="3C3C3B"/>
              </a:solidFill>
              <a:latin typeface="Lato"/>
              <a:ea typeface="Lato"/>
              <a:cs typeface="Lato"/>
              <a:sym typeface="Lato"/>
            </a:endParaRPr>
          </a:p>
          <a:p>
            <a:pPr marL="0" marR="0" lvl="0" indent="0" algn="l" rtl="0">
              <a:lnSpc>
                <a:spcPct val="100000"/>
              </a:lnSpc>
              <a:spcBef>
                <a:spcPts val="0"/>
              </a:spcBef>
              <a:spcAft>
                <a:spcPts val="0"/>
              </a:spcAft>
              <a:buClr>
                <a:srgbClr val="3C3C3B"/>
              </a:buClr>
              <a:buSzPts val="1800"/>
              <a:buFont typeface="Lato"/>
              <a:buNone/>
            </a:pPr>
            <a:r>
              <a:rPr lang="en-US" sz="1800">
                <a:solidFill>
                  <a:srgbClr val="3C3C3B"/>
                </a:solidFill>
                <a:latin typeface="Lato"/>
                <a:ea typeface="Lato"/>
                <a:cs typeface="Lato"/>
                <a:sym typeface="Lato"/>
              </a:rPr>
              <a:t>Try not to use very negative words, </a:t>
            </a:r>
            <a:r>
              <a:rPr lang="en-US" sz="1800" err="1">
                <a:solidFill>
                  <a:srgbClr val="3C3C3B"/>
                </a:solidFill>
                <a:latin typeface="Lato"/>
                <a:ea typeface="Lato"/>
                <a:cs typeface="Lato"/>
                <a:sym typeface="Lato"/>
              </a:rPr>
              <a:t>eg</a:t>
            </a:r>
            <a:r>
              <a:rPr lang="en-US" sz="1800">
                <a:solidFill>
                  <a:srgbClr val="3C3C3B"/>
                </a:solidFill>
                <a:latin typeface="Lato"/>
                <a:ea typeface="Lato"/>
                <a:cs typeface="Lato"/>
                <a:sym typeface="Lato"/>
              </a:rPr>
              <a:t> use tricky rather than hard or difficult.</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job</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your job title &amp; explain briefly &amp; in simple terms what you do.</a:t>
            </a:r>
            <a:endParaRPr/>
          </a:p>
          <a:p>
            <a:pPr marL="0" lvl="0" indent="0" algn="l" rtl="0">
              <a:spcBef>
                <a:spcPts val="0"/>
              </a:spcBef>
              <a:spcAft>
                <a:spcPts val="0"/>
              </a:spcAft>
              <a:buNone/>
            </a:pPr>
            <a:endParaRPr/>
          </a:p>
          <a:p>
            <a:pPr marL="0" lvl="0" indent="0" algn="l" rtl="0">
              <a:spcBef>
                <a:spcPts val="0"/>
              </a:spcBef>
              <a:spcAft>
                <a:spcPts val="0"/>
              </a:spcAft>
              <a:buNone/>
            </a:pPr>
            <a:r>
              <a:rPr lang="en-US"/>
              <a:t>Give 2 examples of ways you use maths in your job &amp; explain a little bit about them – eg.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etc – don’t go into complicated detail but just give a headline.</a:t>
            </a:r>
            <a:endParaRPr/>
          </a:p>
          <a:p>
            <a:pPr marL="0" lvl="0" indent="0" algn="l" rtl="0">
              <a:spcBef>
                <a:spcPts val="0"/>
              </a:spcBef>
              <a:spcAft>
                <a:spcPts val="0"/>
              </a:spcAft>
              <a:buNone/>
            </a:pPr>
            <a:endParaRPr/>
          </a:p>
          <a:p>
            <a:pPr marL="0" lvl="0" indent="0" algn="l" rtl="0">
              <a:spcBef>
                <a:spcPts val="0"/>
              </a:spcBef>
              <a:spcAft>
                <a:spcPts val="0"/>
              </a:spcAft>
              <a:buNone/>
            </a:pPr>
            <a:r>
              <a:rPr lang="en-US"/>
              <a:t>We will add some photos that reflect your job. If you have photo that you’re happy to share please do add your own.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Stop for questions after giving your examples.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don't include examples of actual maths calculations or ask the children any maths questions. There will be too wide a spread of abilities and some children won’t be able to follow the examples or questions. Also we’re not maths teachers!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life outside 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r>
              <a:rPr lang="en-GB"/>
              <a:t>Give some examples of how you used maths already today. Please amend as relevant. </a:t>
            </a:r>
          </a:p>
          <a:p>
            <a:pPr marL="0" lvl="0" indent="0" algn="l" rtl="0">
              <a:spcBef>
                <a:spcPts val="0"/>
              </a:spcBef>
              <a:spcAft>
                <a:spcPts val="0"/>
              </a:spcAft>
              <a:buNone/>
            </a:pPr>
            <a:endParaRPr lang="en-GB"/>
          </a:p>
          <a:p>
            <a:pPr marL="0" lvl="0" indent="0" algn="l" rtl="0">
              <a:spcBef>
                <a:spcPts val="0"/>
              </a:spcBef>
              <a:spcAft>
                <a:spcPts val="0"/>
              </a:spcAft>
              <a:buNone/>
            </a:pPr>
            <a:r>
              <a:rPr lang="en-GB"/>
              <a:t>We will add some photos that reflect your examples. </a:t>
            </a:r>
          </a:p>
          <a:p>
            <a:pPr marL="0" lvl="0" indent="0" algn="l" rtl="0">
              <a:spcBef>
                <a:spcPts val="0"/>
              </a:spcBef>
              <a:spcAft>
                <a:spcPts val="0"/>
              </a:spcAft>
              <a:buNone/>
            </a:pPr>
            <a:endParaRPr lang="en-GB"/>
          </a:p>
          <a:p>
            <a:pPr marL="0" lvl="0" indent="0" algn="l" rtl="0">
              <a:spcBef>
                <a:spcPts val="0"/>
              </a:spcBef>
              <a:spcAft>
                <a:spcPts val="0"/>
              </a:spcAft>
              <a:buNone/>
            </a:pPr>
            <a:endParaRPr/>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57862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a:p>
          <a:p>
            <a:pPr marL="0" lvl="0" indent="0" algn="l" rtl="0">
              <a:spcBef>
                <a:spcPts val="0"/>
              </a:spcBef>
              <a:spcAft>
                <a:spcPts val="0"/>
              </a:spcAft>
              <a:buNone/>
            </a:pPr>
            <a:r>
              <a:rPr lang="en-GB"/>
              <a:t>We will add some photos that reflect your examples. If you have photos that you’re happy to share of you doing your hobby please do add!</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r>
              <a:rPr lang="en-GB"/>
              <a:t>Stop for questions after giving your examples.</a:t>
            </a:r>
          </a:p>
          <a:p>
            <a:pPr marL="0" lvl="0" indent="0" algn="l" rtl="0">
              <a:spcBef>
                <a:spcPts val="0"/>
              </a:spcBef>
              <a:spcAft>
                <a:spcPts val="0"/>
              </a:spcAft>
              <a:buNone/>
            </a:pPr>
            <a:endParaRPr/>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0852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youtu.be/KDnjSlyaFjc"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4517E468-A3BB-AF39-5C9B-4098851E0B35}"/>
            </a:ext>
          </a:extLst>
        </p:cNvPr>
        <p:cNvGrpSpPr/>
        <p:nvPr/>
      </p:nvGrpSpPr>
      <p:grpSpPr>
        <a:xfrm>
          <a:off x="0" y="0"/>
          <a:ext cx="0" cy="0"/>
          <a:chOff x="0" y="0"/>
          <a:chExt cx="0" cy="0"/>
        </a:xfrm>
      </p:grpSpPr>
      <p:pic>
        <p:nvPicPr>
          <p:cNvPr id="8" name="Picture 7" descr="A group of children in a classroom raising their hands&#10;&#10;Description automatically generated">
            <a:extLst>
              <a:ext uri="{FF2B5EF4-FFF2-40B4-BE49-F238E27FC236}">
                <a16:creationId xmlns:a16="http://schemas.microsoft.com/office/drawing/2014/main" id="{5B01A8C0-F753-F2A3-5F18-201CBCAF2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3399"/>
            <a:ext cx="9753601" cy="6502400"/>
          </a:xfrm>
          <a:prstGeom prst="rect">
            <a:avLst/>
          </a:prstGeom>
        </p:spPr>
      </p:pic>
      <p:sp>
        <p:nvSpPr>
          <p:cNvPr id="3" name="Teardrop 2">
            <a:extLst>
              <a:ext uri="{FF2B5EF4-FFF2-40B4-BE49-F238E27FC236}">
                <a16:creationId xmlns:a16="http://schemas.microsoft.com/office/drawing/2014/main" id="{E3D12CEA-76B5-E12F-D8F1-54E0891E4F6A}"/>
              </a:ext>
            </a:extLst>
          </p:cNvPr>
          <p:cNvSpPr/>
          <p:nvPr/>
        </p:nvSpPr>
        <p:spPr>
          <a:xfrm flipH="1">
            <a:off x="0" y="5110915"/>
            <a:ext cx="9753600" cy="2201183"/>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oogle Shape;94;p13">
            <a:extLst>
              <a:ext uri="{FF2B5EF4-FFF2-40B4-BE49-F238E27FC236}">
                <a16:creationId xmlns:a16="http://schemas.microsoft.com/office/drawing/2014/main" id="{2A18F7BD-8E0E-7190-C059-323AA4CB13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03310">
            <a:off x="-998840" y="-1194129"/>
            <a:ext cx="5399103" cy="3502668"/>
          </a:xfrm>
          <a:prstGeom prst="rect">
            <a:avLst/>
          </a:prstGeom>
          <a:noFill/>
          <a:ln>
            <a:noFill/>
          </a:ln>
        </p:spPr>
      </p:pic>
      <p:pic>
        <p:nvPicPr>
          <p:cNvPr id="95" name="Google Shape;95;p13">
            <a:extLst>
              <a:ext uri="{FF2B5EF4-FFF2-40B4-BE49-F238E27FC236}">
                <a16:creationId xmlns:a16="http://schemas.microsoft.com/office/drawing/2014/main" id="{E8BD5360-B264-348E-835E-A4D2AEE34495}"/>
              </a:ext>
            </a:extLst>
          </p:cNvPr>
          <p:cNvPicPr preferRelativeResize="0"/>
          <p:nvPr/>
        </p:nvPicPr>
        <p:blipFill rotWithShape="1">
          <a:blip r:embed="rId5">
            <a:alphaModFix/>
          </a:blip>
          <a:srcRect/>
          <a:stretch/>
        </p:blipFill>
        <p:spPr>
          <a:xfrm>
            <a:off x="445086" y="251874"/>
            <a:ext cx="3250145" cy="1330980"/>
          </a:xfrm>
          <a:prstGeom prst="rect">
            <a:avLst/>
          </a:prstGeom>
          <a:noFill/>
          <a:ln>
            <a:noFill/>
          </a:ln>
        </p:spPr>
      </p:pic>
      <p:sp>
        <p:nvSpPr>
          <p:cNvPr id="96" name="Google Shape;96;p13">
            <a:extLst>
              <a:ext uri="{FF2B5EF4-FFF2-40B4-BE49-F238E27FC236}">
                <a16:creationId xmlns:a16="http://schemas.microsoft.com/office/drawing/2014/main" id="{DD79596F-534C-1F1E-6FD1-0B780979C85A}"/>
              </a:ext>
            </a:extLst>
          </p:cNvPr>
          <p:cNvSpPr txBox="1"/>
          <p:nvPr/>
        </p:nvSpPr>
        <p:spPr>
          <a:xfrm>
            <a:off x="543951" y="6657138"/>
            <a:ext cx="3538186" cy="230832"/>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50" b="0" i="0" u="none" strike="noStrike" cap="none">
                <a:solidFill>
                  <a:srgbClr val="962481"/>
                </a:solidFill>
                <a:latin typeface="Avenir"/>
                <a:ea typeface="Avenir"/>
                <a:cs typeface="Avenir"/>
                <a:sym typeface="Avenir"/>
              </a:rPr>
              <a:t>nationalnumeracy</a:t>
            </a:r>
            <a:r>
              <a:rPr lang="en-US" sz="1250" b="0" i="0" u="none" strike="noStrike" cap="none">
                <a:solidFill>
                  <a:srgbClr val="962481"/>
                </a:solidFill>
                <a:latin typeface="Lato"/>
                <a:ea typeface="Lato"/>
                <a:cs typeface="Lato"/>
                <a:sym typeface="Lato"/>
              </a:rPr>
              <a:t>.org.uk</a:t>
            </a:r>
            <a:endParaRPr lang="en-US" sz="1250">
              <a:solidFill>
                <a:srgbClr val="962481"/>
              </a:solidFill>
            </a:endParaRPr>
          </a:p>
        </p:txBody>
      </p:sp>
      <p:sp>
        <p:nvSpPr>
          <p:cNvPr id="97" name="Google Shape;97;p13">
            <a:extLst>
              <a:ext uri="{FF2B5EF4-FFF2-40B4-BE49-F238E27FC236}">
                <a16:creationId xmlns:a16="http://schemas.microsoft.com/office/drawing/2014/main" id="{368F9F33-300E-CA49-11CA-21EF1EC07267}"/>
              </a:ext>
            </a:extLst>
          </p:cNvPr>
          <p:cNvSpPr txBox="1"/>
          <p:nvPr/>
        </p:nvSpPr>
        <p:spPr>
          <a:xfrm>
            <a:off x="543951" y="5417091"/>
            <a:ext cx="5914541" cy="716799"/>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00" b="0" i="0" u="none" strike="noStrike" cap="none">
                <a:solidFill>
                  <a:srgbClr val="962481"/>
                </a:solidFill>
                <a:latin typeface="Avenir"/>
                <a:ea typeface="Avenir"/>
                <a:cs typeface="Avenir"/>
                <a:sym typeface="Avenir"/>
              </a:rPr>
              <a:t>My Maths Story</a:t>
            </a:r>
            <a:endParaRPr lang="en-US" sz="3400">
              <a:solidFill>
                <a:srgbClr val="962481"/>
              </a:solidFill>
            </a:endParaRPr>
          </a:p>
        </p:txBody>
      </p:sp>
      <p:sp>
        <p:nvSpPr>
          <p:cNvPr id="98" name="Google Shape;98;p13">
            <a:extLst>
              <a:ext uri="{FF2B5EF4-FFF2-40B4-BE49-F238E27FC236}">
                <a16:creationId xmlns:a16="http://schemas.microsoft.com/office/drawing/2014/main" id="{361AD2BA-6252-D18A-D357-F40C0BA3D8F2}"/>
              </a:ext>
            </a:extLst>
          </p:cNvPr>
          <p:cNvSpPr txBox="1"/>
          <p:nvPr/>
        </p:nvSpPr>
        <p:spPr>
          <a:xfrm>
            <a:off x="543951" y="6094702"/>
            <a:ext cx="6144604" cy="319126"/>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00">
                <a:solidFill>
                  <a:srgbClr val="962481"/>
                </a:solidFill>
                <a:latin typeface="Avenir"/>
                <a:sym typeface="Avenir"/>
              </a:rPr>
              <a:t>Name and company name</a:t>
            </a:r>
            <a:endParaRPr lang="en-US" sz="1900">
              <a:solidFill>
                <a:srgbClr val="962481"/>
              </a:solidFill>
            </a:endParaRPr>
          </a:p>
        </p:txBody>
      </p:sp>
      <p:sp>
        <p:nvSpPr>
          <p:cNvPr id="99" name="Google Shape;99;p13">
            <a:extLst>
              <a:ext uri="{FF2B5EF4-FFF2-40B4-BE49-F238E27FC236}">
                <a16:creationId xmlns:a16="http://schemas.microsoft.com/office/drawing/2014/main" id="{D2B926C3-7CF8-7879-DFF1-E7E06BD6F9C3}"/>
              </a:ext>
            </a:extLst>
          </p:cNvPr>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3A04BC9-0BCD-3D4C-301F-E390AE393ADA}"/>
              </a:ext>
            </a:extLst>
          </p:cNvPr>
          <p:cNvSpPr txBox="1"/>
          <p:nvPr/>
        </p:nvSpPr>
        <p:spPr>
          <a:xfrm>
            <a:off x="5649237" y="5736920"/>
            <a:ext cx="2830883" cy="1169551"/>
          </a:xfrm>
          <a:prstGeom prst="rect">
            <a:avLst/>
          </a:prstGeom>
          <a:noFill/>
          <a:ln>
            <a:solidFill>
              <a:schemeClr val="tx1"/>
            </a:solidFill>
          </a:ln>
        </p:spPr>
        <p:txBody>
          <a:bodyPr wrap="square" rtlCol="0">
            <a:spAutoFit/>
          </a:bodyPr>
          <a:lstStyle/>
          <a:p>
            <a:r>
              <a:rPr lang="en-GB"/>
              <a:t>Company logo – National Numeracy to provide</a:t>
            </a:r>
          </a:p>
          <a:p>
            <a:endParaRPr lang="en-GB"/>
          </a:p>
          <a:p>
            <a:endParaRPr lang="en-GB"/>
          </a:p>
          <a:p>
            <a:endParaRPr lang="en-GB"/>
          </a:p>
        </p:txBody>
      </p:sp>
    </p:spTree>
    <p:extLst>
      <p:ext uri="{BB962C8B-B14F-4D97-AF65-F5344CB8AC3E}">
        <p14:creationId xmlns:p14="http://schemas.microsoft.com/office/powerpoint/2010/main" val="22949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213" name="Google Shape;213;p21"/>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951B81"/>
                </a:solidFill>
                <a:latin typeface="Avenir"/>
                <a:ea typeface="Avenir"/>
                <a:cs typeface="Avenir"/>
                <a:sym typeface="Avenir"/>
              </a:rPr>
              <a:t>nationalnumeracy.org.uk</a:t>
            </a:r>
            <a:endParaRPr/>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3" name="TextBox 2">
            <a:extLst>
              <a:ext uri="{FF2B5EF4-FFF2-40B4-BE49-F238E27FC236}">
                <a16:creationId xmlns:a16="http://schemas.microsoft.com/office/drawing/2014/main" id="{2125D8B8-3A90-EAE3-B2E7-A8C96DF5BE32}"/>
              </a:ext>
            </a:extLst>
          </p:cNvPr>
          <p:cNvSpPr txBox="1"/>
          <p:nvPr/>
        </p:nvSpPr>
        <p:spPr>
          <a:xfrm>
            <a:off x="772450" y="2351058"/>
            <a:ext cx="7772400" cy="2031325"/>
          </a:xfrm>
          <a:prstGeom prst="rect">
            <a:avLst/>
          </a:prstGeom>
          <a:noFill/>
        </p:spPr>
        <p:txBody>
          <a:bodyPr wrap="square" rtlCol="0">
            <a:spAutoFit/>
          </a:bodyPr>
          <a:lstStyle/>
          <a:p>
            <a:r>
              <a:rPr lang="en-GB" sz="1800">
                <a:latin typeface="Avenir"/>
              </a:rPr>
              <a:t>I will embed the Everyday Maths video in here before sending over to the school as you may have trouble opening this template with the embedded video in it.</a:t>
            </a:r>
          </a:p>
          <a:p>
            <a:endParaRPr lang="en-GB" sz="1800">
              <a:latin typeface="Avenir"/>
            </a:endParaRPr>
          </a:p>
          <a:p>
            <a:r>
              <a:rPr lang="en-GB" sz="1800">
                <a:latin typeface="Avenir"/>
              </a:rPr>
              <a:t>This is the You Tube link </a:t>
            </a:r>
            <a:r>
              <a:rPr lang="en-GB" sz="1800">
                <a:latin typeface="Avenir"/>
                <a:hlinkClick r:id="rId4"/>
              </a:rPr>
              <a:t>https://youtu.be/KDnjSlyaFjc</a:t>
            </a:r>
            <a:r>
              <a:rPr lang="en-GB" sz="1800">
                <a:latin typeface="Avenir"/>
              </a:rPr>
              <a:t>,  for your information. Some schools block You Tube and embedding it makes it easier to play. You just need to click play. </a:t>
            </a:r>
          </a:p>
          <a:p>
            <a:endParaRPr lang="en-GB" sz="1800"/>
          </a:p>
        </p:txBody>
      </p:sp>
      <p:sp>
        <p:nvSpPr>
          <p:cNvPr id="2" name="Google Shape;177;p18">
            <a:extLst>
              <a:ext uri="{FF2B5EF4-FFF2-40B4-BE49-F238E27FC236}">
                <a16:creationId xmlns:a16="http://schemas.microsoft.com/office/drawing/2014/main" id="{6F96B7B8-2FA1-AC66-1BCA-E598A9AE4756}"/>
              </a:ext>
            </a:extLst>
          </p:cNvPr>
          <p:cNvSpPr txBox="1"/>
          <p:nvPr/>
        </p:nvSpPr>
        <p:spPr>
          <a:xfrm>
            <a:off x="628226" y="717204"/>
            <a:ext cx="6484955" cy="738664"/>
          </a:xfrm>
          <a:prstGeom prst="rect">
            <a:avLst/>
          </a:prstGeom>
          <a:noFill/>
          <a:ln>
            <a:noFill/>
          </a:ln>
        </p:spPr>
        <p:txBody>
          <a:bodyPr spcFirstLastPara="1" wrap="square" lIns="0" tIns="0" rIns="0" bIns="0" anchor="t" anchorCtr="0">
            <a:spAutoFit/>
          </a:bodyPr>
          <a:lstStyle/>
          <a:p>
            <a:r>
              <a:rPr lang="en-US" sz="2400" b="1">
                <a:solidFill>
                  <a:srgbClr val="951B81"/>
                </a:solidFill>
                <a:latin typeface="Avenir"/>
                <a:ea typeface="Avenir"/>
                <a:cs typeface="Avenir"/>
                <a:sym typeface="Avenir"/>
              </a:rPr>
              <a:t>Let’s see how some other people use maths – can you spot any examples they give that I haven’t?</a:t>
            </a:r>
            <a:endParaRPr lang="en-GB"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946" y="0"/>
            <a:ext cx="9753600" cy="7308698"/>
          </a:xfrm>
          <a:prstGeom prst="rect">
            <a:avLst/>
          </a:prstGeom>
          <a:noFill/>
          <a:ln>
            <a:noFill/>
          </a:ln>
        </p:spPr>
      </p:pic>
      <p:sp>
        <p:nvSpPr>
          <p:cNvPr id="226" name="Google Shape;226;p22"/>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FFFFFF"/>
                </a:solidFill>
                <a:latin typeface="Avenir"/>
                <a:ea typeface="Avenir"/>
                <a:cs typeface="Avenir"/>
                <a:sym typeface="Avenir"/>
              </a:rPr>
              <a:t>nationalnumeracy.org.uk</a:t>
            </a:r>
            <a:endParaRPr/>
          </a:p>
        </p:txBody>
      </p:sp>
      <p:sp>
        <p:nvSpPr>
          <p:cNvPr id="227" name="Google Shape;227;p22"/>
          <p:cNvSpPr txBox="1"/>
          <p:nvPr/>
        </p:nvSpPr>
        <p:spPr>
          <a:xfrm>
            <a:off x="317052" y="762000"/>
            <a:ext cx="6379002" cy="930768"/>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a:solidFill>
                  <a:srgbClr val="FFFFFF"/>
                </a:solidFill>
                <a:latin typeface="Avenir"/>
              </a:rPr>
              <a:t>Who can think of some more ways that you use maths or numbers outside of school?</a:t>
            </a:r>
            <a:endParaRPr sz="2800">
              <a:latin typeface="Avenir"/>
            </a:endParaRPr>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13D6737C-3A89-5837-2496-B2FE5235F494}"/>
              </a:ext>
            </a:extLst>
          </p:cNvPr>
          <p:cNvPicPr>
            <a:picLocks noChangeAspect="1"/>
          </p:cNvPicPr>
          <p:nvPr/>
        </p:nvPicPr>
        <p:blipFill>
          <a:blip r:embed="rId9"/>
          <a:stretch>
            <a:fillRect/>
          </a:stretch>
        </p:blipFill>
        <p:spPr>
          <a:xfrm>
            <a:off x="504602" y="5775643"/>
            <a:ext cx="5162550" cy="542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6502"/>
            <a:ext cx="9753600" cy="7308698"/>
          </a:xfrm>
          <a:prstGeom prst="rect">
            <a:avLst/>
          </a:prstGeom>
          <a:noFill/>
          <a:ln>
            <a:noFill/>
          </a:ln>
        </p:spPr>
      </p:pic>
      <p:sp>
        <p:nvSpPr>
          <p:cNvPr id="239" name="Google Shape;239;p23"/>
          <p:cNvSpPr txBox="1"/>
          <p:nvPr/>
        </p:nvSpPr>
        <p:spPr>
          <a:xfrm>
            <a:off x="3532074" y="3886200"/>
            <a:ext cx="2532027" cy="393872"/>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a:solidFill>
                  <a:srgbClr val="FFFFFF"/>
                </a:solidFill>
                <a:latin typeface="Avenir"/>
                <a:ea typeface="Avenir"/>
                <a:cs typeface="Avenir"/>
                <a:sym typeface="Avenir"/>
              </a:rPr>
              <a:t>Any questions?</a:t>
            </a:r>
            <a:endParaRPr/>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3"/>
          <p:cNvSpPr txBox="1"/>
          <p:nvPr/>
        </p:nvSpPr>
        <p:spPr>
          <a:xfrm>
            <a:off x="3276166" y="2898530"/>
            <a:ext cx="2988610" cy="711670"/>
          </a:xfrm>
          <a:prstGeom prst="rect">
            <a:avLst/>
          </a:prstGeom>
          <a:noFill/>
          <a:ln>
            <a:noFill/>
          </a:ln>
        </p:spPr>
        <p:txBody>
          <a:bodyPr spcFirstLastPara="1" wrap="square" lIns="0" tIns="0" rIns="0" bIns="0" anchor="t" anchorCtr="0">
            <a:spAutoFit/>
          </a:bodyPr>
          <a:lstStyle/>
          <a:p>
            <a:pPr marL="0" marR="0" lvl="0" indent="0" algn="ctr" rtl="0">
              <a:lnSpc>
                <a:spcPct val="108010"/>
              </a:lnSpc>
              <a:spcBef>
                <a:spcPts val="0"/>
              </a:spcBef>
              <a:spcAft>
                <a:spcPts val="0"/>
              </a:spcAft>
              <a:buNone/>
            </a:pPr>
            <a:r>
              <a:rPr lang="en-US" sz="4282" b="1">
                <a:solidFill>
                  <a:srgbClr val="951B81"/>
                </a:solidFill>
                <a:latin typeface="Avenir"/>
                <a:ea typeface="Lato"/>
                <a:cs typeface="Lato"/>
                <a:sym typeface="Lato"/>
              </a:rPr>
              <a:t>Thank you!</a:t>
            </a:r>
            <a:endParaRPr>
              <a:latin typeface="Avenir"/>
            </a:endParaRPr>
          </a:p>
        </p:txBody>
      </p:sp>
      <p:pic>
        <p:nvPicPr>
          <p:cNvPr id="242" name="Google Shape;242;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11" name="Google Shape;111;p14"/>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FFFFFF"/>
                </a:solidFill>
                <a:latin typeface="Lato"/>
                <a:ea typeface="Lato"/>
                <a:cs typeface="Lato"/>
                <a:sym typeface="Lato"/>
              </a:rPr>
              <a:t>nationalnumeracy.org.uk</a:t>
            </a:r>
            <a:endParaRPr/>
          </a:p>
        </p:txBody>
      </p:sp>
      <p:sp>
        <p:nvSpPr>
          <p:cNvPr id="112" name="Google Shape;112;p14"/>
          <p:cNvSpPr txBox="1"/>
          <p:nvPr/>
        </p:nvSpPr>
        <p:spPr>
          <a:xfrm>
            <a:off x="1190598" y="4474047"/>
            <a:ext cx="6144604" cy="269304"/>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a:solidFill>
                  <a:srgbClr val="FFFFFF"/>
                </a:solidFill>
                <a:latin typeface="Avenir"/>
                <a:ea typeface="Avenir"/>
                <a:cs typeface="Avenir"/>
                <a:sym typeface="Avenir"/>
              </a:rPr>
              <a:t>We’ll come back to this question later.</a:t>
            </a:r>
            <a:endParaRPr/>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b="1">
                <a:solidFill>
                  <a:srgbClr val="FFFFFF"/>
                </a:solidFill>
                <a:latin typeface="Arimo"/>
                <a:ea typeface="Arimo"/>
                <a:cs typeface="Arimo"/>
                <a:sym typeface="Arimo"/>
              </a:rPr>
              <a:t>Can anyone tell me how they use maths or numbers outside of school?</a:t>
            </a:r>
            <a:endParaRPr/>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a:solidFill>
                  <a:srgbClr val="FFFFFF"/>
                </a:solidFill>
                <a:latin typeface="Rubik"/>
                <a:ea typeface="Rubik"/>
                <a:cs typeface="Rubik"/>
                <a:sym typeface="Rubik"/>
              </a:rPr>
              <a:t>?</a:t>
            </a:r>
            <a:endParaRPr/>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a:solidFill>
                  <a:srgbClr val="FFFFFF"/>
                </a:solidFill>
                <a:latin typeface="Rubik"/>
                <a:ea typeface="Rubik"/>
                <a:cs typeface="Rubik"/>
                <a:sym typeface="Rubik"/>
              </a:rPr>
              <a:t>?</a:t>
            </a:r>
            <a:endParaRPr/>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4"/>
          <p:cNvSpPr txBox="1"/>
          <p:nvPr/>
        </p:nvSpPr>
        <p:spPr>
          <a:xfrm>
            <a:off x="1330261" y="1792654"/>
            <a:ext cx="3258860" cy="551433"/>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600" b="1">
                <a:solidFill>
                  <a:srgbClr val="005477"/>
                </a:solidFill>
                <a:latin typeface="Avenir"/>
                <a:ea typeface="Avenir"/>
                <a:cs typeface="Avenir"/>
                <a:sym typeface="Avenir"/>
              </a:rPr>
              <a:t>Before I start…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35" name="Google Shape;135;p15"/>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FFFFFF"/>
                </a:solidFill>
                <a:latin typeface="Lato"/>
                <a:ea typeface="Lato"/>
                <a:cs typeface="Lato"/>
                <a:sym typeface="Lato"/>
              </a:rPr>
              <a:t>nationalnumeracy.org.uk</a:t>
            </a:r>
            <a:endParaRPr/>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5"/>
          <p:cNvSpPr txBox="1"/>
          <p:nvPr/>
        </p:nvSpPr>
        <p:spPr>
          <a:xfrm>
            <a:off x="3256437" y="3417278"/>
            <a:ext cx="2944695"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a:solidFill>
                  <a:srgbClr val="951B81"/>
                </a:solidFill>
                <a:latin typeface="Avenir"/>
                <a:ea typeface="Avenir"/>
                <a:cs typeface="Avenir"/>
                <a:sym typeface="Avenir"/>
              </a:rPr>
              <a:t>Maths and 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951B81"/>
                </a:solidFill>
                <a:latin typeface="Avenir"/>
                <a:ea typeface="Avenir"/>
                <a:cs typeface="Avenir"/>
                <a:sym typeface="Avenir"/>
              </a:rPr>
              <a:t>nationalnumeracy.org.uk</a:t>
            </a:r>
            <a:endParaRPr/>
          </a:p>
        </p:txBody>
      </p:sp>
      <p:cxnSp>
        <p:nvCxnSpPr>
          <p:cNvPr id="148" name="Google Shape;148;p16"/>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628225" y="1856196"/>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b="1">
                <a:solidFill>
                  <a:srgbClr val="951B81"/>
                </a:solidFill>
                <a:latin typeface="Avenir"/>
                <a:ea typeface="Avenir"/>
                <a:cs typeface="Avenir"/>
                <a:sym typeface="Avenir"/>
              </a:rPr>
              <a:t>When I was at school, this is how I used to think about maths</a:t>
            </a:r>
            <a:r>
              <a:rPr lang="en-US" sz="2133">
                <a:solidFill>
                  <a:srgbClr val="951B81"/>
                </a:solidFill>
                <a:latin typeface="Avenir"/>
                <a:ea typeface="Avenir"/>
                <a:cs typeface="Avenir"/>
                <a:sym typeface="Avenir"/>
              </a:rPr>
              <a:t>:</a:t>
            </a:r>
            <a:endParaRPr lang="en-US" sz="2133">
              <a:solidFill>
                <a:srgbClr val="951B81"/>
              </a:solidFill>
              <a:latin typeface="Avenir"/>
              <a:sym typeface="Avenir"/>
            </a:endParaRPr>
          </a:p>
        </p:txBody>
      </p:sp>
      <p:sp>
        <p:nvSpPr>
          <p:cNvPr id="2" name="Google Shape;149;p16">
            <a:extLst>
              <a:ext uri="{FF2B5EF4-FFF2-40B4-BE49-F238E27FC236}">
                <a16:creationId xmlns:a16="http://schemas.microsoft.com/office/drawing/2014/main" id="{8B91A748-31F8-87FB-7F19-75C6532371A6}"/>
              </a:ext>
            </a:extLst>
          </p:cNvPr>
          <p:cNvSpPr txBox="1"/>
          <p:nvPr/>
        </p:nvSpPr>
        <p:spPr>
          <a:xfrm>
            <a:off x="628225" y="3268909"/>
            <a:ext cx="8497147" cy="307777"/>
          </a:xfrm>
          <a:prstGeom prst="rect">
            <a:avLst/>
          </a:prstGeom>
          <a:noFill/>
          <a:ln>
            <a:noFill/>
          </a:ln>
        </p:spPr>
        <p:txBody>
          <a:bodyPr spcFirstLastPara="1" wrap="square" lIns="0" tIns="0" rIns="0" bIns="0" anchor="t" anchorCtr="0">
            <a:spAutoFit/>
          </a:bodyPr>
          <a:lstStyle/>
          <a:p>
            <a:pPr lvl="0"/>
            <a:r>
              <a:rPr lang="en-GB" sz="2000" b="1">
                <a:solidFill>
                  <a:srgbClr val="951B81"/>
                </a:solidFill>
                <a:latin typeface="Avenir"/>
                <a:ea typeface="Avenir"/>
                <a:cs typeface="Avenir"/>
                <a:sym typeface="Avenir"/>
              </a:rPr>
              <a:t>Now I’m an adult, this is how I feel about maths</a:t>
            </a:r>
            <a:r>
              <a:rPr lang="en-GB" sz="2000">
                <a:solidFill>
                  <a:srgbClr val="951B81"/>
                </a:solidFill>
                <a:latin typeface="Avenir"/>
                <a:ea typeface="Avenir"/>
                <a:cs typeface="Avenir"/>
                <a:sym typeface="Avenir"/>
              </a:rPr>
              <a:t>:</a:t>
            </a:r>
            <a:endParaRPr lang="en-GB"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0" y="10578"/>
            <a:ext cx="9753600" cy="7308698"/>
          </a:xfrm>
          <a:prstGeom prst="rect">
            <a:avLst/>
          </a:prstGeom>
          <a:noFill/>
          <a:ln>
            <a:noFill/>
          </a:ln>
        </p:spPr>
      </p:pic>
      <p:sp>
        <p:nvSpPr>
          <p:cNvPr id="163" name="Google Shape;163;p17"/>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FFFFFF"/>
                </a:solidFill>
                <a:latin typeface="Avenir"/>
                <a:ea typeface="Avenir"/>
                <a:cs typeface="Avenir"/>
                <a:sym typeface="Avenir"/>
              </a:rPr>
              <a:t>nationalnumeracy.org.uk</a:t>
            </a:r>
            <a:endParaRPr/>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7"/>
          <p:cNvSpPr txBox="1"/>
          <p:nvPr/>
        </p:nvSpPr>
        <p:spPr>
          <a:xfrm>
            <a:off x="3068867" y="3417278"/>
            <a:ext cx="3319833"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a:solidFill>
                  <a:srgbClr val="005477"/>
                </a:solidFill>
                <a:latin typeface="Avenir"/>
                <a:ea typeface="Avenir"/>
                <a:cs typeface="Avenir"/>
                <a:sym typeface="Avenir"/>
              </a:rPr>
              <a:t>Maths in my job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951B81"/>
                </a:solidFill>
                <a:latin typeface="Avenir"/>
                <a:ea typeface="Avenir"/>
                <a:cs typeface="Avenir"/>
                <a:sym typeface="Avenir"/>
              </a:rPr>
              <a:t>nationalnumeracy.org.uk</a:t>
            </a: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a:solidFill>
                  <a:srgbClr val="951B81"/>
                </a:solidFill>
                <a:latin typeface="Avenir"/>
                <a:ea typeface="Avenir"/>
                <a:cs typeface="Avenir"/>
                <a:sym typeface="Avenir"/>
              </a:rPr>
              <a:t>Maths in my job</a:t>
            </a:r>
            <a:endParaRPr b="1"/>
          </a:p>
        </p:txBody>
      </p:sp>
      <p:sp>
        <p:nvSpPr>
          <p:cNvPr id="178" name="Google Shape;178;p18"/>
          <p:cNvSpPr txBox="1"/>
          <p:nvPr/>
        </p:nvSpPr>
        <p:spPr>
          <a:xfrm>
            <a:off x="340242" y="1261599"/>
            <a:ext cx="9153672" cy="5086136"/>
          </a:xfrm>
          <a:prstGeom prst="rect">
            <a:avLst/>
          </a:prstGeom>
          <a:noFill/>
          <a:ln>
            <a:noFill/>
          </a:ln>
        </p:spPr>
        <p:txBody>
          <a:bodyPr spcFirstLastPara="1" wrap="square" lIns="0" tIns="0" rIns="0" bIns="0" anchor="t" anchorCtr="0">
            <a:spAutoFit/>
          </a:bodyPr>
          <a:lstStyle/>
          <a:p>
            <a:pPr marL="303307" lvl="3">
              <a:lnSpc>
                <a:spcPct val="108030"/>
              </a:lnSpc>
              <a:buSzPts val="1706"/>
            </a:pPr>
            <a:r>
              <a:rPr lang="en-US" sz="1800" b="0" i="0" u="none" strike="noStrike" cap="none">
                <a:solidFill>
                  <a:srgbClr val="962481"/>
                </a:solidFill>
                <a:latin typeface="Avenir"/>
                <a:ea typeface="Avenir"/>
                <a:cs typeface="Avenir"/>
                <a:sym typeface="Avenir"/>
              </a:rPr>
              <a:t>I am a…</a:t>
            </a:r>
            <a:endParaRPr sz="1800">
              <a:solidFill>
                <a:srgbClr val="962481"/>
              </a:solidFill>
            </a:endParaRPr>
          </a:p>
          <a:p>
            <a:pPr marL="329310" lvl="3">
              <a:lnSpc>
                <a:spcPct val="108030"/>
              </a:lnSpc>
            </a:pPr>
            <a:endParaRPr sz="1800" b="0" i="0" u="none" strike="noStrike" cap="none">
              <a:solidFill>
                <a:srgbClr val="962481"/>
              </a:solidFill>
              <a:latin typeface="Avenir"/>
              <a:ea typeface="Avenir"/>
              <a:cs typeface="Avenir"/>
              <a:sym typeface="Avenir"/>
            </a:endParaRPr>
          </a:p>
          <a:p>
            <a:pPr marL="303307" lvl="3">
              <a:lnSpc>
                <a:spcPct val="108030"/>
              </a:lnSpc>
              <a:buSzPts val="1706"/>
            </a:pPr>
            <a:r>
              <a:rPr lang="en-US" sz="1800" b="0" i="0" u="none" strike="noStrike" cap="none">
                <a:solidFill>
                  <a:srgbClr val="962481"/>
                </a:solidFill>
                <a:latin typeface="Avenir"/>
                <a:ea typeface="Avenir"/>
                <a:cs typeface="Avenir"/>
                <a:sym typeface="Avenir"/>
              </a:rPr>
              <a:t>My job involves….</a:t>
            </a:r>
            <a:endParaRPr sz="1800">
              <a:solidFill>
                <a:srgbClr val="962481"/>
              </a:solidFill>
            </a:endParaRPr>
          </a:p>
          <a:p>
            <a:pPr marL="411637" lvl="3">
              <a:lnSpc>
                <a:spcPct val="108030"/>
              </a:lnSpc>
              <a:buClr>
                <a:schemeClr val="dk1"/>
              </a:buClr>
              <a:buSzPts val="1706"/>
            </a:pPr>
            <a:endParaRPr sz="1800" b="0" i="0" u="none" strike="noStrike" cap="none">
              <a:solidFill>
                <a:srgbClr val="962481"/>
              </a:solidFill>
              <a:latin typeface="Avenir"/>
              <a:ea typeface="Avenir"/>
              <a:cs typeface="Avenir"/>
              <a:sym typeface="Avenir"/>
            </a:endParaRPr>
          </a:p>
          <a:p>
            <a:pPr marL="303307" lvl="3">
              <a:lnSpc>
                <a:spcPct val="108030"/>
              </a:lnSpc>
              <a:buSzPts val="1706"/>
            </a:pPr>
            <a:r>
              <a:rPr lang="en-US" sz="1800" b="0" i="0" u="none" strike="noStrike" cap="none">
                <a:solidFill>
                  <a:srgbClr val="962481"/>
                </a:solidFill>
                <a:latin typeface="Avenir"/>
                <a:ea typeface="Avenir"/>
                <a:cs typeface="Avenir"/>
                <a:sym typeface="Avenir"/>
              </a:rPr>
              <a:t>I use maths</a:t>
            </a:r>
            <a:r>
              <a:rPr lang="en-US" sz="1800">
                <a:solidFill>
                  <a:srgbClr val="962481"/>
                </a:solidFill>
                <a:latin typeface="Avenir"/>
                <a:ea typeface="Avenir"/>
                <a:cs typeface="Avenir"/>
                <a:sym typeface="Avenir"/>
              </a:rPr>
              <a:t>.. (give two or three examples)</a:t>
            </a:r>
            <a:endParaRPr lang="en-US" sz="1800">
              <a:solidFill>
                <a:srgbClr val="962481"/>
              </a:solidFill>
              <a:ea typeface="Avenir"/>
            </a:endParaRPr>
          </a:p>
          <a:p>
            <a:pPr marL="303307" lvl="3">
              <a:lnSpc>
                <a:spcPct val="108030"/>
              </a:lnSpc>
              <a:buSzPts val="1706"/>
            </a:pPr>
            <a:endParaRPr lang="en-US" sz="1800" b="0" i="0" u="none" strike="noStrike" cap="none">
              <a:solidFill>
                <a:srgbClr val="962481"/>
              </a:solidFill>
              <a:latin typeface="Avenir"/>
              <a:ea typeface="Avenir"/>
              <a:cs typeface="Avenir"/>
              <a:sym typeface="Avenir"/>
            </a:endParaRPr>
          </a:p>
          <a:p>
            <a:pPr marL="303307" lvl="3">
              <a:lnSpc>
                <a:spcPct val="108030"/>
              </a:lnSpc>
              <a:buSzPts val="1706"/>
            </a:pPr>
            <a:endParaRPr lang="en-US" sz="1800">
              <a:solidFill>
                <a:srgbClr val="962481"/>
              </a:solidFill>
              <a:latin typeface="Avenir"/>
              <a:ea typeface="Avenir"/>
              <a:cs typeface="Avenir"/>
              <a:sym typeface="Avenir"/>
            </a:endParaRPr>
          </a:p>
          <a:p>
            <a:pPr marL="303307" lvl="3">
              <a:lnSpc>
                <a:spcPct val="108030"/>
              </a:lnSpc>
              <a:buSzPts val="1706"/>
            </a:pPr>
            <a:endParaRPr lang="en-US" sz="1800" b="0" i="0" u="none" strike="noStrike" cap="none">
              <a:solidFill>
                <a:srgbClr val="962481"/>
              </a:solidFill>
              <a:latin typeface="Avenir"/>
              <a:ea typeface="Avenir"/>
              <a:cs typeface="Avenir"/>
              <a:sym typeface="Avenir"/>
            </a:endParaRPr>
          </a:p>
          <a:p>
            <a:pPr marL="303307" lvl="3">
              <a:lnSpc>
                <a:spcPct val="108030"/>
              </a:lnSpc>
              <a:buSzPts val="1706"/>
            </a:pPr>
            <a:endParaRPr lang="en-US" sz="1800">
              <a:solidFill>
                <a:srgbClr val="962481"/>
              </a:solidFill>
              <a:latin typeface="Avenir"/>
              <a:ea typeface="Avenir"/>
              <a:cs typeface="Avenir"/>
              <a:sym typeface="Avenir"/>
            </a:endParaRPr>
          </a:p>
          <a:p>
            <a:pPr marL="303307" lvl="3">
              <a:lnSpc>
                <a:spcPct val="108030"/>
              </a:lnSpc>
              <a:buSzPts val="1706"/>
            </a:pPr>
            <a:endParaRPr lang="en-US" sz="1800" b="0" i="0" u="none" strike="noStrike" cap="none">
              <a:solidFill>
                <a:srgbClr val="962481"/>
              </a:solidFill>
              <a:latin typeface="Avenir"/>
              <a:ea typeface="Avenir"/>
              <a:cs typeface="Avenir"/>
              <a:sym typeface="Avenir"/>
            </a:endParaRPr>
          </a:p>
          <a:p>
            <a:pPr marL="303307" lvl="3">
              <a:lnSpc>
                <a:spcPct val="108030"/>
              </a:lnSpc>
              <a:buSzPts val="1706"/>
            </a:pPr>
            <a:endParaRPr lang="en-US" sz="1800">
              <a:solidFill>
                <a:srgbClr val="962481"/>
              </a:solidFill>
              <a:latin typeface="Avenir"/>
              <a:ea typeface="Avenir"/>
              <a:cs typeface="Avenir"/>
              <a:sym typeface="Avenir"/>
            </a:endParaRPr>
          </a:p>
          <a:p>
            <a:pPr marL="303307" lvl="3">
              <a:lnSpc>
                <a:spcPct val="108030"/>
              </a:lnSpc>
              <a:buSzPts val="1706"/>
            </a:pPr>
            <a:endParaRPr lang="en-US" sz="1800" b="0" i="0" u="none" strike="noStrike" cap="none">
              <a:solidFill>
                <a:srgbClr val="962481"/>
              </a:solidFill>
              <a:latin typeface="Avenir"/>
              <a:ea typeface="Avenir"/>
              <a:cs typeface="Avenir"/>
              <a:sym typeface="Avenir"/>
            </a:endParaRPr>
          </a:p>
          <a:p>
            <a:pPr marL="303307" lvl="3">
              <a:lnSpc>
                <a:spcPct val="108030"/>
              </a:lnSpc>
              <a:buSzPts val="1706"/>
            </a:pPr>
            <a:endParaRPr lang="en-US" sz="1800">
              <a:solidFill>
                <a:srgbClr val="962481"/>
              </a:solidFill>
              <a:latin typeface="Avenir"/>
              <a:ea typeface="Avenir"/>
              <a:cs typeface="Avenir"/>
              <a:sym typeface="Avenir"/>
            </a:endParaRPr>
          </a:p>
          <a:p>
            <a:pPr marL="303307" lvl="3">
              <a:lnSpc>
                <a:spcPct val="108030"/>
              </a:lnSpc>
              <a:buSzPts val="1706"/>
            </a:pPr>
            <a:endParaRPr lang="en-US" sz="1800" b="0" i="0" u="none" strike="noStrike" cap="none">
              <a:solidFill>
                <a:srgbClr val="962481"/>
              </a:solidFill>
              <a:latin typeface="Avenir"/>
              <a:ea typeface="Avenir"/>
              <a:cs typeface="Avenir"/>
              <a:sym typeface="Avenir"/>
            </a:endParaRPr>
          </a:p>
          <a:p>
            <a:pPr marL="303307" lvl="3">
              <a:lnSpc>
                <a:spcPct val="108030"/>
              </a:lnSpc>
              <a:buSzPts val="1706"/>
            </a:pPr>
            <a:endParaRPr lang="en-US" sz="1800">
              <a:solidFill>
                <a:srgbClr val="962481"/>
              </a:solidFill>
              <a:latin typeface="Avenir"/>
              <a:ea typeface="Avenir"/>
              <a:cs typeface="Avenir"/>
              <a:sym typeface="Avenir"/>
            </a:endParaRPr>
          </a:p>
          <a:p>
            <a:pPr marL="303307" lvl="3">
              <a:lnSpc>
                <a:spcPct val="108030"/>
              </a:lnSpc>
              <a:buSzPts val="1706"/>
            </a:pPr>
            <a:endParaRPr lang="en-US" sz="1800" b="0" i="0" u="none" strike="noStrike" cap="none">
              <a:solidFill>
                <a:srgbClr val="962481"/>
              </a:solidFill>
              <a:latin typeface="Avenir"/>
              <a:ea typeface="Avenir"/>
              <a:cs typeface="Avenir"/>
              <a:sym typeface="Avenir"/>
            </a:endParaRPr>
          </a:p>
          <a:p>
            <a:pPr marL="303307" lvl="3">
              <a:lnSpc>
                <a:spcPct val="108030"/>
              </a:lnSpc>
              <a:buSzPts val="1706"/>
            </a:pPr>
            <a:r>
              <a:rPr lang="en-US" sz="1800" b="0" i="0" u="none" strike="noStrike" cap="none">
                <a:solidFill>
                  <a:srgbClr val="962481"/>
                </a:solidFill>
                <a:latin typeface="Avenir"/>
                <a:ea typeface="Avenir"/>
                <a:cs typeface="Avenir"/>
                <a:sym typeface="Avenir"/>
              </a:rPr>
              <a:t>Does anybody want to ask me anything about how I use maths in my job?</a:t>
            </a:r>
            <a:endParaRPr sz="1800">
              <a:solidFill>
                <a:srgbClr val="96248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88" name="Google Shape;188;p19"/>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FFFFFF"/>
                </a:solidFill>
                <a:latin typeface="Avenir"/>
                <a:ea typeface="Avenir"/>
                <a:cs typeface="Avenir"/>
                <a:sym typeface="Avenir"/>
              </a:rPr>
              <a:t>nationalnumeracy.org.uk</a:t>
            </a:r>
            <a:endParaRPr/>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txBox="1"/>
          <p:nvPr/>
        </p:nvSpPr>
        <p:spPr>
          <a:xfrm>
            <a:off x="1606914" y="3417278"/>
            <a:ext cx="6539772" cy="474489"/>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a:solidFill>
                  <a:srgbClr val="951B81"/>
                </a:solidFill>
                <a:latin typeface="Avenir"/>
                <a:ea typeface="Avenir"/>
                <a:cs typeface="Avenir"/>
                <a:sym typeface="Avenir"/>
              </a:rPr>
              <a:t>Maths in my life outside 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951B81"/>
                </a:solidFill>
                <a:latin typeface="Avenir"/>
                <a:ea typeface="Avenir"/>
                <a:cs typeface="Avenir"/>
                <a:sym typeface="Avenir"/>
              </a:rPr>
              <a:t>nationalnumeracy.org.uk</a:t>
            </a: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a:solidFill>
                  <a:srgbClr val="951B81"/>
                </a:solidFill>
                <a:latin typeface="Avenir"/>
                <a:sym typeface="Avenir"/>
              </a:rPr>
              <a:t>I use maths to get to places I need to be</a:t>
            </a:r>
            <a:endParaRPr b="1"/>
          </a:p>
        </p:txBody>
      </p:sp>
      <p:sp>
        <p:nvSpPr>
          <p:cNvPr id="2" name="Google Shape;178;p18">
            <a:extLst>
              <a:ext uri="{FF2B5EF4-FFF2-40B4-BE49-F238E27FC236}">
                <a16:creationId xmlns:a16="http://schemas.microsoft.com/office/drawing/2014/main" id="{D9418999-AB0B-44BD-DB85-1A53BCA70576}"/>
              </a:ext>
            </a:extLst>
          </p:cNvPr>
          <p:cNvSpPr txBox="1"/>
          <p:nvPr/>
        </p:nvSpPr>
        <p:spPr>
          <a:xfrm>
            <a:off x="340242" y="1261599"/>
            <a:ext cx="9153672" cy="4786951"/>
          </a:xfrm>
          <a:prstGeom prst="rect">
            <a:avLst/>
          </a:prstGeom>
          <a:noFill/>
          <a:ln>
            <a:noFill/>
          </a:ln>
        </p:spPr>
        <p:txBody>
          <a:bodyPr spcFirstLastPara="1" wrap="square" lIns="0" tIns="0" rIns="0" bIns="0" anchor="t" anchorCtr="0">
            <a:spAutoFit/>
          </a:bodyPr>
          <a:lstStyle/>
          <a:p>
            <a:pPr marL="303307" lvl="4">
              <a:lnSpc>
                <a:spcPct val="108030"/>
              </a:lnSpc>
              <a:buSzPts val="1706"/>
            </a:pPr>
            <a:r>
              <a:rPr lang="en-GB" sz="1800">
                <a:solidFill>
                  <a:srgbClr val="962481"/>
                </a:solidFill>
                <a:latin typeface="Avenir"/>
                <a:ea typeface="Avenir"/>
                <a:cs typeface="Avenir"/>
                <a:sym typeface="Avenir"/>
              </a:rPr>
              <a:t>For example, today…</a:t>
            </a: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r>
              <a:rPr lang="en-GB" sz="1800">
                <a:solidFill>
                  <a:srgbClr val="962481"/>
                </a:solidFill>
                <a:latin typeface="Avenir"/>
                <a:ea typeface="Avenir"/>
                <a:cs typeface="Avenir"/>
                <a:sym typeface="Avenir"/>
              </a:rPr>
              <a:t>I had work out what time to wake up and what time to leave home</a:t>
            </a: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r>
              <a:rPr lang="en-GB" sz="1800">
                <a:solidFill>
                  <a:srgbClr val="962481"/>
                </a:solidFill>
                <a:latin typeface="Avenir"/>
                <a:ea typeface="Avenir"/>
                <a:cs typeface="Avenir"/>
                <a:sym typeface="Avenir"/>
              </a:rPr>
              <a:t>I had to work out what time bus / train / tram to get, read a timetable</a:t>
            </a: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r>
              <a:rPr lang="en-GB" sz="1800">
                <a:solidFill>
                  <a:srgbClr val="962481"/>
                </a:solidFill>
                <a:latin typeface="Avenir"/>
                <a:ea typeface="Avenir"/>
                <a:cs typeface="Avenir"/>
                <a:sym typeface="Avenir"/>
              </a:rPr>
              <a:t>It took me 20 minutes to drive so I left at x am and allowed x minutes to park</a:t>
            </a:r>
          </a:p>
          <a:p>
            <a:pPr marL="303307" lvl="4">
              <a:lnSpc>
                <a:spcPct val="108030"/>
              </a:lnSpc>
              <a:buSzPts val="1706"/>
            </a:pPr>
            <a:endParaRPr lang="en-GB" sz="1800">
              <a:solidFill>
                <a:srgbClr val="962481"/>
              </a:solidFill>
              <a:latin typeface="Avenir"/>
              <a:sym typeface="Avenir"/>
            </a:endParaRPr>
          </a:p>
          <a:p>
            <a:pPr marL="303307" lvl="4">
              <a:lnSpc>
                <a:spcPct val="108030"/>
              </a:lnSpc>
              <a:buSzPts val="1706"/>
            </a:pPr>
            <a:r>
              <a:rPr lang="en-GB" sz="1800">
                <a:solidFill>
                  <a:srgbClr val="962481"/>
                </a:solidFill>
                <a:latin typeface="Avenir"/>
              </a:rPr>
              <a:t>The tram / train / bus cost £x so I had to make sure I had enough on my card</a:t>
            </a:r>
          </a:p>
          <a:p>
            <a:pPr marL="303307" lvl="4">
              <a:lnSpc>
                <a:spcPct val="108030"/>
              </a:lnSpc>
              <a:buSzPts val="1706"/>
            </a:pPr>
            <a:endParaRPr lang="en-GB" sz="1800">
              <a:solidFill>
                <a:srgbClr val="962481"/>
              </a:solidFill>
              <a:latin typeface="Avenir"/>
            </a:endParaRPr>
          </a:p>
          <a:p>
            <a:pPr marL="303307" lvl="4">
              <a:lnSpc>
                <a:spcPct val="108030"/>
              </a:lnSpc>
              <a:buSzPts val="1706"/>
            </a:pPr>
            <a:r>
              <a:rPr lang="en-GB" sz="1800">
                <a:solidFill>
                  <a:srgbClr val="962481"/>
                </a:solidFill>
                <a:latin typeface="Avenir"/>
              </a:rPr>
              <a:t>I used directions to work out how to get here</a:t>
            </a: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r>
              <a:rPr lang="en-GB" sz="1800" b="1">
                <a:solidFill>
                  <a:srgbClr val="962481"/>
                </a:solidFill>
                <a:latin typeface="Avenir"/>
                <a:ea typeface="Avenir"/>
                <a:cs typeface="Avenir"/>
                <a:sym typeface="Avenir"/>
              </a:rPr>
              <a:t>What could have happened if I didn’t use maths today?</a:t>
            </a:r>
          </a:p>
        </p:txBody>
      </p:sp>
    </p:spTree>
    <p:extLst>
      <p:ext uri="{BB962C8B-B14F-4D97-AF65-F5344CB8AC3E}">
        <p14:creationId xmlns:p14="http://schemas.microsoft.com/office/powerpoint/2010/main" val="207029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a:solidFill>
                  <a:srgbClr val="951B81"/>
                </a:solidFill>
                <a:latin typeface="Avenir"/>
                <a:ea typeface="Avenir"/>
                <a:cs typeface="Avenir"/>
                <a:sym typeface="Avenir"/>
              </a:rPr>
              <a:t>nationalnumeracy.org.uk</a:t>
            </a: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a:solidFill>
                  <a:srgbClr val="951B81"/>
                </a:solidFill>
                <a:latin typeface="Avenir"/>
                <a:ea typeface="Avenir"/>
                <a:cs typeface="Avenir"/>
                <a:sym typeface="Avenir"/>
              </a:rPr>
              <a:t>Maths in my life outside work</a:t>
            </a:r>
            <a:endParaRPr b="1"/>
          </a:p>
        </p:txBody>
      </p:sp>
      <p:sp>
        <p:nvSpPr>
          <p:cNvPr id="3" name="Google Shape;178;p18">
            <a:extLst>
              <a:ext uri="{FF2B5EF4-FFF2-40B4-BE49-F238E27FC236}">
                <a16:creationId xmlns:a16="http://schemas.microsoft.com/office/drawing/2014/main" id="{0EE341E6-4016-8567-898F-1ADC0790F700}"/>
              </a:ext>
            </a:extLst>
          </p:cNvPr>
          <p:cNvSpPr txBox="1"/>
          <p:nvPr/>
        </p:nvSpPr>
        <p:spPr>
          <a:xfrm>
            <a:off x="340242" y="1261599"/>
            <a:ext cx="9153672" cy="4487767"/>
          </a:xfrm>
          <a:prstGeom prst="rect">
            <a:avLst/>
          </a:prstGeom>
          <a:noFill/>
          <a:ln>
            <a:noFill/>
          </a:ln>
        </p:spPr>
        <p:txBody>
          <a:bodyPr spcFirstLastPara="1" wrap="square" lIns="0" tIns="0" rIns="0" bIns="0" anchor="t" anchorCtr="0">
            <a:spAutoFit/>
          </a:bodyPr>
          <a:lstStyle/>
          <a:p>
            <a:pPr marL="303307" lvl="4">
              <a:lnSpc>
                <a:spcPct val="108030"/>
              </a:lnSpc>
              <a:buSzPts val="1706"/>
            </a:pPr>
            <a:r>
              <a:rPr lang="en-GB" sz="1800">
                <a:solidFill>
                  <a:srgbClr val="962481"/>
                </a:solidFill>
                <a:latin typeface="Avenir"/>
                <a:ea typeface="Avenir"/>
                <a:cs typeface="Avenir"/>
                <a:sym typeface="Avenir"/>
              </a:rPr>
              <a:t>I use maths…</a:t>
            </a:r>
          </a:p>
          <a:p>
            <a:pPr marL="303307"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r>
              <a:rPr lang="en-GB" sz="1800">
                <a:solidFill>
                  <a:srgbClr val="962481"/>
                </a:solidFill>
                <a:latin typeface="Avenir"/>
                <a:ea typeface="Avenir"/>
                <a:cs typeface="Avenir"/>
                <a:sym typeface="Avenir"/>
              </a:rPr>
              <a:t>For example…</a:t>
            </a:r>
          </a:p>
          <a:p>
            <a:pPr marL="303307" lvl="4">
              <a:lnSpc>
                <a:spcPct val="108030"/>
              </a:lnSpc>
              <a:buSzPts val="1706"/>
            </a:pPr>
            <a:endParaRPr lang="en-GB" sz="1800">
              <a:solidFill>
                <a:srgbClr val="962481"/>
              </a:solidFill>
              <a:latin typeface="Avenir"/>
              <a:ea typeface="Avenir"/>
              <a:cs typeface="Avenir"/>
              <a:sym typeface="Avenir"/>
            </a:endParaRP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bake</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cook</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At the gym</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budget for shopping, a day out, holiday,</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DIY</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knit, sew</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play an instrument</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take part in a sport</a:t>
            </a:r>
          </a:p>
          <a:p>
            <a:pPr marL="589057" lvl="4" indent="-285750">
              <a:lnSpc>
                <a:spcPct val="108030"/>
              </a:lnSpc>
              <a:buSzPts val="1706"/>
              <a:buFont typeface="Arial" panose="020B0604020202020204" pitchFamily="34" charset="0"/>
              <a:buChar char="•"/>
            </a:pPr>
            <a:r>
              <a:rPr lang="en-GB" sz="1800">
                <a:solidFill>
                  <a:srgbClr val="962481"/>
                </a:solidFill>
                <a:latin typeface="Avenir"/>
                <a:ea typeface="Avenir"/>
                <a:cs typeface="Avenir"/>
                <a:sym typeface="Avenir"/>
              </a:rPr>
              <a:t>To play board games</a:t>
            </a:r>
          </a:p>
          <a:p>
            <a:pPr marL="520320" lvl="4">
              <a:lnSpc>
                <a:spcPct val="108030"/>
              </a:lnSpc>
              <a:buSzPts val="1706"/>
            </a:pPr>
            <a:endParaRPr lang="en-GB" sz="1800">
              <a:solidFill>
                <a:srgbClr val="962481"/>
              </a:solidFill>
              <a:latin typeface="Avenir"/>
              <a:ea typeface="Avenir"/>
              <a:cs typeface="Avenir"/>
              <a:sym typeface="Avenir"/>
            </a:endParaRPr>
          </a:p>
          <a:p>
            <a:pPr marL="303307" lvl="4">
              <a:lnSpc>
                <a:spcPct val="108030"/>
              </a:lnSpc>
              <a:buSzPts val="1706"/>
            </a:pPr>
            <a:r>
              <a:rPr lang="en-GB" sz="1800">
                <a:solidFill>
                  <a:srgbClr val="962481"/>
                </a:solidFill>
                <a:latin typeface="Avenir"/>
                <a:ea typeface="Avenir"/>
                <a:cs typeface="Avenir"/>
                <a:sym typeface="Avenir"/>
              </a:rPr>
              <a:t>Does anybody want to ask me anything about how I use maths outside of work?</a:t>
            </a:r>
            <a:endParaRPr lang="en-GB" sz="1800">
              <a:solidFill>
                <a:srgbClr val="962481"/>
              </a:solidFill>
            </a:endParaRPr>
          </a:p>
        </p:txBody>
      </p:sp>
    </p:spTree>
    <p:extLst>
      <p:ext uri="{BB962C8B-B14F-4D97-AF65-F5344CB8AC3E}">
        <p14:creationId xmlns:p14="http://schemas.microsoft.com/office/powerpoint/2010/main" val="6999396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6" ma:contentTypeDescription="Create a new document." ma:contentTypeScope="" ma:versionID="2d8c4cf79d550b5702ee6bf8a245d45a">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043eb449fb66c973ed7e3faa9a5aba28"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minOccurs="0"/>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nillable="true"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BillingMetadata" ma:index="5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73C023-BA22-46CB-A7E4-FF2500E0CF2D}">
  <ds:schemaRefs>
    <ds:schemaRef ds:uri="http://schemas.microsoft.com/sharepoint/v3/contenttype/forms"/>
  </ds:schemaRefs>
</ds:datastoreItem>
</file>

<file path=customXml/itemProps2.xml><?xml version="1.0" encoding="utf-8"?>
<ds:datastoreItem xmlns:ds="http://schemas.openxmlformats.org/officeDocument/2006/customXml" ds:itemID="{7DAA3FDB-2AA3-4FF1-A8BD-67ED5D876098}">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 ds:uri="3d4fb1ce-7578-4a36-b24b-8490e06c8395"/>
    <ds:schemaRef ds:uri="http://schemas.microsoft.com/office/2006/metadata/properties"/>
    <ds:schemaRef ds:uri="b072cec8-3e9d-43cd-90c2-d7a855a423e0"/>
    <ds:schemaRef ds:uri="5c446c59-e2cf-4ab6-976a-d41307e20e11"/>
    <ds:schemaRef ds:uri="http://purl.org/dc/dcmitype/"/>
  </ds:schemaRefs>
</ds:datastoreItem>
</file>

<file path=customXml/itemProps3.xml><?xml version="1.0" encoding="utf-8"?>
<ds:datastoreItem xmlns:ds="http://schemas.openxmlformats.org/officeDocument/2006/customXml" ds:itemID="{81373E97-C816-4A5F-A0F5-85B68E2D17A3}">
  <ds:schemaRefs>
    <ds:schemaRef ds:uri="3d4fb1ce-7578-4a36-b24b-8490e06c8395"/>
    <ds:schemaRef ds:uri="5c446c59-e2cf-4ab6-976a-d41307e20e11"/>
    <ds:schemaRef ds:uri="b072cec8-3e9d-43cd-90c2-d7a855a42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1703</Words>
  <Application>Microsoft Office PowerPoint</Application>
  <PresentationFormat>Custom</PresentationFormat>
  <Paragraphs>199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Avenir</vt:lpstr>
      <vt:lpstr>Lato</vt:lpstr>
      <vt:lpstr>Arimo</vt:lpstr>
      <vt:lpstr>Noto Sans Symbols</vt:lpstr>
      <vt:lpstr>Rubik</vt:lpstr>
      <vt:lpstr>Calibri</vt:lpstr>
      <vt:lpstr>Rubik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Lizzie Green</cp:lastModifiedBy>
  <cp:revision>4</cp:revision>
  <dcterms:modified xsi:type="dcterms:W3CDTF">2026-05-22T12:24:52Z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ies>
</file>