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78" r:id="rId5"/>
    <p:sldMasterId id="2147483683" r:id="rId6"/>
    <p:sldMasterId id="2147483692" r:id="rId7"/>
    <p:sldMasterId id="2147483699" r:id="rId8"/>
    <p:sldMasterId id="2147483708" r:id="rId9"/>
  </p:sldMasterIdLst>
  <p:notesMasterIdLst>
    <p:notesMasterId r:id="rId64"/>
  </p:notesMasterIdLst>
  <p:sldIdLst>
    <p:sldId id="256" r:id="rId10"/>
    <p:sldId id="384" r:id="rId11"/>
    <p:sldId id="306" r:id="rId12"/>
    <p:sldId id="320" r:id="rId13"/>
    <p:sldId id="385" r:id="rId14"/>
    <p:sldId id="321" r:id="rId15"/>
    <p:sldId id="322" r:id="rId16"/>
    <p:sldId id="373" r:id="rId17"/>
    <p:sldId id="323" r:id="rId18"/>
    <p:sldId id="381" r:id="rId19"/>
    <p:sldId id="325" r:id="rId20"/>
    <p:sldId id="319" r:id="rId21"/>
    <p:sldId id="258" r:id="rId22"/>
    <p:sldId id="274" r:id="rId23"/>
    <p:sldId id="300" r:id="rId24"/>
    <p:sldId id="327" r:id="rId25"/>
    <p:sldId id="260" r:id="rId26"/>
    <p:sldId id="261" r:id="rId27"/>
    <p:sldId id="263" r:id="rId28"/>
    <p:sldId id="264" r:id="rId29"/>
    <p:sldId id="366" r:id="rId30"/>
    <p:sldId id="271" r:id="rId31"/>
    <p:sldId id="355" r:id="rId32"/>
    <p:sldId id="376" r:id="rId33"/>
    <p:sldId id="301" r:id="rId34"/>
    <p:sldId id="329" r:id="rId35"/>
    <p:sldId id="279" r:id="rId36"/>
    <p:sldId id="280" r:id="rId37"/>
    <p:sldId id="330" r:id="rId38"/>
    <p:sldId id="378" r:id="rId39"/>
    <p:sldId id="382" r:id="rId40"/>
    <p:sldId id="379" r:id="rId41"/>
    <p:sldId id="380" r:id="rId42"/>
    <p:sldId id="369" r:id="rId43"/>
    <p:sldId id="287" r:id="rId44"/>
    <p:sldId id="288" r:id="rId45"/>
    <p:sldId id="289" r:id="rId46"/>
    <p:sldId id="303" r:id="rId47"/>
    <p:sldId id="295" r:id="rId48"/>
    <p:sldId id="292" r:id="rId49"/>
    <p:sldId id="357" r:id="rId50"/>
    <p:sldId id="383" r:id="rId51"/>
    <p:sldId id="328" r:id="rId52"/>
    <p:sldId id="386" r:id="rId53"/>
    <p:sldId id="358" r:id="rId54"/>
    <p:sldId id="338" r:id="rId55"/>
    <p:sldId id="374" r:id="rId56"/>
    <p:sldId id="375" r:id="rId57"/>
    <p:sldId id="339" r:id="rId58"/>
    <p:sldId id="343" r:id="rId59"/>
    <p:sldId id="345" r:id="rId60"/>
    <p:sldId id="340" r:id="rId61"/>
    <p:sldId id="346" r:id="rId62"/>
    <p:sldId id="341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94C40-DB3B-8CBA-F238-07F7FFA1DCF4}" name="Bryony Clark" initials="BC" userId="S::bryony@nationalnumeracy.org.uk::9a0d9efc-5e53-44f4-94d3-0edbe638462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04A"/>
    <a:srgbClr val="F39200"/>
    <a:srgbClr val="FFFEF6"/>
    <a:srgbClr val="E3EEEF"/>
    <a:srgbClr val="3AB4AD"/>
    <a:srgbClr val="FDFFEF"/>
    <a:srgbClr val="0AB9EE"/>
    <a:srgbClr val="FFFFF3"/>
    <a:srgbClr val="A3E1D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AAFB0-72C4-0DFE-6A79-77876ADCC0A4}" v="3" dt="2026-05-27T10:23:25.8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6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71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2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notesMaster" Target="notesMasters/notesMaster1.xml"/><Relationship Id="rId69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theme" Target="theme/theme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Barnes" userId="3e762f42-0ff2-4b0b-83f7-6a3b90266c0d" providerId="ADAL" clId="{B65B714F-F7DD-4DD6-811C-2FA7E59192B6}"/>
    <pc:docChg chg="custSel addSld delSld modSld">
      <pc:chgData name="Beth Barnes" userId="3e762f42-0ff2-4b0b-83f7-6a3b90266c0d" providerId="ADAL" clId="{B65B714F-F7DD-4DD6-811C-2FA7E59192B6}" dt="2026-05-27T10:25:39.260" v="560" actId="1076"/>
      <pc:docMkLst>
        <pc:docMk/>
      </pc:docMkLst>
      <pc:sldChg chg="delSp">
        <pc:chgData name="Beth Barnes" userId="3e762f42-0ff2-4b0b-83f7-6a3b90266c0d" providerId="ADAL" clId="{B65B714F-F7DD-4DD6-811C-2FA7E59192B6}" dt="2026-05-07T13:42:35.075" v="43" actId="478"/>
        <pc:sldMkLst>
          <pc:docMk/>
          <pc:sldMk cId="2164502482" sldId="256"/>
        </pc:sldMkLst>
      </pc:sldChg>
      <pc:sldChg chg="modSp mod">
        <pc:chgData name="Beth Barnes" userId="3e762f42-0ff2-4b0b-83f7-6a3b90266c0d" providerId="ADAL" clId="{B65B714F-F7DD-4DD6-811C-2FA7E59192B6}" dt="2026-05-07T13:49:04.705" v="514" actId="1076"/>
        <pc:sldMkLst>
          <pc:docMk/>
          <pc:sldMk cId="1671196252" sldId="263"/>
        </pc:sldMkLst>
        <pc:spChg chg="mod">
          <ac:chgData name="Beth Barnes" userId="3e762f42-0ff2-4b0b-83f7-6a3b90266c0d" providerId="ADAL" clId="{B65B714F-F7DD-4DD6-811C-2FA7E59192B6}" dt="2026-05-07T13:49:04.705" v="514" actId="1076"/>
          <ac:spMkLst>
            <pc:docMk/>
            <pc:sldMk cId="1671196252" sldId="263"/>
            <ac:spMk id="4" creationId="{94E8B17E-ECED-A239-71A6-7E259EBC8C3D}"/>
          </ac:spMkLst>
        </pc:spChg>
        <pc:spChg chg="mod">
          <ac:chgData name="Beth Barnes" userId="3e762f42-0ff2-4b0b-83f7-6a3b90266c0d" providerId="ADAL" clId="{B65B714F-F7DD-4DD6-811C-2FA7E59192B6}" dt="2026-05-07T13:48:43.074" v="472" actId="20577"/>
          <ac:spMkLst>
            <pc:docMk/>
            <pc:sldMk cId="1671196252" sldId="263"/>
            <ac:spMk id="8" creationId="{3FA0B457-CC22-FC21-558F-A47B8018BF1B}"/>
          </ac:spMkLst>
        </pc:spChg>
        <pc:spChg chg="mod">
          <ac:chgData name="Beth Barnes" userId="3e762f42-0ff2-4b0b-83f7-6a3b90266c0d" providerId="ADAL" clId="{B65B714F-F7DD-4DD6-811C-2FA7E59192B6}" dt="2026-05-07T13:48:46.658" v="474" actId="20577"/>
          <ac:spMkLst>
            <pc:docMk/>
            <pc:sldMk cId="1671196252" sldId="263"/>
            <ac:spMk id="9" creationId="{F12288B1-E26F-0B46-5D72-1999A328EB49}"/>
          </ac:spMkLst>
        </pc:spChg>
      </pc:sldChg>
      <pc:sldChg chg="addSp delSp modSp mod">
        <pc:chgData name="Beth Barnes" userId="3e762f42-0ff2-4b0b-83f7-6a3b90266c0d" providerId="ADAL" clId="{B65B714F-F7DD-4DD6-811C-2FA7E59192B6}" dt="2026-05-07T13:50:12.683" v="534" actId="1076"/>
        <pc:sldMkLst>
          <pc:docMk/>
          <pc:sldMk cId="299737892" sldId="264"/>
        </pc:sldMkLst>
        <pc:spChg chg="mod">
          <ac:chgData name="Beth Barnes" userId="3e762f42-0ff2-4b0b-83f7-6a3b90266c0d" providerId="ADAL" clId="{B65B714F-F7DD-4DD6-811C-2FA7E59192B6}" dt="2026-05-07T13:50:01" v="533" actId="20577"/>
          <ac:spMkLst>
            <pc:docMk/>
            <pc:sldMk cId="299737892" sldId="264"/>
            <ac:spMk id="3" creationId="{008250E6-CE83-61F8-C598-C309E1C46945}"/>
          </ac:spMkLst>
        </pc:spChg>
        <pc:spChg chg="mod">
          <ac:chgData name="Beth Barnes" userId="3e762f42-0ff2-4b0b-83f7-6a3b90266c0d" providerId="ADAL" clId="{B65B714F-F7DD-4DD6-811C-2FA7E59192B6}" dt="2026-05-07T13:49:27.073" v="518" actId="1076"/>
          <ac:spMkLst>
            <pc:docMk/>
            <pc:sldMk cId="299737892" sldId="264"/>
            <ac:spMk id="4" creationId="{4927B760-3F90-E945-9D2F-474FFED62149}"/>
          </ac:spMkLst>
        </pc:spChg>
        <pc:spChg chg="mod">
          <ac:chgData name="Beth Barnes" userId="3e762f42-0ff2-4b0b-83f7-6a3b90266c0d" providerId="ADAL" clId="{B65B714F-F7DD-4DD6-811C-2FA7E59192B6}" dt="2026-05-07T13:49:20.142" v="516"/>
          <ac:spMkLst>
            <pc:docMk/>
            <pc:sldMk cId="299737892" sldId="264"/>
            <ac:spMk id="9" creationId="{D4A10570-5AAE-FCF0-BD0D-892E2290820D}"/>
          </ac:spMkLst>
        </pc:spChg>
        <pc:spChg chg="mod">
          <ac:chgData name="Beth Barnes" userId="3e762f42-0ff2-4b0b-83f7-6a3b90266c0d" providerId="ADAL" clId="{B65B714F-F7DD-4DD6-811C-2FA7E59192B6}" dt="2026-05-07T13:49:20.142" v="516"/>
          <ac:spMkLst>
            <pc:docMk/>
            <pc:sldMk cId="299737892" sldId="264"/>
            <ac:spMk id="10" creationId="{E25DEB14-4622-FDCC-26C6-34A39618932A}"/>
          </ac:spMkLst>
        </pc:spChg>
        <pc:spChg chg="mod">
          <ac:chgData name="Beth Barnes" userId="3e762f42-0ff2-4b0b-83f7-6a3b90266c0d" providerId="ADAL" clId="{B65B714F-F7DD-4DD6-811C-2FA7E59192B6}" dt="2026-05-07T13:49:20.142" v="516"/>
          <ac:spMkLst>
            <pc:docMk/>
            <pc:sldMk cId="299737892" sldId="264"/>
            <ac:spMk id="13" creationId="{979E9ED8-421A-06FE-5DE9-B2BC693AA0AA}"/>
          </ac:spMkLst>
        </pc:spChg>
        <pc:spChg chg="mod">
          <ac:chgData name="Beth Barnes" userId="3e762f42-0ff2-4b0b-83f7-6a3b90266c0d" providerId="ADAL" clId="{B65B714F-F7DD-4DD6-811C-2FA7E59192B6}" dt="2026-05-07T13:49:20.142" v="516"/>
          <ac:spMkLst>
            <pc:docMk/>
            <pc:sldMk cId="299737892" sldId="264"/>
            <ac:spMk id="14" creationId="{3FABE594-D631-7CB6-AF84-3840A829C190}"/>
          </ac:spMkLst>
        </pc:spChg>
        <pc:grpChg chg="add mod">
          <ac:chgData name="Beth Barnes" userId="3e762f42-0ff2-4b0b-83f7-6a3b90266c0d" providerId="ADAL" clId="{B65B714F-F7DD-4DD6-811C-2FA7E59192B6}" dt="2026-05-07T13:49:20.142" v="516"/>
          <ac:grpSpMkLst>
            <pc:docMk/>
            <pc:sldMk cId="299737892" sldId="264"/>
            <ac:grpSpMk id="2" creationId="{08578B09-18DA-9648-0857-6DCF045BD89C}"/>
          </ac:grpSpMkLst>
        </pc:grpChg>
        <pc:graphicFrameChg chg="mod">
          <ac:chgData name="Beth Barnes" userId="3e762f42-0ff2-4b0b-83f7-6a3b90266c0d" providerId="ADAL" clId="{B65B714F-F7DD-4DD6-811C-2FA7E59192B6}" dt="2026-05-07T13:50:12.683" v="534" actId="1076"/>
          <ac:graphicFrameMkLst>
            <pc:docMk/>
            <pc:sldMk cId="299737892" sldId="264"/>
            <ac:graphicFrameMk id="8" creationId="{31107F9F-B195-3687-8D5F-4216F5C2055E}"/>
          </ac:graphicFrameMkLst>
        </pc:graphicFrameChg>
      </pc:sldChg>
      <pc:sldChg chg="modSp mod">
        <pc:chgData name="Beth Barnes" userId="3e762f42-0ff2-4b0b-83f7-6a3b90266c0d" providerId="ADAL" clId="{B65B714F-F7DD-4DD6-811C-2FA7E59192B6}" dt="2026-05-07T13:50:30.033" v="536" actId="14100"/>
        <pc:sldMkLst>
          <pc:docMk/>
          <pc:sldMk cId="2308168023" sldId="271"/>
        </pc:sldMkLst>
        <pc:spChg chg="mod">
          <ac:chgData name="Beth Barnes" userId="3e762f42-0ff2-4b0b-83f7-6a3b90266c0d" providerId="ADAL" clId="{B65B714F-F7DD-4DD6-811C-2FA7E59192B6}" dt="2026-05-07T13:50:30.033" v="536" actId="14100"/>
          <ac:spMkLst>
            <pc:docMk/>
            <pc:sldMk cId="2308168023" sldId="271"/>
            <ac:spMk id="12" creationId="{3BD7F567-5719-B518-9015-435DDCA16CCE}"/>
          </ac:spMkLst>
        </pc:spChg>
        <pc:spChg chg="mod">
          <ac:chgData name="Beth Barnes" userId="3e762f42-0ff2-4b0b-83f7-6a3b90266c0d" providerId="ADAL" clId="{B65B714F-F7DD-4DD6-811C-2FA7E59192B6}" dt="2026-05-07T13:50:27.691" v="535" actId="14100"/>
          <ac:spMkLst>
            <pc:docMk/>
            <pc:sldMk cId="2308168023" sldId="271"/>
            <ac:spMk id="15" creationId="{F24AC577-D458-43C9-D3CB-A816D3353BC4}"/>
          </ac:spMkLst>
        </pc:spChg>
      </pc:sldChg>
      <pc:sldChg chg="addSp delSp modSp mod">
        <pc:chgData name="Beth Barnes" userId="3e762f42-0ff2-4b0b-83f7-6a3b90266c0d" providerId="ADAL" clId="{B65B714F-F7DD-4DD6-811C-2FA7E59192B6}" dt="2026-05-07T13:52:05.812" v="539" actId="478"/>
        <pc:sldMkLst>
          <pc:docMk/>
          <pc:sldMk cId="3351408038" sldId="328"/>
        </pc:sldMkLst>
      </pc:sldChg>
      <pc:sldChg chg="addSp delSp modSp mod">
        <pc:chgData name="Beth Barnes" userId="3e762f42-0ff2-4b0b-83f7-6a3b90266c0d" providerId="ADAL" clId="{B65B714F-F7DD-4DD6-811C-2FA7E59192B6}" dt="2026-05-27T10:25:39.260" v="560" actId="1076"/>
        <pc:sldMkLst>
          <pc:docMk/>
          <pc:sldMk cId="763448139" sldId="373"/>
        </pc:sldMkLst>
        <pc:spChg chg="mod">
          <ac:chgData name="Beth Barnes" userId="3e762f42-0ff2-4b0b-83f7-6a3b90266c0d" providerId="ADAL" clId="{B65B714F-F7DD-4DD6-811C-2FA7E59192B6}" dt="2026-05-27T10:25:39.260" v="560" actId="1076"/>
          <ac:spMkLst>
            <pc:docMk/>
            <pc:sldMk cId="763448139" sldId="373"/>
            <ac:spMk id="3" creationId="{824F504D-F9C3-C07D-F480-1E9CA281CBD4}"/>
          </ac:spMkLst>
        </pc:spChg>
        <pc:spChg chg="add mod">
          <ac:chgData name="Beth Barnes" userId="3e762f42-0ff2-4b0b-83f7-6a3b90266c0d" providerId="ADAL" clId="{B65B714F-F7DD-4DD6-811C-2FA7E59192B6}" dt="2026-05-07T13:47:53.198" v="468" actId="113"/>
          <ac:spMkLst>
            <pc:docMk/>
            <pc:sldMk cId="763448139" sldId="373"/>
            <ac:spMk id="12" creationId="{1ED969B3-0EE1-A30D-4640-DCED44068C75}"/>
          </ac:spMkLst>
        </pc:spChg>
      </pc:sldChg>
      <pc:sldChg chg="modSp mod">
        <pc:chgData name="Beth Barnes" userId="3e762f42-0ff2-4b0b-83f7-6a3b90266c0d" providerId="ADAL" clId="{B65B714F-F7DD-4DD6-811C-2FA7E59192B6}" dt="2026-05-07T13:54:05.178" v="543" actId="20577"/>
        <pc:sldMkLst>
          <pc:docMk/>
          <pc:sldMk cId="4261544364" sldId="375"/>
        </pc:sldMkLst>
        <pc:spChg chg="mod">
          <ac:chgData name="Beth Barnes" userId="3e762f42-0ff2-4b0b-83f7-6a3b90266c0d" providerId="ADAL" clId="{B65B714F-F7DD-4DD6-811C-2FA7E59192B6}" dt="2026-05-07T13:54:02.208" v="541" actId="20577"/>
          <ac:spMkLst>
            <pc:docMk/>
            <pc:sldMk cId="4261544364" sldId="375"/>
            <ac:spMk id="4" creationId="{BCA63B06-053F-E184-CA0B-0998BC725140}"/>
          </ac:spMkLst>
        </pc:spChg>
        <pc:spChg chg="mod">
          <ac:chgData name="Beth Barnes" userId="3e762f42-0ff2-4b0b-83f7-6a3b90266c0d" providerId="ADAL" clId="{B65B714F-F7DD-4DD6-811C-2FA7E59192B6}" dt="2026-05-07T13:54:05.178" v="543" actId="20577"/>
          <ac:spMkLst>
            <pc:docMk/>
            <pc:sldMk cId="4261544364" sldId="375"/>
            <ac:spMk id="10" creationId="{214EB62A-A772-D598-3236-678ABD8393C3}"/>
          </ac:spMkLst>
        </pc:spChg>
      </pc:sldChg>
      <pc:sldChg chg="delSp modSp mod modShow">
        <pc:chgData name="Beth Barnes" userId="3e762f42-0ff2-4b0b-83f7-6a3b90266c0d" providerId="ADAL" clId="{B65B714F-F7DD-4DD6-811C-2FA7E59192B6}" dt="2026-05-07T13:42:47.516" v="47" actId="1076"/>
        <pc:sldMkLst>
          <pc:docMk/>
          <pc:sldMk cId="3911124076" sldId="384"/>
        </pc:sldMkLst>
        <pc:spChg chg="mod">
          <ac:chgData name="Beth Barnes" userId="3e762f42-0ff2-4b0b-83f7-6a3b90266c0d" providerId="ADAL" clId="{B65B714F-F7DD-4DD6-811C-2FA7E59192B6}" dt="2026-05-07T13:42:47.516" v="47" actId="1076"/>
          <ac:spMkLst>
            <pc:docMk/>
            <pc:sldMk cId="3911124076" sldId="384"/>
            <ac:spMk id="7" creationId="{16D9F9B9-B9C8-218E-4D06-99BDCF025461}"/>
          </ac:spMkLst>
        </pc:spChg>
        <pc:picChg chg="mod">
          <ac:chgData name="Beth Barnes" userId="3e762f42-0ff2-4b0b-83f7-6a3b90266c0d" providerId="ADAL" clId="{B65B714F-F7DD-4DD6-811C-2FA7E59192B6}" dt="2026-05-07T13:42:44.406" v="46" actId="1076"/>
          <ac:picMkLst>
            <pc:docMk/>
            <pc:sldMk cId="3911124076" sldId="384"/>
            <ac:picMk id="1027" creationId="{02C65977-ABE6-E8BB-CA72-0027B45ABEFA}"/>
          </ac:picMkLst>
        </pc:picChg>
      </pc:sldChg>
    </pc:docChg>
  </pc:docChgLst>
  <pc:docChgLst>
    <pc:chgData name="Beth Barnes" userId="S::beth@nationalnumeracy.org.uk::3e762f42-0ff2-4b0b-83f7-6a3b90266c0d" providerId="AD" clId="Web-{3BCAAFB0-72C4-0DFE-6A79-77876ADCC0A4}"/>
    <pc:docChg chg="modSld">
      <pc:chgData name="Beth Barnes" userId="S::beth@nationalnumeracy.org.uk::3e762f42-0ff2-4b0b-83f7-6a3b90266c0d" providerId="AD" clId="Web-{3BCAAFB0-72C4-0DFE-6A79-77876ADCC0A4}" dt="2026-05-27T10:23:25.821" v="2" actId="1076"/>
      <pc:docMkLst>
        <pc:docMk/>
      </pc:docMkLst>
      <pc:sldChg chg="addSp modSp">
        <pc:chgData name="Beth Barnes" userId="S::beth@nationalnumeracy.org.uk::3e762f42-0ff2-4b0b-83f7-6a3b90266c0d" providerId="AD" clId="Web-{3BCAAFB0-72C4-0DFE-6A79-77876ADCC0A4}" dt="2026-05-27T10:23:25.821" v="2" actId="1076"/>
        <pc:sldMkLst>
          <pc:docMk/>
          <pc:sldMk cId="763448139" sldId="373"/>
        </pc:sldMkLst>
        <pc:spChg chg="add mod">
          <ac:chgData name="Beth Barnes" userId="S::beth@nationalnumeracy.org.uk::3e762f42-0ff2-4b0b-83f7-6a3b90266c0d" providerId="AD" clId="Web-{3BCAAFB0-72C4-0DFE-6A79-77876ADCC0A4}" dt="2026-05-27T10:23:25.821" v="2" actId="1076"/>
          <ac:spMkLst>
            <pc:docMk/>
            <pc:sldMk cId="763448139" sldId="373"/>
            <ac:spMk id="3" creationId="{824F504D-F9C3-C07D-F480-1E9CA281CBD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2003</c:v>
                </c:pt>
              </c:strCache>
            </c:strRef>
          </c:tx>
          <c:spPr>
            <a:solidFill>
              <a:srgbClr val="F39200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Literacy</c:v>
                </c:pt>
                <c:pt idx="1">
                  <c:v>Numeracy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3-480F-BEA9-D74F2F9FD2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rgbClr val="3AB4AD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Literacy</c:v>
                </c:pt>
                <c:pt idx="1">
                  <c:v>Numeracy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57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3-480F-BEA9-D74F2F9FD2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8322512"/>
        <c:axId val="1828531871"/>
      </c:barChart>
      <c:catAx>
        <c:axId val="19832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8531871"/>
        <c:crosses val="autoZero"/>
        <c:auto val="1"/>
        <c:lblAlgn val="ctr"/>
        <c:lblOffset val="100"/>
        <c:noMultiLvlLbl val="0"/>
      </c:catAx>
      <c:valAx>
        <c:axId val="1828531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3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322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1CF13-39C2-497C-87BE-65A4CC1B4325}" type="datetimeFigureOut">
              <a:rPr lang="en-GB" smtClean="0"/>
              <a:t>03/06/2026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11784-5840-4E1B-8226-1D54F4C718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91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211784-5840-4E1B-8226-1D54F4C7183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129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97E144-B594-9E85-CC71-D0C94EDA9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8E7702-5B8E-E11A-C258-4C0028CF58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11094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C589B34-7592-1FDC-84F6-E57A6A2F0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905018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CEE476F2-61EB-CEB1-73B4-2DA78C1C4B93}"/>
              </a:ext>
            </a:extLst>
          </p:cNvPr>
          <p:cNvSpPr/>
          <p:nvPr/>
        </p:nvSpPr>
        <p:spPr>
          <a:xfrm>
            <a:off x="4609576" y="-13849"/>
            <a:ext cx="4540685" cy="3973632"/>
          </a:xfrm>
          <a:custGeom>
            <a:avLst/>
            <a:gdLst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21896 w 4521896"/>
              <a:gd name="connsiteY2" fmla="*/ 3965568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03107 w 4521896"/>
              <a:gd name="connsiteY2" fmla="*/ 3765151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7038"/>
              <a:gd name="connsiteX1" fmla="*/ 4521896 w 4546948"/>
              <a:gd name="connsiteY1" fmla="*/ 0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28159 w 4546948"/>
              <a:gd name="connsiteY1" fmla="*/ 12526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15702 w 4546948"/>
              <a:gd name="connsiteY1" fmla="*/ 6274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15805"/>
              <a:gd name="connsiteY0" fmla="*/ 0 h 3967126"/>
              <a:gd name="connsiteX1" fmla="*/ 4515702 w 4515805"/>
              <a:gd name="connsiteY1" fmla="*/ 6274 h 3967126"/>
              <a:gd name="connsiteX2" fmla="*/ 4515805 w 4515805"/>
              <a:gd name="connsiteY2" fmla="*/ 3846560 h 3967126"/>
              <a:gd name="connsiteX3" fmla="*/ 0 w 4515805"/>
              <a:gd name="connsiteY3" fmla="*/ 3965568 h 3967126"/>
              <a:gd name="connsiteX4" fmla="*/ 0 w 4515805"/>
              <a:gd name="connsiteY4" fmla="*/ 0 h 396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5805" h="3967126">
                <a:moveTo>
                  <a:pt x="0" y="0"/>
                </a:moveTo>
                <a:lnTo>
                  <a:pt x="4515702" y="6274"/>
                </a:lnTo>
                <a:cubicBezTo>
                  <a:pt x="4515736" y="1286369"/>
                  <a:pt x="4515771" y="2566465"/>
                  <a:pt x="4515805" y="3846560"/>
                </a:cubicBezTo>
                <a:cubicBezTo>
                  <a:pt x="3000156" y="3888314"/>
                  <a:pt x="1991638" y="3980181"/>
                  <a:pt x="0" y="3965568"/>
                </a:cubicBezTo>
                <a:lnTo>
                  <a:pt x="0" y="0"/>
                </a:ln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AA344DE-C57A-A876-59CF-4B077B0203CC}"/>
              </a:ext>
            </a:extLst>
          </p:cNvPr>
          <p:cNvSpPr/>
          <p:nvPr/>
        </p:nvSpPr>
        <p:spPr>
          <a:xfrm rot="16200000">
            <a:off x="1050789" y="3053926"/>
            <a:ext cx="6882961" cy="747897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33614 w 9217154"/>
              <a:gd name="connsiteY0" fmla="*/ 0 h 364280"/>
              <a:gd name="connsiteX1" fmla="*/ 9217154 w 9217154"/>
              <a:gd name="connsiteY1" fmla="*/ 93995 h 364280"/>
              <a:gd name="connsiteX2" fmla="*/ 9213472 w 9217154"/>
              <a:gd name="connsiteY2" fmla="*/ 290343 h 364280"/>
              <a:gd name="connsiteX3" fmla="*/ 0 w 9217154"/>
              <a:gd name="connsiteY3" fmla="*/ 186758 h 364280"/>
              <a:gd name="connsiteX4" fmla="*/ 33614 w 9217154"/>
              <a:gd name="connsiteY4" fmla="*/ 0 h 364280"/>
              <a:gd name="connsiteX0" fmla="*/ 0 w 9220391"/>
              <a:gd name="connsiteY0" fmla="*/ 0 h 364280"/>
              <a:gd name="connsiteX1" fmla="*/ 9220391 w 9220391"/>
              <a:gd name="connsiteY1" fmla="*/ 93995 h 364280"/>
              <a:gd name="connsiteX2" fmla="*/ 9216709 w 9220391"/>
              <a:gd name="connsiteY2" fmla="*/ 290343 h 364280"/>
              <a:gd name="connsiteX3" fmla="*/ 3237 w 9220391"/>
              <a:gd name="connsiteY3" fmla="*/ 186758 h 364280"/>
              <a:gd name="connsiteX4" fmla="*/ 0 w 9220391"/>
              <a:gd name="connsiteY4" fmla="*/ 0 h 364280"/>
              <a:gd name="connsiteX0" fmla="*/ 15189 w 9235580"/>
              <a:gd name="connsiteY0" fmla="*/ 0 h 391869"/>
              <a:gd name="connsiteX1" fmla="*/ 9235580 w 9235580"/>
              <a:gd name="connsiteY1" fmla="*/ 93995 h 391869"/>
              <a:gd name="connsiteX2" fmla="*/ 9231898 w 9235580"/>
              <a:gd name="connsiteY2" fmla="*/ 290343 h 391869"/>
              <a:gd name="connsiteX3" fmla="*/ 0 w 9235580"/>
              <a:gd name="connsiteY3" fmla="*/ 257525 h 391869"/>
              <a:gd name="connsiteX4" fmla="*/ 15189 w 9235580"/>
              <a:gd name="connsiteY4" fmla="*/ 0 h 391869"/>
              <a:gd name="connsiteX0" fmla="*/ 24402 w 9235580"/>
              <a:gd name="connsiteY0" fmla="*/ 0 h 388144"/>
              <a:gd name="connsiteX1" fmla="*/ 9235580 w 9235580"/>
              <a:gd name="connsiteY1" fmla="*/ 90270 h 388144"/>
              <a:gd name="connsiteX2" fmla="*/ 9231898 w 9235580"/>
              <a:gd name="connsiteY2" fmla="*/ 286618 h 388144"/>
              <a:gd name="connsiteX3" fmla="*/ 0 w 9235580"/>
              <a:gd name="connsiteY3" fmla="*/ 253800 h 388144"/>
              <a:gd name="connsiteX4" fmla="*/ 24402 w 9235580"/>
              <a:gd name="connsiteY4" fmla="*/ 0 h 388144"/>
              <a:gd name="connsiteX0" fmla="*/ 0 w 9211178"/>
              <a:gd name="connsiteY0" fmla="*/ 0 h 389918"/>
              <a:gd name="connsiteX1" fmla="*/ 9211178 w 9211178"/>
              <a:gd name="connsiteY1" fmla="*/ 90270 h 389918"/>
              <a:gd name="connsiteX2" fmla="*/ 9207496 w 9211178"/>
              <a:gd name="connsiteY2" fmla="*/ 286618 h 389918"/>
              <a:gd name="connsiteX3" fmla="*/ 12447 w 9211178"/>
              <a:gd name="connsiteY3" fmla="*/ 257526 h 389918"/>
              <a:gd name="connsiteX4" fmla="*/ 0 w 9211178"/>
              <a:gd name="connsiteY4" fmla="*/ 0 h 389918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402252"/>
              <a:gd name="connsiteX1" fmla="*/ 9204731 w 9204731"/>
              <a:gd name="connsiteY1" fmla="*/ 92877 h 402252"/>
              <a:gd name="connsiteX2" fmla="*/ 9201049 w 9204731"/>
              <a:gd name="connsiteY2" fmla="*/ 289225 h 402252"/>
              <a:gd name="connsiteX3" fmla="*/ 6000 w 9204731"/>
              <a:gd name="connsiteY3" fmla="*/ 260133 h 402252"/>
              <a:gd name="connsiteX4" fmla="*/ 0 w 9204731"/>
              <a:gd name="connsiteY4" fmla="*/ 0 h 402252"/>
              <a:gd name="connsiteX0" fmla="*/ 0 w 9204731"/>
              <a:gd name="connsiteY0" fmla="*/ 0 h 406622"/>
              <a:gd name="connsiteX1" fmla="*/ 9204731 w 9204731"/>
              <a:gd name="connsiteY1" fmla="*/ 92877 h 406622"/>
              <a:gd name="connsiteX2" fmla="*/ 9201049 w 9204731"/>
              <a:gd name="connsiteY2" fmla="*/ 289225 h 406622"/>
              <a:gd name="connsiteX3" fmla="*/ 6000 w 9204731"/>
              <a:gd name="connsiteY3" fmla="*/ 260133 h 406622"/>
              <a:gd name="connsiteX4" fmla="*/ 0 w 9204731"/>
              <a:gd name="connsiteY4" fmla="*/ 0 h 406622"/>
              <a:gd name="connsiteX0" fmla="*/ 0 w 9222851"/>
              <a:gd name="connsiteY0" fmla="*/ 0 h 405160"/>
              <a:gd name="connsiteX1" fmla="*/ 9204731 w 9222851"/>
              <a:gd name="connsiteY1" fmla="*/ 92877 h 405160"/>
              <a:gd name="connsiteX2" fmla="*/ 9222799 w 9222851"/>
              <a:gd name="connsiteY2" fmla="*/ 286294 h 405160"/>
              <a:gd name="connsiteX3" fmla="*/ 6000 w 9222851"/>
              <a:gd name="connsiteY3" fmla="*/ 260133 h 405160"/>
              <a:gd name="connsiteX4" fmla="*/ 0 w 9222851"/>
              <a:gd name="connsiteY4" fmla="*/ 0 h 405160"/>
              <a:gd name="connsiteX0" fmla="*/ 0 w 9222964"/>
              <a:gd name="connsiteY0" fmla="*/ 0 h 405160"/>
              <a:gd name="connsiteX1" fmla="*/ 9219232 w 9222964"/>
              <a:gd name="connsiteY1" fmla="*/ 87015 h 405160"/>
              <a:gd name="connsiteX2" fmla="*/ 9222799 w 9222964"/>
              <a:gd name="connsiteY2" fmla="*/ 286294 h 405160"/>
              <a:gd name="connsiteX3" fmla="*/ 6000 w 9222964"/>
              <a:gd name="connsiteY3" fmla="*/ 260133 h 405160"/>
              <a:gd name="connsiteX4" fmla="*/ 0 w 9222964"/>
              <a:gd name="connsiteY4" fmla="*/ 0 h 40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2964" h="405160">
                <a:moveTo>
                  <a:pt x="0" y="0"/>
                </a:moveTo>
                <a:cubicBezTo>
                  <a:pt x="1417368" y="213129"/>
                  <a:pt x="5173163" y="271024"/>
                  <a:pt x="9219232" y="87015"/>
                </a:cubicBezTo>
                <a:cubicBezTo>
                  <a:pt x="9218005" y="152464"/>
                  <a:pt x="9224026" y="220845"/>
                  <a:pt x="9222799" y="286294"/>
                </a:cubicBezTo>
                <a:cubicBezTo>
                  <a:pt x="5084337" y="434007"/>
                  <a:pt x="3468633" y="464268"/>
                  <a:pt x="6000" y="2601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0A3F667-D4CA-B2CE-35BC-4CBA95992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6323" y="567398"/>
            <a:ext cx="4114943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DE98918-048B-6CB6-0181-CA3A2F2E28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6324" y="1731957"/>
            <a:ext cx="395430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5D66812D-C67D-56DA-D696-8EE3120705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3848"/>
            <a:ext cx="4504076" cy="6882961"/>
          </a:xfrm>
          <a:custGeom>
            <a:avLst/>
            <a:gdLst>
              <a:gd name="connsiteX0" fmla="*/ 0 w 4572000"/>
              <a:gd name="connsiteY0" fmla="*/ 0 h 6882961"/>
              <a:gd name="connsiteX1" fmla="*/ 4572000 w 4572000"/>
              <a:gd name="connsiteY1" fmla="*/ 0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572000"/>
              <a:gd name="connsiteY0" fmla="*/ 0 h 6882961"/>
              <a:gd name="connsiteX1" fmla="*/ 4283901 w 4572000"/>
              <a:gd name="connsiteY1" fmla="*/ 12526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283901"/>
              <a:gd name="connsiteY0" fmla="*/ 0 h 6889224"/>
              <a:gd name="connsiteX1" fmla="*/ 4283901 w 4283901"/>
              <a:gd name="connsiteY1" fmla="*/ 12526 h 6889224"/>
              <a:gd name="connsiteX2" fmla="*/ 4133589 w 4283901"/>
              <a:gd name="connsiteY2" fmla="*/ 6889224 h 6889224"/>
              <a:gd name="connsiteX3" fmla="*/ 0 w 4283901"/>
              <a:gd name="connsiteY3" fmla="*/ 6882961 h 6889224"/>
              <a:gd name="connsiteX4" fmla="*/ 0 w 4283901"/>
              <a:gd name="connsiteY4" fmla="*/ 0 h 6889224"/>
              <a:gd name="connsiteX0" fmla="*/ 0 w 4429496"/>
              <a:gd name="connsiteY0" fmla="*/ 0 h 6889224"/>
              <a:gd name="connsiteX1" fmla="*/ 4283901 w 4429496"/>
              <a:gd name="connsiteY1" fmla="*/ 12526 h 6889224"/>
              <a:gd name="connsiteX2" fmla="*/ 4133589 w 4429496"/>
              <a:gd name="connsiteY2" fmla="*/ 6889224 h 6889224"/>
              <a:gd name="connsiteX3" fmla="*/ 0 w 4429496"/>
              <a:gd name="connsiteY3" fmla="*/ 6882961 h 6889224"/>
              <a:gd name="connsiteX4" fmla="*/ 0 w 4429496"/>
              <a:gd name="connsiteY4" fmla="*/ 0 h 6889224"/>
              <a:gd name="connsiteX0" fmla="*/ 0 w 4492859"/>
              <a:gd name="connsiteY0" fmla="*/ 0 h 6889224"/>
              <a:gd name="connsiteX1" fmla="*/ 4283901 w 4492859"/>
              <a:gd name="connsiteY1" fmla="*/ 12526 h 6889224"/>
              <a:gd name="connsiteX2" fmla="*/ 4133589 w 4492859"/>
              <a:gd name="connsiteY2" fmla="*/ 6889224 h 6889224"/>
              <a:gd name="connsiteX3" fmla="*/ 0 w 4492859"/>
              <a:gd name="connsiteY3" fmla="*/ 6882961 h 6889224"/>
              <a:gd name="connsiteX4" fmla="*/ 0 w 4492859"/>
              <a:gd name="connsiteY4" fmla="*/ 0 h 6889224"/>
              <a:gd name="connsiteX0" fmla="*/ 0 w 4501193"/>
              <a:gd name="connsiteY0" fmla="*/ 0 h 6889224"/>
              <a:gd name="connsiteX1" fmla="*/ 4302690 w 4501193"/>
              <a:gd name="connsiteY1" fmla="*/ 12526 h 6889224"/>
              <a:gd name="connsiteX2" fmla="*/ 4133589 w 4501193"/>
              <a:gd name="connsiteY2" fmla="*/ 6889224 h 6889224"/>
              <a:gd name="connsiteX3" fmla="*/ 0 w 4501193"/>
              <a:gd name="connsiteY3" fmla="*/ 6882961 h 6889224"/>
              <a:gd name="connsiteX4" fmla="*/ 0 w 4501193"/>
              <a:gd name="connsiteY4" fmla="*/ 0 h 6889224"/>
              <a:gd name="connsiteX0" fmla="*/ 0 w 4511648"/>
              <a:gd name="connsiteY0" fmla="*/ 0 h 6895487"/>
              <a:gd name="connsiteX1" fmla="*/ 4302690 w 4511648"/>
              <a:gd name="connsiteY1" fmla="*/ 12526 h 6895487"/>
              <a:gd name="connsiteX2" fmla="*/ 4152378 w 4511648"/>
              <a:gd name="connsiteY2" fmla="*/ 6895487 h 6895487"/>
              <a:gd name="connsiteX3" fmla="*/ 0 w 4511648"/>
              <a:gd name="connsiteY3" fmla="*/ 6882961 h 6895487"/>
              <a:gd name="connsiteX4" fmla="*/ 0 w 4511648"/>
              <a:gd name="connsiteY4" fmla="*/ 0 h 6895487"/>
              <a:gd name="connsiteX0" fmla="*/ 0 w 4504076"/>
              <a:gd name="connsiteY0" fmla="*/ 0 h 6895487"/>
              <a:gd name="connsiteX1" fmla="*/ 4302690 w 4504076"/>
              <a:gd name="connsiteY1" fmla="*/ 12526 h 6895487"/>
              <a:gd name="connsiteX2" fmla="*/ 4152378 w 4504076"/>
              <a:gd name="connsiteY2" fmla="*/ 6895487 h 6895487"/>
              <a:gd name="connsiteX3" fmla="*/ 0 w 4504076"/>
              <a:gd name="connsiteY3" fmla="*/ 6882961 h 6895487"/>
              <a:gd name="connsiteX4" fmla="*/ 0 w 4504076"/>
              <a:gd name="connsiteY4" fmla="*/ 0 h 6895487"/>
              <a:gd name="connsiteX0" fmla="*/ 0 w 4504076"/>
              <a:gd name="connsiteY0" fmla="*/ 0 h 6882961"/>
              <a:gd name="connsiteX1" fmla="*/ 4302690 w 4504076"/>
              <a:gd name="connsiteY1" fmla="*/ 12526 h 6882961"/>
              <a:gd name="connsiteX2" fmla="*/ 4152378 w 4504076"/>
              <a:gd name="connsiteY2" fmla="*/ 6882961 h 6882961"/>
              <a:gd name="connsiteX3" fmla="*/ 0 w 4504076"/>
              <a:gd name="connsiteY3" fmla="*/ 6882961 h 6882961"/>
              <a:gd name="connsiteX4" fmla="*/ 0 w 4504076"/>
              <a:gd name="connsiteY4" fmla="*/ 0 h 68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076" h="6882961">
                <a:moveTo>
                  <a:pt x="0" y="0"/>
                </a:moveTo>
                <a:lnTo>
                  <a:pt x="4302690" y="12526"/>
                </a:lnTo>
                <a:cubicBezTo>
                  <a:pt x="4459266" y="1709773"/>
                  <a:pt x="4728575" y="4766092"/>
                  <a:pt x="4152378" y="6882961"/>
                </a:cubicBezTo>
                <a:lnTo>
                  <a:pt x="0" y="688296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B22AAE-3B88-8B65-DA76-034C3FD60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87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5537" y="-83819"/>
            <a:ext cx="9172063" cy="1894364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4DFAF79-3A43-53CA-129B-AA2CA9FE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7FC9438-D2BF-8F8B-7142-BF5EA5EEAA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105744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152C39A-4BFE-DB73-66A5-2101643936F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5537" y="-83819"/>
            <a:ext cx="9172063" cy="1894364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4DFAF79-3A43-53CA-129B-AA2CA9FE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486911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3C5A306-6B16-3C5B-659D-2BEADE5332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28CD344-C175-0FA4-27C7-9CFAFC454D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2481647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3C5A306-6B16-3C5B-659D-2BEADE5332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5C80AC9-5A65-8E4E-9018-532F4F07A5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778522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CE17C68-D9D3-CA0A-F50F-FEE318EB9D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3132337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30531C8-C317-2890-CC38-0B68ED5C34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25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D3CD92-785A-D0F0-50F2-2C0A685F81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50F3912-B780-8103-36CF-16C6D468DF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513360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D3CD92-785A-D0F0-50F2-2C0A685F81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74A2084-07FD-37E3-778A-784053F4C8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666028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9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C589B34-7592-1FDC-84F6-E57A6A2F0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4C58E21-7BC2-5809-C8EC-0720191F4E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A3CF2-9D64-53BF-E73F-E9E9CCAFD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0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397E144-B594-9E85-CC71-D0C94EDA9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8E7702-5B8E-E11A-C258-4C0028CF58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11094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C589B34-7592-1FDC-84F6-E57A6A2F0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720488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C589B34-7592-1FDC-84F6-E57A6A2F0E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4C58E21-7BC2-5809-C8EC-0720191F4E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A3CF2-9D64-53BF-E73F-E9E9CCAFD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07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B2491BD-B441-71DA-7658-E56CBCE21A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665889CC-1E50-41FD-DE46-0403A068EE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C22D99-9EE2-56AF-905A-E6E8A9425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14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B02ABFF-D132-6812-BD40-CC28BD2D2F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BFB12FF-30E5-6F99-E2A9-5468D7CC32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2D1D25-BB34-561D-0B3A-91D541506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19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7323-C6B7-4B91-9534-E82A73970E03}" type="datetimeFigureOut">
              <a:rPr lang="en-GB" smtClean="0"/>
              <a:t>03/06/2026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9011-74A5-4AEE-AE75-5F41A0F46C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7544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30531C8-C317-2890-CC38-0B68ED5C34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6420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5537" y="-83819"/>
            <a:ext cx="9172063" cy="1894364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4DFAF79-3A43-53CA-129B-AA2CA9FE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7FC9438-D2BF-8F8B-7142-BF5EA5EEAA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2090060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E152C39A-4BFE-DB73-66A5-2101643936F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5537" y="-83819"/>
            <a:ext cx="9172063" cy="1894364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4DFAF79-3A43-53CA-129B-AA2CA9FE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14018904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3C5A306-6B16-3C5B-659D-2BEADE5332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28CD344-C175-0FA4-27C7-9CFAFC454D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241722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3C5A306-6B16-3C5B-659D-2BEADE5332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5C80AC9-5A65-8E4E-9018-532F4F07A5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32494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B2491BD-B441-71DA-7658-E56CBCE21A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665889CC-1E50-41FD-DE46-0403A068EE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C22D99-9EE2-56AF-905A-E6E8A9425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802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CE17C68-D9D3-CA0A-F50F-FEE318EB9D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9769200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30531C8-C317-2890-CC38-0B68ED5C34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98902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D3CD92-785A-D0F0-50F2-2C0A685F81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50F3912-B780-8103-36CF-16C6D468DF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32622784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BD3CD92-785A-D0F0-50F2-2C0A685F81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74A2084-07FD-37E3-778A-784053F4C8B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241590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 userDrawn="1"/>
        </p:nvSpPr>
        <p:spPr>
          <a:xfrm>
            <a:off x="-15537" y="-83819"/>
            <a:ext cx="9172063" cy="1894364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 userDrawn="1"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 userDrawn="1"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4DFAF79-3A43-53CA-129B-AA2CA9FE09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7FC9438-D2BF-8F8B-7142-BF5EA5EEAA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3099238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ver page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608FFF7-A77D-915F-A038-ACD5E8477185}"/>
              </a:ext>
            </a:extLst>
          </p:cNvPr>
          <p:cNvSpPr/>
          <p:nvPr/>
        </p:nvSpPr>
        <p:spPr>
          <a:xfrm>
            <a:off x="-4831" y="3590140"/>
            <a:ext cx="4895844" cy="3275106"/>
          </a:xfrm>
          <a:custGeom>
            <a:avLst/>
            <a:gdLst>
              <a:gd name="connsiteX0" fmla="*/ 0 w 4601884"/>
              <a:gd name="connsiteY0" fmla="*/ 0 h 3230282"/>
              <a:gd name="connsiteX1" fmla="*/ 4601884 w 4601884"/>
              <a:gd name="connsiteY1" fmla="*/ 0 h 3230282"/>
              <a:gd name="connsiteX2" fmla="*/ 4601884 w 4601884"/>
              <a:gd name="connsiteY2" fmla="*/ 3230282 h 3230282"/>
              <a:gd name="connsiteX3" fmla="*/ 0 w 4601884"/>
              <a:gd name="connsiteY3" fmla="*/ 3230282 h 3230282"/>
              <a:gd name="connsiteX4" fmla="*/ 0 w 4601884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4731"/>
              <a:gd name="connsiteY0" fmla="*/ 0 h 3230282"/>
              <a:gd name="connsiteX1" fmla="*/ 4894731 w 4894731"/>
              <a:gd name="connsiteY1" fmla="*/ 227106 h 3230282"/>
              <a:gd name="connsiteX2" fmla="*/ 4601884 w 4894731"/>
              <a:gd name="connsiteY2" fmla="*/ 3230282 h 3230282"/>
              <a:gd name="connsiteX3" fmla="*/ 0 w 4894731"/>
              <a:gd name="connsiteY3" fmla="*/ 3230282 h 3230282"/>
              <a:gd name="connsiteX4" fmla="*/ 0 w 4894731"/>
              <a:gd name="connsiteY4" fmla="*/ 0 h 3230282"/>
              <a:gd name="connsiteX0" fmla="*/ 0 w 4895844"/>
              <a:gd name="connsiteY0" fmla="*/ 0 h 3230282"/>
              <a:gd name="connsiteX1" fmla="*/ 4894731 w 4895844"/>
              <a:gd name="connsiteY1" fmla="*/ 227106 h 3230282"/>
              <a:gd name="connsiteX2" fmla="*/ 4601884 w 4895844"/>
              <a:gd name="connsiteY2" fmla="*/ 3230282 h 3230282"/>
              <a:gd name="connsiteX3" fmla="*/ 0 w 4895844"/>
              <a:gd name="connsiteY3" fmla="*/ 3230282 h 3230282"/>
              <a:gd name="connsiteX4" fmla="*/ 0 w 4895844"/>
              <a:gd name="connsiteY4" fmla="*/ 0 h 323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5844" h="3230282">
                <a:moveTo>
                  <a:pt x="0" y="0"/>
                </a:moveTo>
                <a:lnTo>
                  <a:pt x="4894731" y="227106"/>
                </a:lnTo>
                <a:cubicBezTo>
                  <a:pt x="4912196" y="2757796"/>
                  <a:pt x="4720125" y="2839520"/>
                  <a:pt x="4601884" y="3230282"/>
                </a:cubicBezTo>
                <a:lnTo>
                  <a:pt x="0" y="3230282"/>
                </a:lnTo>
                <a:lnTo>
                  <a:pt x="0" y="0"/>
                </a:lnTo>
                <a:close/>
              </a:path>
            </a:pathLst>
          </a:cu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93367D9-5732-C540-9657-B1324726E0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668" y="4300154"/>
            <a:ext cx="448046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2445457-BF95-FB7B-8556-B97CC2F551EB}"/>
              </a:ext>
            </a:extLst>
          </p:cNvPr>
          <p:cNvSpPr/>
          <p:nvPr/>
        </p:nvSpPr>
        <p:spPr>
          <a:xfrm>
            <a:off x="-8966" y="3303378"/>
            <a:ext cx="9156636" cy="672436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517" h="364280">
                <a:moveTo>
                  <a:pt x="5977" y="0"/>
                </a:moveTo>
                <a:cubicBezTo>
                  <a:pt x="1410447" y="236593"/>
                  <a:pt x="5143448" y="278004"/>
                  <a:pt x="9189517" y="93995"/>
                </a:cubicBezTo>
                <a:cubicBezTo>
                  <a:pt x="9188290" y="159444"/>
                  <a:pt x="9187062" y="224894"/>
                  <a:pt x="9185835" y="290343"/>
                </a:cubicBezTo>
                <a:cubicBezTo>
                  <a:pt x="4858870" y="426330"/>
                  <a:pt x="657411" y="364822"/>
                  <a:pt x="0" y="186758"/>
                </a:cubicBezTo>
                <a:lnTo>
                  <a:pt x="5977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B02ABFF-D132-6812-BD40-CC28BD2D2F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668" y="5542318"/>
            <a:ext cx="4377332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BFB12FF-30E5-6F99-E2A9-5468D7CC32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966" y="0"/>
            <a:ext cx="9159230" cy="3689620"/>
          </a:xfrm>
          <a:custGeom>
            <a:avLst/>
            <a:gdLst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0 w 9152967"/>
              <a:gd name="connsiteY3" fmla="*/ 3717366 h 3717366"/>
              <a:gd name="connsiteX4" fmla="*/ 0 w 9152967"/>
              <a:gd name="connsiteY4" fmla="*/ 0 h 3717366"/>
              <a:gd name="connsiteX0" fmla="*/ 0 w 9152967"/>
              <a:gd name="connsiteY0" fmla="*/ 0 h 3717366"/>
              <a:gd name="connsiteX1" fmla="*/ 9152967 w 9152967"/>
              <a:gd name="connsiteY1" fmla="*/ 0 h 3717366"/>
              <a:gd name="connsiteX2" fmla="*/ 9152967 w 9152967"/>
              <a:gd name="connsiteY2" fmla="*/ 3717366 h 3717366"/>
              <a:gd name="connsiteX3" fmla="*/ 6263 w 9152967"/>
              <a:gd name="connsiteY3" fmla="*/ 3304007 h 3717366"/>
              <a:gd name="connsiteX4" fmla="*/ 0 w 9152967"/>
              <a:gd name="connsiteY4" fmla="*/ 0 h 3717366"/>
              <a:gd name="connsiteX0" fmla="*/ 0 w 9159230"/>
              <a:gd name="connsiteY0" fmla="*/ 0 h 3479372"/>
              <a:gd name="connsiteX1" fmla="*/ 9152967 w 9159230"/>
              <a:gd name="connsiteY1" fmla="*/ 0 h 3479372"/>
              <a:gd name="connsiteX2" fmla="*/ 9159230 w 9159230"/>
              <a:gd name="connsiteY2" fmla="*/ 3479372 h 3479372"/>
              <a:gd name="connsiteX3" fmla="*/ 6263 w 9159230"/>
              <a:gd name="connsiteY3" fmla="*/ 3304007 h 3479372"/>
              <a:gd name="connsiteX4" fmla="*/ 0 w 9159230"/>
              <a:gd name="connsiteY4" fmla="*/ 0 h 3479372"/>
              <a:gd name="connsiteX0" fmla="*/ 0 w 9159230"/>
              <a:gd name="connsiteY0" fmla="*/ 0 h 3618562"/>
              <a:gd name="connsiteX1" fmla="*/ 9152967 w 9159230"/>
              <a:gd name="connsiteY1" fmla="*/ 0 h 3618562"/>
              <a:gd name="connsiteX2" fmla="*/ 9159230 w 9159230"/>
              <a:gd name="connsiteY2" fmla="*/ 3479372 h 3618562"/>
              <a:gd name="connsiteX3" fmla="*/ 6263 w 9159230"/>
              <a:gd name="connsiteY3" fmla="*/ 3304007 h 3618562"/>
              <a:gd name="connsiteX4" fmla="*/ 0 w 9159230"/>
              <a:gd name="connsiteY4" fmla="*/ 0 h 3618562"/>
              <a:gd name="connsiteX0" fmla="*/ 0 w 9159230"/>
              <a:gd name="connsiteY0" fmla="*/ 0 h 3706196"/>
              <a:gd name="connsiteX1" fmla="*/ 9152967 w 9159230"/>
              <a:gd name="connsiteY1" fmla="*/ 0 h 3706196"/>
              <a:gd name="connsiteX2" fmla="*/ 9159230 w 9159230"/>
              <a:gd name="connsiteY2" fmla="*/ 3479372 h 3706196"/>
              <a:gd name="connsiteX3" fmla="*/ 6263 w 9159230"/>
              <a:gd name="connsiteY3" fmla="*/ 3304007 h 3706196"/>
              <a:gd name="connsiteX4" fmla="*/ 0 w 9159230"/>
              <a:gd name="connsiteY4" fmla="*/ 0 h 3706196"/>
              <a:gd name="connsiteX0" fmla="*/ 0 w 9159230"/>
              <a:gd name="connsiteY0" fmla="*/ 0 h 3679648"/>
              <a:gd name="connsiteX1" fmla="*/ 9152967 w 9159230"/>
              <a:gd name="connsiteY1" fmla="*/ 0 h 3679648"/>
              <a:gd name="connsiteX2" fmla="*/ 9159230 w 9159230"/>
              <a:gd name="connsiteY2" fmla="*/ 3479372 h 3679648"/>
              <a:gd name="connsiteX3" fmla="*/ 6263 w 9159230"/>
              <a:gd name="connsiteY3" fmla="*/ 3304007 h 3679648"/>
              <a:gd name="connsiteX4" fmla="*/ 0 w 9159230"/>
              <a:gd name="connsiteY4" fmla="*/ 0 h 3679648"/>
              <a:gd name="connsiteX0" fmla="*/ 0 w 9159230"/>
              <a:gd name="connsiteY0" fmla="*/ 0 h 3689620"/>
              <a:gd name="connsiteX1" fmla="*/ 9152967 w 9159230"/>
              <a:gd name="connsiteY1" fmla="*/ 0 h 3689620"/>
              <a:gd name="connsiteX2" fmla="*/ 9159230 w 9159230"/>
              <a:gd name="connsiteY2" fmla="*/ 3479372 h 3689620"/>
              <a:gd name="connsiteX3" fmla="*/ 6263 w 9159230"/>
              <a:gd name="connsiteY3" fmla="*/ 3304007 h 3689620"/>
              <a:gd name="connsiteX4" fmla="*/ 0 w 9159230"/>
              <a:gd name="connsiteY4" fmla="*/ 0 h 368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9230" h="3689620">
                <a:moveTo>
                  <a:pt x="0" y="0"/>
                </a:moveTo>
                <a:lnTo>
                  <a:pt x="9152967" y="0"/>
                </a:lnTo>
                <a:cubicBezTo>
                  <a:pt x="9155055" y="1159791"/>
                  <a:pt x="9157142" y="2319581"/>
                  <a:pt x="9159230" y="3479372"/>
                </a:cubicBezTo>
                <a:cubicBezTo>
                  <a:pt x="5951666" y="3790435"/>
                  <a:pt x="1410079" y="3775821"/>
                  <a:pt x="6263" y="3304007"/>
                </a:cubicBezTo>
                <a:cubicBezTo>
                  <a:pt x="4175" y="2202671"/>
                  <a:pt x="2088" y="1101336"/>
                  <a:pt x="0" y="0"/>
                </a:cubicBez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2D1D25-BB34-561D-0B3A-91D541506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25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6C6F-312D-49C8-B863-987A48E8D791}" type="datetimeFigureOut">
              <a:rPr lang="en-GB" smtClean="0"/>
              <a:t>03/06/2026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4118-E8B2-43C0-B74A-E8402E5D3F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44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ontent page text only 2 columns (no numb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E0B2EE5-C458-B4BC-A4B7-1ADD169CB806}"/>
              </a:ext>
            </a:extLst>
          </p:cNvPr>
          <p:cNvSpPr/>
          <p:nvPr/>
        </p:nvSpPr>
        <p:spPr>
          <a:xfrm>
            <a:off x="-12526" y="-6263"/>
            <a:ext cx="9169052" cy="1816807"/>
          </a:xfrm>
          <a:custGeom>
            <a:avLst/>
            <a:gdLst>
              <a:gd name="connsiteX0" fmla="*/ 0 w 9294312"/>
              <a:gd name="connsiteY0" fmla="*/ 0 h 1521912"/>
              <a:gd name="connsiteX1" fmla="*/ 9294312 w 9294312"/>
              <a:gd name="connsiteY1" fmla="*/ 0 h 1521912"/>
              <a:gd name="connsiteX2" fmla="*/ 9294312 w 9294312"/>
              <a:gd name="connsiteY2" fmla="*/ 1521912 h 1521912"/>
              <a:gd name="connsiteX3" fmla="*/ 0 w 9294312"/>
              <a:gd name="connsiteY3" fmla="*/ 1521912 h 1521912"/>
              <a:gd name="connsiteX4" fmla="*/ 0 w 9294312"/>
              <a:gd name="connsiteY4" fmla="*/ 0 h 1521912"/>
              <a:gd name="connsiteX0" fmla="*/ 0 w 9294312"/>
              <a:gd name="connsiteY0" fmla="*/ 0 h 1766170"/>
              <a:gd name="connsiteX1" fmla="*/ 9294312 w 9294312"/>
              <a:gd name="connsiteY1" fmla="*/ 0 h 1766170"/>
              <a:gd name="connsiteX2" fmla="*/ 9294312 w 9294312"/>
              <a:gd name="connsiteY2" fmla="*/ 1521912 h 1766170"/>
              <a:gd name="connsiteX3" fmla="*/ 50104 w 9294312"/>
              <a:gd name="connsiteY3" fmla="*/ 1766170 h 1766170"/>
              <a:gd name="connsiteX4" fmla="*/ 0 w 9294312"/>
              <a:gd name="connsiteY4" fmla="*/ 0 h 1766170"/>
              <a:gd name="connsiteX0" fmla="*/ 0 w 9294312"/>
              <a:gd name="connsiteY0" fmla="*/ 0 h 1908657"/>
              <a:gd name="connsiteX1" fmla="*/ 9294312 w 9294312"/>
              <a:gd name="connsiteY1" fmla="*/ 0 h 1908657"/>
              <a:gd name="connsiteX2" fmla="*/ 9294312 w 9294312"/>
              <a:gd name="connsiteY2" fmla="*/ 1521912 h 1908657"/>
              <a:gd name="connsiteX3" fmla="*/ 50104 w 9294312"/>
              <a:gd name="connsiteY3" fmla="*/ 1766170 h 1908657"/>
              <a:gd name="connsiteX4" fmla="*/ 0 w 9294312"/>
              <a:gd name="connsiteY4" fmla="*/ 0 h 1908657"/>
              <a:gd name="connsiteX0" fmla="*/ 18789 w 9244208"/>
              <a:gd name="connsiteY0" fmla="*/ 338202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18789 w 9244208"/>
              <a:gd name="connsiteY4" fmla="*/ 338202 h 1908657"/>
              <a:gd name="connsiteX0" fmla="*/ 6263 w 9244208"/>
              <a:gd name="connsiteY0" fmla="*/ 93944 h 1908657"/>
              <a:gd name="connsiteX1" fmla="*/ 9244208 w 9244208"/>
              <a:gd name="connsiteY1" fmla="*/ 0 h 1908657"/>
              <a:gd name="connsiteX2" fmla="*/ 9244208 w 9244208"/>
              <a:gd name="connsiteY2" fmla="*/ 1521912 h 1908657"/>
              <a:gd name="connsiteX3" fmla="*/ 0 w 9244208"/>
              <a:gd name="connsiteY3" fmla="*/ 1766170 h 1908657"/>
              <a:gd name="connsiteX4" fmla="*/ 6263 w 9244208"/>
              <a:gd name="connsiteY4" fmla="*/ 93944 h 1908657"/>
              <a:gd name="connsiteX0" fmla="*/ 6263 w 9244208"/>
              <a:gd name="connsiteY0" fmla="*/ 12525 h 1827238"/>
              <a:gd name="connsiteX1" fmla="*/ 9144000 w 9244208"/>
              <a:gd name="connsiteY1" fmla="*/ 0 h 1827238"/>
              <a:gd name="connsiteX2" fmla="*/ 9244208 w 9244208"/>
              <a:gd name="connsiteY2" fmla="*/ 1440493 h 1827238"/>
              <a:gd name="connsiteX3" fmla="*/ 0 w 9244208"/>
              <a:gd name="connsiteY3" fmla="*/ 1684751 h 1827238"/>
              <a:gd name="connsiteX4" fmla="*/ 6263 w 9244208"/>
              <a:gd name="connsiteY4" fmla="*/ 12525 h 1827238"/>
              <a:gd name="connsiteX0" fmla="*/ 6263 w 9244208"/>
              <a:gd name="connsiteY0" fmla="*/ 0 h 1814713"/>
              <a:gd name="connsiteX1" fmla="*/ 9156526 w 9244208"/>
              <a:gd name="connsiteY1" fmla="*/ 1 h 1814713"/>
              <a:gd name="connsiteX2" fmla="*/ 9244208 w 9244208"/>
              <a:gd name="connsiteY2" fmla="*/ 1427968 h 1814713"/>
              <a:gd name="connsiteX3" fmla="*/ 0 w 9244208"/>
              <a:gd name="connsiteY3" fmla="*/ 1672226 h 1814713"/>
              <a:gd name="connsiteX4" fmla="*/ 6263 w 9244208"/>
              <a:gd name="connsiteY4" fmla="*/ 0 h 1814713"/>
              <a:gd name="connsiteX0" fmla="*/ 6263 w 9156526"/>
              <a:gd name="connsiteY0" fmla="*/ 0 h 1816807"/>
              <a:gd name="connsiteX1" fmla="*/ 9156526 w 9156526"/>
              <a:gd name="connsiteY1" fmla="*/ 1 h 1816807"/>
              <a:gd name="connsiteX2" fmla="*/ 9156526 w 9156526"/>
              <a:gd name="connsiteY2" fmla="*/ 1440494 h 1816807"/>
              <a:gd name="connsiteX3" fmla="*/ 0 w 9156526"/>
              <a:gd name="connsiteY3" fmla="*/ 1672226 h 1816807"/>
              <a:gd name="connsiteX4" fmla="*/ 6263 w 9156526"/>
              <a:gd name="connsiteY4" fmla="*/ 0 h 1816807"/>
              <a:gd name="connsiteX0" fmla="*/ 6263 w 9169052"/>
              <a:gd name="connsiteY0" fmla="*/ 0 h 1816807"/>
              <a:gd name="connsiteX1" fmla="*/ 9156526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  <a:gd name="connsiteX0" fmla="*/ 6263 w 9169052"/>
              <a:gd name="connsiteY0" fmla="*/ 0 h 1816807"/>
              <a:gd name="connsiteX1" fmla="*/ 9169052 w 9169052"/>
              <a:gd name="connsiteY1" fmla="*/ 1 h 1816807"/>
              <a:gd name="connsiteX2" fmla="*/ 9169052 w 9169052"/>
              <a:gd name="connsiteY2" fmla="*/ 1440494 h 1816807"/>
              <a:gd name="connsiteX3" fmla="*/ 0 w 9169052"/>
              <a:gd name="connsiteY3" fmla="*/ 1672226 h 1816807"/>
              <a:gd name="connsiteX4" fmla="*/ 6263 w 9169052"/>
              <a:gd name="connsiteY4" fmla="*/ 0 h 18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052" h="1816807">
                <a:moveTo>
                  <a:pt x="6263" y="0"/>
                </a:moveTo>
                <a:lnTo>
                  <a:pt x="9169052" y="1"/>
                </a:lnTo>
                <a:lnTo>
                  <a:pt x="9169052" y="1440494"/>
                </a:lnTo>
                <a:cubicBezTo>
                  <a:pt x="6087649" y="1521913"/>
                  <a:pt x="3018773" y="2073059"/>
                  <a:pt x="0" y="1672226"/>
                </a:cubicBezTo>
                <a:cubicBezTo>
                  <a:pt x="2088" y="1114817"/>
                  <a:pt x="4175" y="557409"/>
                  <a:pt x="6263" y="0"/>
                </a:cubicBez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6C7A0EF6-992D-9D58-3CA1-4B956D67F7DE}"/>
              </a:ext>
            </a:extLst>
          </p:cNvPr>
          <p:cNvSpPr/>
          <p:nvPr/>
        </p:nvSpPr>
        <p:spPr>
          <a:xfrm>
            <a:off x="-15537" y="1261015"/>
            <a:ext cx="9169470" cy="694684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5977 w 9186028"/>
              <a:gd name="connsiteY0" fmla="*/ 140114 h 504394"/>
              <a:gd name="connsiteX1" fmla="*/ 9183232 w 9186028"/>
              <a:gd name="connsiteY1" fmla="*/ 0 h 504394"/>
              <a:gd name="connsiteX2" fmla="*/ 9185835 w 9186028"/>
              <a:gd name="connsiteY2" fmla="*/ 430457 h 504394"/>
              <a:gd name="connsiteX3" fmla="*/ 0 w 9186028"/>
              <a:gd name="connsiteY3" fmla="*/ 326872 h 504394"/>
              <a:gd name="connsiteX4" fmla="*/ 5977 w 9186028"/>
              <a:gd name="connsiteY4" fmla="*/ 140114 h 504394"/>
              <a:gd name="connsiteX0" fmla="*/ 5977 w 9183232"/>
              <a:gd name="connsiteY0" fmla="*/ 140114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140114 h 395988"/>
              <a:gd name="connsiteX0" fmla="*/ 5977 w 9183232"/>
              <a:gd name="connsiteY0" fmla="*/ 99400 h 395988"/>
              <a:gd name="connsiteX1" fmla="*/ 9183232 w 9183232"/>
              <a:gd name="connsiteY1" fmla="*/ 0 h 395988"/>
              <a:gd name="connsiteX2" fmla="*/ 9179550 w 9183232"/>
              <a:gd name="connsiteY2" fmla="*/ 162419 h 395988"/>
              <a:gd name="connsiteX3" fmla="*/ 0 w 9183232"/>
              <a:gd name="connsiteY3" fmla="*/ 326872 h 395988"/>
              <a:gd name="connsiteX4" fmla="*/ 5977 w 9183232"/>
              <a:gd name="connsiteY4" fmla="*/ 99400 h 395988"/>
              <a:gd name="connsiteX0" fmla="*/ 12262 w 9189517"/>
              <a:gd name="connsiteY0" fmla="*/ 99400 h 353428"/>
              <a:gd name="connsiteX1" fmla="*/ 9189517 w 9189517"/>
              <a:gd name="connsiteY1" fmla="*/ 0 h 353428"/>
              <a:gd name="connsiteX2" fmla="*/ 9185835 w 9189517"/>
              <a:gd name="connsiteY2" fmla="*/ 162419 h 353428"/>
              <a:gd name="connsiteX3" fmla="*/ 0 w 9189517"/>
              <a:gd name="connsiteY3" fmla="*/ 272586 h 353428"/>
              <a:gd name="connsiteX4" fmla="*/ 12262 w 9189517"/>
              <a:gd name="connsiteY4" fmla="*/ 99400 h 353428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89517"/>
              <a:gd name="connsiteY0" fmla="*/ 99400 h 366994"/>
              <a:gd name="connsiteX1" fmla="*/ 9189517 w 9189517"/>
              <a:gd name="connsiteY1" fmla="*/ 0 h 366994"/>
              <a:gd name="connsiteX2" fmla="*/ 9185835 w 9189517"/>
              <a:gd name="connsiteY2" fmla="*/ 162419 h 366994"/>
              <a:gd name="connsiteX3" fmla="*/ 0 w 9189517"/>
              <a:gd name="connsiteY3" fmla="*/ 272586 h 366994"/>
              <a:gd name="connsiteX4" fmla="*/ 12262 w 9189517"/>
              <a:gd name="connsiteY4" fmla="*/ 99400 h 366994"/>
              <a:gd name="connsiteX0" fmla="*/ 12262 w 9198498"/>
              <a:gd name="connsiteY0" fmla="*/ 99400 h 367848"/>
              <a:gd name="connsiteX1" fmla="*/ 9189517 w 9198498"/>
              <a:gd name="connsiteY1" fmla="*/ 0 h 367848"/>
              <a:gd name="connsiteX2" fmla="*/ 9198406 w 9198498"/>
              <a:gd name="connsiteY2" fmla="*/ 165812 h 367848"/>
              <a:gd name="connsiteX3" fmla="*/ 0 w 9198498"/>
              <a:gd name="connsiteY3" fmla="*/ 272586 h 367848"/>
              <a:gd name="connsiteX4" fmla="*/ 12262 w 9198498"/>
              <a:gd name="connsiteY4" fmla="*/ 99400 h 367848"/>
              <a:gd name="connsiteX0" fmla="*/ 12262 w 9202088"/>
              <a:gd name="connsiteY0" fmla="*/ 102793 h 371241"/>
              <a:gd name="connsiteX1" fmla="*/ 9202088 w 9202088"/>
              <a:gd name="connsiteY1" fmla="*/ 0 h 371241"/>
              <a:gd name="connsiteX2" fmla="*/ 9198406 w 9202088"/>
              <a:gd name="connsiteY2" fmla="*/ 169205 h 371241"/>
              <a:gd name="connsiteX3" fmla="*/ 0 w 9202088"/>
              <a:gd name="connsiteY3" fmla="*/ 275979 h 371241"/>
              <a:gd name="connsiteX4" fmla="*/ 12262 w 9202088"/>
              <a:gd name="connsiteY4" fmla="*/ 102793 h 371241"/>
              <a:gd name="connsiteX0" fmla="*/ 0 w 9202397"/>
              <a:gd name="connsiteY0" fmla="*/ 106186 h 371241"/>
              <a:gd name="connsiteX1" fmla="*/ 9202397 w 9202397"/>
              <a:gd name="connsiteY1" fmla="*/ 0 h 371241"/>
              <a:gd name="connsiteX2" fmla="*/ 9198715 w 9202397"/>
              <a:gd name="connsiteY2" fmla="*/ 169205 h 371241"/>
              <a:gd name="connsiteX3" fmla="*/ 309 w 9202397"/>
              <a:gd name="connsiteY3" fmla="*/ 275979 h 371241"/>
              <a:gd name="connsiteX4" fmla="*/ 0 w 9202397"/>
              <a:gd name="connsiteY4" fmla="*/ 106186 h 371241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  <a:gd name="connsiteX0" fmla="*/ 0 w 9202397"/>
              <a:gd name="connsiteY0" fmla="*/ 106186 h 376333"/>
              <a:gd name="connsiteX1" fmla="*/ 9202397 w 9202397"/>
              <a:gd name="connsiteY1" fmla="*/ 0 h 376333"/>
              <a:gd name="connsiteX2" fmla="*/ 9198715 w 9202397"/>
              <a:gd name="connsiteY2" fmla="*/ 169205 h 376333"/>
              <a:gd name="connsiteX3" fmla="*/ 6595 w 9202397"/>
              <a:gd name="connsiteY3" fmla="*/ 282765 h 376333"/>
              <a:gd name="connsiteX4" fmla="*/ 0 w 9202397"/>
              <a:gd name="connsiteY4" fmla="*/ 106186 h 37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2397" h="376333">
                <a:moveTo>
                  <a:pt x="0" y="106186"/>
                </a:moveTo>
                <a:cubicBezTo>
                  <a:pt x="1875883" y="315636"/>
                  <a:pt x="6206009" y="150079"/>
                  <a:pt x="9202397" y="0"/>
                </a:cubicBezTo>
                <a:cubicBezTo>
                  <a:pt x="9201170" y="65449"/>
                  <a:pt x="9199942" y="103756"/>
                  <a:pt x="9198715" y="169205"/>
                </a:cubicBezTo>
                <a:cubicBezTo>
                  <a:pt x="4871750" y="305192"/>
                  <a:pt x="1254844" y="491365"/>
                  <a:pt x="6595" y="282765"/>
                </a:cubicBezTo>
                <a:lnTo>
                  <a:pt x="0" y="106186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6DC7F2-934F-83BB-3F2A-4D01B3BE8C53}"/>
              </a:ext>
            </a:extLst>
          </p:cNvPr>
          <p:cNvCxnSpPr/>
          <p:nvPr/>
        </p:nvCxnSpPr>
        <p:spPr>
          <a:xfrm>
            <a:off x="720247" y="2223370"/>
            <a:ext cx="0" cy="3901857"/>
          </a:xfrm>
          <a:prstGeom prst="line">
            <a:avLst/>
          </a:prstGeom>
          <a:ln>
            <a:solidFill>
              <a:srgbClr val="00B7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B9096E5-2E96-3B22-183D-62C12A1810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3775" y="413971"/>
            <a:ext cx="7985344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marL="0" marR="0" lvl="0" indent="0" algn="l" defTabSz="914400" rtl="0" eaLnBrk="1" fontAlgn="b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>
                <a:solidFill>
                  <a:schemeClr val="bg1"/>
                </a:solidFill>
              </a:rPr>
              <a:t>Click to edit two lines of text to add further information</a:t>
            </a:r>
          </a:p>
          <a:p>
            <a:pPr fontAlgn="b"/>
            <a:endParaRPr lang="en-GB" baseline="0">
              <a:solidFill>
                <a:schemeClr val="bg1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409040-68BE-A5BA-FDAB-664CDEADE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1132" y="2176356"/>
            <a:ext cx="3780868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0" indent="0">
              <a:buFont typeface="Arial" panose="020B0604020202020204" pitchFamily="34" charset="0"/>
              <a:buChar char="•"/>
              <a:defRPr sz="1200">
                <a:latin typeface="Lato" panose="020F0502020204030203" pitchFamily="34" charset="77"/>
              </a:defRPr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CE17C68-D9D3-CA0A-F50F-FEE318EB9D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8251" y="2176356"/>
            <a:ext cx="3780868" cy="394887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Tx/>
              <a:buNone/>
              <a:defRPr lang="en-GB" sz="1200" b="1" i="0" smtClean="0">
                <a:solidFill>
                  <a:schemeClr val="tx1"/>
                </a:solidFill>
                <a:effectLst/>
                <a:latin typeface="Lato" panose="020F0502020204030203" pitchFamily="34" charset="77"/>
                <a:cs typeface="Rubik Medium" panose="02000604000000020004" pitchFamily="2" charset="-79"/>
              </a:defRPr>
            </a:lvl1pPr>
            <a:lvl2pPr marL="171450" indent="-171450" algn="l">
              <a:buFont typeface="Arial" panose="020B0604020202020204" pitchFamily="34" charset="0"/>
              <a:buChar char="•"/>
              <a:defRPr sz="1200" b="0" i="0">
                <a:latin typeface="Lato" panose="020F0502020204030203" pitchFamily="34" charset="77"/>
              </a:defRPr>
            </a:lvl2pPr>
            <a:lvl3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3pPr>
            <a:lvl4pPr indent="0" algn="l">
              <a:lnSpc>
                <a:spcPct val="100000"/>
              </a:lnSpc>
              <a:buFontTx/>
              <a:buNone/>
              <a:defRPr sz="1200" b="0" i="0">
                <a:latin typeface="Lato" panose="020F0502020204030203" pitchFamily="34" charset="77"/>
              </a:defRPr>
            </a:lvl4pPr>
            <a:lvl5pPr>
              <a:buFontTx/>
              <a:buNone/>
              <a:defRPr/>
            </a:lvl5pPr>
          </a:lstStyle>
          <a:p>
            <a:pPr lvl="0"/>
            <a:r>
              <a:rPr lang="en-GB"/>
              <a:t>Use bold heading for single line main title</a:t>
            </a:r>
          </a:p>
          <a:p>
            <a:pPr marL="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body text for running text in paragraphs, with line breaks between</a:t>
            </a:r>
          </a:p>
        </p:txBody>
      </p:sp>
    </p:spTree>
    <p:extLst>
      <p:ext uri="{BB962C8B-B14F-4D97-AF65-F5344CB8AC3E}">
        <p14:creationId xmlns:p14="http://schemas.microsoft.com/office/powerpoint/2010/main" val="278820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5736D83-1A94-8FAA-2222-499E17B708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3848"/>
            <a:ext cx="4504076" cy="6882961"/>
          </a:xfrm>
          <a:custGeom>
            <a:avLst/>
            <a:gdLst>
              <a:gd name="connsiteX0" fmla="*/ 0 w 4572000"/>
              <a:gd name="connsiteY0" fmla="*/ 0 h 6882961"/>
              <a:gd name="connsiteX1" fmla="*/ 4572000 w 4572000"/>
              <a:gd name="connsiteY1" fmla="*/ 0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572000"/>
              <a:gd name="connsiteY0" fmla="*/ 0 h 6882961"/>
              <a:gd name="connsiteX1" fmla="*/ 4283901 w 4572000"/>
              <a:gd name="connsiteY1" fmla="*/ 12526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283901"/>
              <a:gd name="connsiteY0" fmla="*/ 0 h 6889224"/>
              <a:gd name="connsiteX1" fmla="*/ 4283901 w 4283901"/>
              <a:gd name="connsiteY1" fmla="*/ 12526 h 6889224"/>
              <a:gd name="connsiteX2" fmla="*/ 4133589 w 4283901"/>
              <a:gd name="connsiteY2" fmla="*/ 6889224 h 6889224"/>
              <a:gd name="connsiteX3" fmla="*/ 0 w 4283901"/>
              <a:gd name="connsiteY3" fmla="*/ 6882961 h 6889224"/>
              <a:gd name="connsiteX4" fmla="*/ 0 w 4283901"/>
              <a:gd name="connsiteY4" fmla="*/ 0 h 6889224"/>
              <a:gd name="connsiteX0" fmla="*/ 0 w 4429496"/>
              <a:gd name="connsiteY0" fmla="*/ 0 h 6889224"/>
              <a:gd name="connsiteX1" fmla="*/ 4283901 w 4429496"/>
              <a:gd name="connsiteY1" fmla="*/ 12526 h 6889224"/>
              <a:gd name="connsiteX2" fmla="*/ 4133589 w 4429496"/>
              <a:gd name="connsiteY2" fmla="*/ 6889224 h 6889224"/>
              <a:gd name="connsiteX3" fmla="*/ 0 w 4429496"/>
              <a:gd name="connsiteY3" fmla="*/ 6882961 h 6889224"/>
              <a:gd name="connsiteX4" fmla="*/ 0 w 4429496"/>
              <a:gd name="connsiteY4" fmla="*/ 0 h 6889224"/>
              <a:gd name="connsiteX0" fmla="*/ 0 w 4492859"/>
              <a:gd name="connsiteY0" fmla="*/ 0 h 6889224"/>
              <a:gd name="connsiteX1" fmla="*/ 4283901 w 4492859"/>
              <a:gd name="connsiteY1" fmla="*/ 12526 h 6889224"/>
              <a:gd name="connsiteX2" fmla="*/ 4133589 w 4492859"/>
              <a:gd name="connsiteY2" fmla="*/ 6889224 h 6889224"/>
              <a:gd name="connsiteX3" fmla="*/ 0 w 4492859"/>
              <a:gd name="connsiteY3" fmla="*/ 6882961 h 6889224"/>
              <a:gd name="connsiteX4" fmla="*/ 0 w 4492859"/>
              <a:gd name="connsiteY4" fmla="*/ 0 h 6889224"/>
              <a:gd name="connsiteX0" fmla="*/ 0 w 4501193"/>
              <a:gd name="connsiteY0" fmla="*/ 0 h 6889224"/>
              <a:gd name="connsiteX1" fmla="*/ 4302690 w 4501193"/>
              <a:gd name="connsiteY1" fmla="*/ 12526 h 6889224"/>
              <a:gd name="connsiteX2" fmla="*/ 4133589 w 4501193"/>
              <a:gd name="connsiteY2" fmla="*/ 6889224 h 6889224"/>
              <a:gd name="connsiteX3" fmla="*/ 0 w 4501193"/>
              <a:gd name="connsiteY3" fmla="*/ 6882961 h 6889224"/>
              <a:gd name="connsiteX4" fmla="*/ 0 w 4501193"/>
              <a:gd name="connsiteY4" fmla="*/ 0 h 6889224"/>
              <a:gd name="connsiteX0" fmla="*/ 0 w 4511648"/>
              <a:gd name="connsiteY0" fmla="*/ 0 h 6895487"/>
              <a:gd name="connsiteX1" fmla="*/ 4302690 w 4511648"/>
              <a:gd name="connsiteY1" fmla="*/ 12526 h 6895487"/>
              <a:gd name="connsiteX2" fmla="*/ 4152378 w 4511648"/>
              <a:gd name="connsiteY2" fmla="*/ 6895487 h 6895487"/>
              <a:gd name="connsiteX3" fmla="*/ 0 w 4511648"/>
              <a:gd name="connsiteY3" fmla="*/ 6882961 h 6895487"/>
              <a:gd name="connsiteX4" fmla="*/ 0 w 4511648"/>
              <a:gd name="connsiteY4" fmla="*/ 0 h 6895487"/>
              <a:gd name="connsiteX0" fmla="*/ 0 w 4504076"/>
              <a:gd name="connsiteY0" fmla="*/ 0 h 6895487"/>
              <a:gd name="connsiteX1" fmla="*/ 4302690 w 4504076"/>
              <a:gd name="connsiteY1" fmla="*/ 12526 h 6895487"/>
              <a:gd name="connsiteX2" fmla="*/ 4152378 w 4504076"/>
              <a:gd name="connsiteY2" fmla="*/ 6895487 h 6895487"/>
              <a:gd name="connsiteX3" fmla="*/ 0 w 4504076"/>
              <a:gd name="connsiteY3" fmla="*/ 6882961 h 6895487"/>
              <a:gd name="connsiteX4" fmla="*/ 0 w 4504076"/>
              <a:gd name="connsiteY4" fmla="*/ 0 h 6895487"/>
              <a:gd name="connsiteX0" fmla="*/ 0 w 4504076"/>
              <a:gd name="connsiteY0" fmla="*/ 0 h 6882961"/>
              <a:gd name="connsiteX1" fmla="*/ 4302690 w 4504076"/>
              <a:gd name="connsiteY1" fmla="*/ 12526 h 6882961"/>
              <a:gd name="connsiteX2" fmla="*/ 4152378 w 4504076"/>
              <a:gd name="connsiteY2" fmla="*/ 6882961 h 6882961"/>
              <a:gd name="connsiteX3" fmla="*/ 0 w 4504076"/>
              <a:gd name="connsiteY3" fmla="*/ 6882961 h 6882961"/>
              <a:gd name="connsiteX4" fmla="*/ 0 w 4504076"/>
              <a:gd name="connsiteY4" fmla="*/ 0 h 68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076" h="6882961">
                <a:moveTo>
                  <a:pt x="0" y="0"/>
                </a:moveTo>
                <a:lnTo>
                  <a:pt x="4302690" y="12526"/>
                </a:lnTo>
                <a:cubicBezTo>
                  <a:pt x="4459266" y="1709773"/>
                  <a:pt x="4728575" y="4766092"/>
                  <a:pt x="4152378" y="6882961"/>
                </a:cubicBezTo>
                <a:lnTo>
                  <a:pt x="0" y="688296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42AF9-D102-42DB-F583-6B1BBC7E5D38}"/>
              </a:ext>
            </a:extLst>
          </p:cNvPr>
          <p:cNvSpPr/>
          <p:nvPr/>
        </p:nvSpPr>
        <p:spPr>
          <a:xfrm>
            <a:off x="4609576" y="-13849"/>
            <a:ext cx="4540685" cy="3973632"/>
          </a:xfrm>
          <a:custGeom>
            <a:avLst/>
            <a:gdLst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21896 w 4521896"/>
              <a:gd name="connsiteY2" fmla="*/ 3965568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03107 w 4521896"/>
              <a:gd name="connsiteY2" fmla="*/ 3765151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7038"/>
              <a:gd name="connsiteX1" fmla="*/ 4521896 w 4546948"/>
              <a:gd name="connsiteY1" fmla="*/ 0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28159 w 4546948"/>
              <a:gd name="connsiteY1" fmla="*/ 12526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15702 w 4546948"/>
              <a:gd name="connsiteY1" fmla="*/ 6274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15805"/>
              <a:gd name="connsiteY0" fmla="*/ 0 h 3967126"/>
              <a:gd name="connsiteX1" fmla="*/ 4515702 w 4515805"/>
              <a:gd name="connsiteY1" fmla="*/ 6274 h 3967126"/>
              <a:gd name="connsiteX2" fmla="*/ 4515805 w 4515805"/>
              <a:gd name="connsiteY2" fmla="*/ 3846560 h 3967126"/>
              <a:gd name="connsiteX3" fmla="*/ 0 w 4515805"/>
              <a:gd name="connsiteY3" fmla="*/ 3965568 h 3967126"/>
              <a:gd name="connsiteX4" fmla="*/ 0 w 4515805"/>
              <a:gd name="connsiteY4" fmla="*/ 0 h 396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5805" h="3967126">
                <a:moveTo>
                  <a:pt x="0" y="0"/>
                </a:moveTo>
                <a:lnTo>
                  <a:pt x="4515702" y="6274"/>
                </a:lnTo>
                <a:cubicBezTo>
                  <a:pt x="4515736" y="1286369"/>
                  <a:pt x="4515771" y="2566465"/>
                  <a:pt x="4515805" y="3846560"/>
                </a:cubicBezTo>
                <a:cubicBezTo>
                  <a:pt x="3000156" y="3888314"/>
                  <a:pt x="1991638" y="3980181"/>
                  <a:pt x="0" y="396556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0A3F667-D4CA-B2CE-35BC-4CBA95992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6323" y="567398"/>
            <a:ext cx="4114943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DE98918-048B-6CB6-0181-CA3A2F2E28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6324" y="1731957"/>
            <a:ext cx="395430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AA344DE-C57A-A876-59CF-4B077B0203CC}"/>
              </a:ext>
            </a:extLst>
          </p:cNvPr>
          <p:cNvSpPr/>
          <p:nvPr/>
        </p:nvSpPr>
        <p:spPr>
          <a:xfrm rot="16200000">
            <a:off x="1050789" y="3053926"/>
            <a:ext cx="6882961" cy="747897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33614 w 9217154"/>
              <a:gd name="connsiteY0" fmla="*/ 0 h 364280"/>
              <a:gd name="connsiteX1" fmla="*/ 9217154 w 9217154"/>
              <a:gd name="connsiteY1" fmla="*/ 93995 h 364280"/>
              <a:gd name="connsiteX2" fmla="*/ 9213472 w 9217154"/>
              <a:gd name="connsiteY2" fmla="*/ 290343 h 364280"/>
              <a:gd name="connsiteX3" fmla="*/ 0 w 9217154"/>
              <a:gd name="connsiteY3" fmla="*/ 186758 h 364280"/>
              <a:gd name="connsiteX4" fmla="*/ 33614 w 9217154"/>
              <a:gd name="connsiteY4" fmla="*/ 0 h 364280"/>
              <a:gd name="connsiteX0" fmla="*/ 0 w 9220391"/>
              <a:gd name="connsiteY0" fmla="*/ 0 h 364280"/>
              <a:gd name="connsiteX1" fmla="*/ 9220391 w 9220391"/>
              <a:gd name="connsiteY1" fmla="*/ 93995 h 364280"/>
              <a:gd name="connsiteX2" fmla="*/ 9216709 w 9220391"/>
              <a:gd name="connsiteY2" fmla="*/ 290343 h 364280"/>
              <a:gd name="connsiteX3" fmla="*/ 3237 w 9220391"/>
              <a:gd name="connsiteY3" fmla="*/ 186758 h 364280"/>
              <a:gd name="connsiteX4" fmla="*/ 0 w 9220391"/>
              <a:gd name="connsiteY4" fmla="*/ 0 h 364280"/>
              <a:gd name="connsiteX0" fmla="*/ 15189 w 9235580"/>
              <a:gd name="connsiteY0" fmla="*/ 0 h 391869"/>
              <a:gd name="connsiteX1" fmla="*/ 9235580 w 9235580"/>
              <a:gd name="connsiteY1" fmla="*/ 93995 h 391869"/>
              <a:gd name="connsiteX2" fmla="*/ 9231898 w 9235580"/>
              <a:gd name="connsiteY2" fmla="*/ 290343 h 391869"/>
              <a:gd name="connsiteX3" fmla="*/ 0 w 9235580"/>
              <a:gd name="connsiteY3" fmla="*/ 257525 h 391869"/>
              <a:gd name="connsiteX4" fmla="*/ 15189 w 9235580"/>
              <a:gd name="connsiteY4" fmla="*/ 0 h 391869"/>
              <a:gd name="connsiteX0" fmla="*/ 24402 w 9235580"/>
              <a:gd name="connsiteY0" fmla="*/ 0 h 388144"/>
              <a:gd name="connsiteX1" fmla="*/ 9235580 w 9235580"/>
              <a:gd name="connsiteY1" fmla="*/ 90270 h 388144"/>
              <a:gd name="connsiteX2" fmla="*/ 9231898 w 9235580"/>
              <a:gd name="connsiteY2" fmla="*/ 286618 h 388144"/>
              <a:gd name="connsiteX3" fmla="*/ 0 w 9235580"/>
              <a:gd name="connsiteY3" fmla="*/ 253800 h 388144"/>
              <a:gd name="connsiteX4" fmla="*/ 24402 w 9235580"/>
              <a:gd name="connsiteY4" fmla="*/ 0 h 388144"/>
              <a:gd name="connsiteX0" fmla="*/ 0 w 9211178"/>
              <a:gd name="connsiteY0" fmla="*/ 0 h 389918"/>
              <a:gd name="connsiteX1" fmla="*/ 9211178 w 9211178"/>
              <a:gd name="connsiteY1" fmla="*/ 90270 h 389918"/>
              <a:gd name="connsiteX2" fmla="*/ 9207496 w 9211178"/>
              <a:gd name="connsiteY2" fmla="*/ 286618 h 389918"/>
              <a:gd name="connsiteX3" fmla="*/ 12447 w 9211178"/>
              <a:gd name="connsiteY3" fmla="*/ 257526 h 389918"/>
              <a:gd name="connsiteX4" fmla="*/ 0 w 9211178"/>
              <a:gd name="connsiteY4" fmla="*/ 0 h 389918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402252"/>
              <a:gd name="connsiteX1" fmla="*/ 9204731 w 9204731"/>
              <a:gd name="connsiteY1" fmla="*/ 92877 h 402252"/>
              <a:gd name="connsiteX2" fmla="*/ 9201049 w 9204731"/>
              <a:gd name="connsiteY2" fmla="*/ 289225 h 402252"/>
              <a:gd name="connsiteX3" fmla="*/ 6000 w 9204731"/>
              <a:gd name="connsiteY3" fmla="*/ 260133 h 402252"/>
              <a:gd name="connsiteX4" fmla="*/ 0 w 9204731"/>
              <a:gd name="connsiteY4" fmla="*/ 0 h 402252"/>
              <a:gd name="connsiteX0" fmla="*/ 0 w 9204731"/>
              <a:gd name="connsiteY0" fmla="*/ 0 h 406622"/>
              <a:gd name="connsiteX1" fmla="*/ 9204731 w 9204731"/>
              <a:gd name="connsiteY1" fmla="*/ 92877 h 406622"/>
              <a:gd name="connsiteX2" fmla="*/ 9201049 w 9204731"/>
              <a:gd name="connsiteY2" fmla="*/ 289225 h 406622"/>
              <a:gd name="connsiteX3" fmla="*/ 6000 w 9204731"/>
              <a:gd name="connsiteY3" fmla="*/ 260133 h 406622"/>
              <a:gd name="connsiteX4" fmla="*/ 0 w 9204731"/>
              <a:gd name="connsiteY4" fmla="*/ 0 h 406622"/>
              <a:gd name="connsiteX0" fmla="*/ 0 w 9222851"/>
              <a:gd name="connsiteY0" fmla="*/ 0 h 405160"/>
              <a:gd name="connsiteX1" fmla="*/ 9204731 w 9222851"/>
              <a:gd name="connsiteY1" fmla="*/ 92877 h 405160"/>
              <a:gd name="connsiteX2" fmla="*/ 9222799 w 9222851"/>
              <a:gd name="connsiteY2" fmla="*/ 286294 h 405160"/>
              <a:gd name="connsiteX3" fmla="*/ 6000 w 9222851"/>
              <a:gd name="connsiteY3" fmla="*/ 260133 h 405160"/>
              <a:gd name="connsiteX4" fmla="*/ 0 w 9222851"/>
              <a:gd name="connsiteY4" fmla="*/ 0 h 405160"/>
              <a:gd name="connsiteX0" fmla="*/ 0 w 9222964"/>
              <a:gd name="connsiteY0" fmla="*/ 0 h 405160"/>
              <a:gd name="connsiteX1" fmla="*/ 9219232 w 9222964"/>
              <a:gd name="connsiteY1" fmla="*/ 87015 h 405160"/>
              <a:gd name="connsiteX2" fmla="*/ 9222799 w 9222964"/>
              <a:gd name="connsiteY2" fmla="*/ 286294 h 405160"/>
              <a:gd name="connsiteX3" fmla="*/ 6000 w 9222964"/>
              <a:gd name="connsiteY3" fmla="*/ 260133 h 405160"/>
              <a:gd name="connsiteX4" fmla="*/ 0 w 9222964"/>
              <a:gd name="connsiteY4" fmla="*/ 0 h 40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2964" h="405160">
                <a:moveTo>
                  <a:pt x="0" y="0"/>
                </a:moveTo>
                <a:cubicBezTo>
                  <a:pt x="1417368" y="213129"/>
                  <a:pt x="5173163" y="271024"/>
                  <a:pt x="9219232" y="87015"/>
                </a:cubicBezTo>
                <a:cubicBezTo>
                  <a:pt x="9218005" y="152464"/>
                  <a:pt x="9224026" y="220845"/>
                  <a:pt x="9222799" y="286294"/>
                </a:cubicBezTo>
                <a:cubicBezTo>
                  <a:pt x="5084337" y="434007"/>
                  <a:pt x="3468633" y="464268"/>
                  <a:pt x="6000" y="2601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2B2C67-A374-B888-C186-E2E4E8897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64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CEE476F2-61EB-CEB1-73B4-2DA78C1C4B93}"/>
              </a:ext>
            </a:extLst>
          </p:cNvPr>
          <p:cNvSpPr/>
          <p:nvPr/>
        </p:nvSpPr>
        <p:spPr>
          <a:xfrm>
            <a:off x="4609576" y="-7586"/>
            <a:ext cx="4540685" cy="3973632"/>
          </a:xfrm>
          <a:custGeom>
            <a:avLst/>
            <a:gdLst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21896 w 4521896"/>
              <a:gd name="connsiteY2" fmla="*/ 3965568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03107 w 4521896"/>
              <a:gd name="connsiteY2" fmla="*/ 3765151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7038"/>
              <a:gd name="connsiteX1" fmla="*/ 4521896 w 4546948"/>
              <a:gd name="connsiteY1" fmla="*/ 0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28159 w 4546948"/>
              <a:gd name="connsiteY1" fmla="*/ 12526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15702 w 4546948"/>
              <a:gd name="connsiteY1" fmla="*/ 6274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15805"/>
              <a:gd name="connsiteY0" fmla="*/ 0 h 3967126"/>
              <a:gd name="connsiteX1" fmla="*/ 4515702 w 4515805"/>
              <a:gd name="connsiteY1" fmla="*/ 6274 h 3967126"/>
              <a:gd name="connsiteX2" fmla="*/ 4515805 w 4515805"/>
              <a:gd name="connsiteY2" fmla="*/ 3846560 h 3967126"/>
              <a:gd name="connsiteX3" fmla="*/ 0 w 4515805"/>
              <a:gd name="connsiteY3" fmla="*/ 3965568 h 3967126"/>
              <a:gd name="connsiteX4" fmla="*/ 0 w 4515805"/>
              <a:gd name="connsiteY4" fmla="*/ 0 h 396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5805" h="3967126">
                <a:moveTo>
                  <a:pt x="0" y="0"/>
                </a:moveTo>
                <a:lnTo>
                  <a:pt x="4515702" y="6274"/>
                </a:lnTo>
                <a:cubicBezTo>
                  <a:pt x="4515736" y="1286369"/>
                  <a:pt x="4515771" y="2566465"/>
                  <a:pt x="4515805" y="3846560"/>
                </a:cubicBezTo>
                <a:cubicBezTo>
                  <a:pt x="3000156" y="3888314"/>
                  <a:pt x="1991638" y="3980181"/>
                  <a:pt x="0" y="3965568"/>
                </a:cubicBezTo>
                <a:lnTo>
                  <a:pt x="0" y="0"/>
                </a:lnTo>
                <a:close/>
              </a:path>
            </a:pathLst>
          </a:custGeom>
          <a:solidFill>
            <a:srgbClr val="0AB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AA344DE-C57A-A876-59CF-4B077B0203CC}"/>
              </a:ext>
            </a:extLst>
          </p:cNvPr>
          <p:cNvSpPr/>
          <p:nvPr/>
        </p:nvSpPr>
        <p:spPr>
          <a:xfrm rot="16200000">
            <a:off x="1050789" y="3053926"/>
            <a:ext cx="6882961" cy="747897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33614 w 9217154"/>
              <a:gd name="connsiteY0" fmla="*/ 0 h 364280"/>
              <a:gd name="connsiteX1" fmla="*/ 9217154 w 9217154"/>
              <a:gd name="connsiteY1" fmla="*/ 93995 h 364280"/>
              <a:gd name="connsiteX2" fmla="*/ 9213472 w 9217154"/>
              <a:gd name="connsiteY2" fmla="*/ 290343 h 364280"/>
              <a:gd name="connsiteX3" fmla="*/ 0 w 9217154"/>
              <a:gd name="connsiteY3" fmla="*/ 186758 h 364280"/>
              <a:gd name="connsiteX4" fmla="*/ 33614 w 9217154"/>
              <a:gd name="connsiteY4" fmla="*/ 0 h 364280"/>
              <a:gd name="connsiteX0" fmla="*/ 0 w 9220391"/>
              <a:gd name="connsiteY0" fmla="*/ 0 h 364280"/>
              <a:gd name="connsiteX1" fmla="*/ 9220391 w 9220391"/>
              <a:gd name="connsiteY1" fmla="*/ 93995 h 364280"/>
              <a:gd name="connsiteX2" fmla="*/ 9216709 w 9220391"/>
              <a:gd name="connsiteY2" fmla="*/ 290343 h 364280"/>
              <a:gd name="connsiteX3" fmla="*/ 3237 w 9220391"/>
              <a:gd name="connsiteY3" fmla="*/ 186758 h 364280"/>
              <a:gd name="connsiteX4" fmla="*/ 0 w 9220391"/>
              <a:gd name="connsiteY4" fmla="*/ 0 h 364280"/>
              <a:gd name="connsiteX0" fmla="*/ 15189 w 9235580"/>
              <a:gd name="connsiteY0" fmla="*/ 0 h 391869"/>
              <a:gd name="connsiteX1" fmla="*/ 9235580 w 9235580"/>
              <a:gd name="connsiteY1" fmla="*/ 93995 h 391869"/>
              <a:gd name="connsiteX2" fmla="*/ 9231898 w 9235580"/>
              <a:gd name="connsiteY2" fmla="*/ 290343 h 391869"/>
              <a:gd name="connsiteX3" fmla="*/ 0 w 9235580"/>
              <a:gd name="connsiteY3" fmla="*/ 257525 h 391869"/>
              <a:gd name="connsiteX4" fmla="*/ 15189 w 9235580"/>
              <a:gd name="connsiteY4" fmla="*/ 0 h 391869"/>
              <a:gd name="connsiteX0" fmla="*/ 24402 w 9235580"/>
              <a:gd name="connsiteY0" fmla="*/ 0 h 388144"/>
              <a:gd name="connsiteX1" fmla="*/ 9235580 w 9235580"/>
              <a:gd name="connsiteY1" fmla="*/ 90270 h 388144"/>
              <a:gd name="connsiteX2" fmla="*/ 9231898 w 9235580"/>
              <a:gd name="connsiteY2" fmla="*/ 286618 h 388144"/>
              <a:gd name="connsiteX3" fmla="*/ 0 w 9235580"/>
              <a:gd name="connsiteY3" fmla="*/ 253800 h 388144"/>
              <a:gd name="connsiteX4" fmla="*/ 24402 w 9235580"/>
              <a:gd name="connsiteY4" fmla="*/ 0 h 388144"/>
              <a:gd name="connsiteX0" fmla="*/ 0 w 9211178"/>
              <a:gd name="connsiteY0" fmla="*/ 0 h 389918"/>
              <a:gd name="connsiteX1" fmla="*/ 9211178 w 9211178"/>
              <a:gd name="connsiteY1" fmla="*/ 90270 h 389918"/>
              <a:gd name="connsiteX2" fmla="*/ 9207496 w 9211178"/>
              <a:gd name="connsiteY2" fmla="*/ 286618 h 389918"/>
              <a:gd name="connsiteX3" fmla="*/ 12447 w 9211178"/>
              <a:gd name="connsiteY3" fmla="*/ 257526 h 389918"/>
              <a:gd name="connsiteX4" fmla="*/ 0 w 9211178"/>
              <a:gd name="connsiteY4" fmla="*/ 0 h 389918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402252"/>
              <a:gd name="connsiteX1" fmla="*/ 9204731 w 9204731"/>
              <a:gd name="connsiteY1" fmla="*/ 92877 h 402252"/>
              <a:gd name="connsiteX2" fmla="*/ 9201049 w 9204731"/>
              <a:gd name="connsiteY2" fmla="*/ 289225 h 402252"/>
              <a:gd name="connsiteX3" fmla="*/ 6000 w 9204731"/>
              <a:gd name="connsiteY3" fmla="*/ 260133 h 402252"/>
              <a:gd name="connsiteX4" fmla="*/ 0 w 9204731"/>
              <a:gd name="connsiteY4" fmla="*/ 0 h 402252"/>
              <a:gd name="connsiteX0" fmla="*/ 0 w 9204731"/>
              <a:gd name="connsiteY0" fmla="*/ 0 h 406622"/>
              <a:gd name="connsiteX1" fmla="*/ 9204731 w 9204731"/>
              <a:gd name="connsiteY1" fmla="*/ 92877 h 406622"/>
              <a:gd name="connsiteX2" fmla="*/ 9201049 w 9204731"/>
              <a:gd name="connsiteY2" fmla="*/ 289225 h 406622"/>
              <a:gd name="connsiteX3" fmla="*/ 6000 w 9204731"/>
              <a:gd name="connsiteY3" fmla="*/ 260133 h 406622"/>
              <a:gd name="connsiteX4" fmla="*/ 0 w 9204731"/>
              <a:gd name="connsiteY4" fmla="*/ 0 h 406622"/>
              <a:gd name="connsiteX0" fmla="*/ 0 w 9222851"/>
              <a:gd name="connsiteY0" fmla="*/ 0 h 405160"/>
              <a:gd name="connsiteX1" fmla="*/ 9204731 w 9222851"/>
              <a:gd name="connsiteY1" fmla="*/ 92877 h 405160"/>
              <a:gd name="connsiteX2" fmla="*/ 9222799 w 9222851"/>
              <a:gd name="connsiteY2" fmla="*/ 286294 h 405160"/>
              <a:gd name="connsiteX3" fmla="*/ 6000 w 9222851"/>
              <a:gd name="connsiteY3" fmla="*/ 260133 h 405160"/>
              <a:gd name="connsiteX4" fmla="*/ 0 w 9222851"/>
              <a:gd name="connsiteY4" fmla="*/ 0 h 405160"/>
              <a:gd name="connsiteX0" fmla="*/ 0 w 9222964"/>
              <a:gd name="connsiteY0" fmla="*/ 0 h 405160"/>
              <a:gd name="connsiteX1" fmla="*/ 9219232 w 9222964"/>
              <a:gd name="connsiteY1" fmla="*/ 87015 h 405160"/>
              <a:gd name="connsiteX2" fmla="*/ 9222799 w 9222964"/>
              <a:gd name="connsiteY2" fmla="*/ 286294 h 405160"/>
              <a:gd name="connsiteX3" fmla="*/ 6000 w 9222964"/>
              <a:gd name="connsiteY3" fmla="*/ 260133 h 405160"/>
              <a:gd name="connsiteX4" fmla="*/ 0 w 9222964"/>
              <a:gd name="connsiteY4" fmla="*/ 0 h 40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2964" h="405160">
                <a:moveTo>
                  <a:pt x="0" y="0"/>
                </a:moveTo>
                <a:cubicBezTo>
                  <a:pt x="1417368" y="213129"/>
                  <a:pt x="5173163" y="271024"/>
                  <a:pt x="9219232" y="87015"/>
                </a:cubicBezTo>
                <a:cubicBezTo>
                  <a:pt x="9218005" y="152464"/>
                  <a:pt x="9224026" y="220845"/>
                  <a:pt x="9222799" y="286294"/>
                </a:cubicBezTo>
                <a:cubicBezTo>
                  <a:pt x="5084337" y="434007"/>
                  <a:pt x="3468633" y="464268"/>
                  <a:pt x="6000" y="2601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0A3F667-D4CA-B2CE-35BC-4CBA95992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6323" y="567398"/>
            <a:ext cx="4114943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DE98918-048B-6CB6-0181-CA3A2F2E28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6324" y="1731957"/>
            <a:ext cx="395430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C0AC9018-4835-A2B6-8E88-30138233CF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3848"/>
            <a:ext cx="4504076" cy="6882961"/>
          </a:xfrm>
          <a:custGeom>
            <a:avLst/>
            <a:gdLst>
              <a:gd name="connsiteX0" fmla="*/ 0 w 4572000"/>
              <a:gd name="connsiteY0" fmla="*/ 0 h 6882961"/>
              <a:gd name="connsiteX1" fmla="*/ 4572000 w 4572000"/>
              <a:gd name="connsiteY1" fmla="*/ 0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572000"/>
              <a:gd name="connsiteY0" fmla="*/ 0 h 6882961"/>
              <a:gd name="connsiteX1" fmla="*/ 4283901 w 4572000"/>
              <a:gd name="connsiteY1" fmla="*/ 12526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283901"/>
              <a:gd name="connsiteY0" fmla="*/ 0 h 6889224"/>
              <a:gd name="connsiteX1" fmla="*/ 4283901 w 4283901"/>
              <a:gd name="connsiteY1" fmla="*/ 12526 h 6889224"/>
              <a:gd name="connsiteX2" fmla="*/ 4133589 w 4283901"/>
              <a:gd name="connsiteY2" fmla="*/ 6889224 h 6889224"/>
              <a:gd name="connsiteX3" fmla="*/ 0 w 4283901"/>
              <a:gd name="connsiteY3" fmla="*/ 6882961 h 6889224"/>
              <a:gd name="connsiteX4" fmla="*/ 0 w 4283901"/>
              <a:gd name="connsiteY4" fmla="*/ 0 h 6889224"/>
              <a:gd name="connsiteX0" fmla="*/ 0 w 4429496"/>
              <a:gd name="connsiteY0" fmla="*/ 0 h 6889224"/>
              <a:gd name="connsiteX1" fmla="*/ 4283901 w 4429496"/>
              <a:gd name="connsiteY1" fmla="*/ 12526 h 6889224"/>
              <a:gd name="connsiteX2" fmla="*/ 4133589 w 4429496"/>
              <a:gd name="connsiteY2" fmla="*/ 6889224 h 6889224"/>
              <a:gd name="connsiteX3" fmla="*/ 0 w 4429496"/>
              <a:gd name="connsiteY3" fmla="*/ 6882961 h 6889224"/>
              <a:gd name="connsiteX4" fmla="*/ 0 w 4429496"/>
              <a:gd name="connsiteY4" fmla="*/ 0 h 6889224"/>
              <a:gd name="connsiteX0" fmla="*/ 0 w 4492859"/>
              <a:gd name="connsiteY0" fmla="*/ 0 h 6889224"/>
              <a:gd name="connsiteX1" fmla="*/ 4283901 w 4492859"/>
              <a:gd name="connsiteY1" fmla="*/ 12526 h 6889224"/>
              <a:gd name="connsiteX2" fmla="*/ 4133589 w 4492859"/>
              <a:gd name="connsiteY2" fmla="*/ 6889224 h 6889224"/>
              <a:gd name="connsiteX3" fmla="*/ 0 w 4492859"/>
              <a:gd name="connsiteY3" fmla="*/ 6882961 h 6889224"/>
              <a:gd name="connsiteX4" fmla="*/ 0 w 4492859"/>
              <a:gd name="connsiteY4" fmla="*/ 0 h 6889224"/>
              <a:gd name="connsiteX0" fmla="*/ 0 w 4501193"/>
              <a:gd name="connsiteY0" fmla="*/ 0 h 6889224"/>
              <a:gd name="connsiteX1" fmla="*/ 4302690 w 4501193"/>
              <a:gd name="connsiteY1" fmla="*/ 12526 h 6889224"/>
              <a:gd name="connsiteX2" fmla="*/ 4133589 w 4501193"/>
              <a:gd name="connsiteY2" fmla="*/ 6889224 h 6889224"/>
              <a:gd name="connsiteX3" fmla="*/ 0 w 4501193"/>
              <a:gd name="connsiteY3" fmla="*/ 6882961 h 6889224"/>
              <a:gd name="connsiteX4" fmla="*/ 0 w 4501193"/>
              <a:gd name="connsiteY4" fmla="*/ 0 h 6889224"/>
              <a:gd name="connsiteX0" fmla="*/ 0 w 4511648"/>
              <a:gd name="connsiteY0" fmla="*/ 0 h 6895487"/>
              <a:gd name="connsiteX1" fmla="*/ 4302690 w 4511648"/>
              <a:gd name="connsiteY1" fmla="*/ 12526 h 6895487"/>
              <a:gd name="connsiteX2" fmla="*/ 4152378 w 4511648"/>
              <a:gd name="connsiteY2" fmla="*/ 6895487 h 6895487"/>
              <a:gd name="connsiteX3" fmla="*/ 0 w 4511648"/>
              <a:gd name="connsiteY3" fmla="*/ 6882961 h 6895487"/>
              <a:gd name="connsiteX4" fmla="*/ 0 w 4511648"/>
              <a:gd name="connsiteY4" fmla="*/ 0 h 6895487"/>
              <a:gd name="connsiteX0" fmla="*/ 0 w 4504076"/>
              <a:gd name="connsiteY0" fmla="*/ 0 h 6895487"/>
              <a:gd name="connsiteX1" fmla="*/ 4302690 w 4504076"/>
              <a:gd name="connsiteY1" fmla="*/ 12526 h 6895487"/>
              <a:gd name="connsiteX2" fmla="*/ 4152378 w 4504076"/>
              <a:gd name="connsiteY2" fmla="*/ 6895487 h 6895487"/>
              <a:gd name="connsiteX3" fmla="*/ 0 w 4504076"/>
              <a:gd name="connsiteY3" fmla="*/ 6882961 h 6895487"/>
              <a:gd name="connsiteX4" fmla="*/ 0 w 4504076"/>
              <a:gd name="connsiteY4" fmla="*/ 0 h 6895487"/>
              <a:gd name="connsiteX0" fmla="*/ 0 w 4504076"/>
              <a:gd name="connsiteY0" fmla="*/ 0 h 6882961"/>
              <a:gd name="connsiteX1" fmla="*/ 4302690 w 4504076"/>
              <a:gd name="connsiteY1" fmla="*/ 12526 h 6882961"/>
              <a:gd name="connsiteX2" fmla="*/ 4152378 w 4504076"/>
              <a:gd name="connsiteY2" fmla="*/ 6882961 h 6882961"/>
              <a:gd name="connsiteX3" fmla="*/ 0 w 4504076"/>
              <a:gd name="connsiteY3" fmla="*/ 6882961 h 6882961"/>
              <a:gd name="connsiteX4" fmla="*/ 0 w 4504076"/>
              <a:gd name="connsiteY4" fmla="*/ 0 h 68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076" h="6882961">
                <a:moveTo>
                  <a:pt x="0" y="0"/>
                </a:moveTo>
                <a:lnTo>
                  <a:pt x="4302690" y="12526"/>
                </a:lnTo>
                <a:cubicBezTo>
                  <a:pt x="4459266" y="1709773"/>
                  <a:pt x="4728575" y="4766092"/>
                  <a:pt x="4152378" y="6882961"/>
                </a:cubicBezTo>
                <a:lnTo>
                  <a:pt x="0" y="688296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5601B-1959-95C5-EF0F-1B3E04057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71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CEE476F2-61EB-CEB1-73B4-2DA78C1C4B93}"/>
              </a:ext>
            </a:extLst>
          </p:cNvPr>
          <p:cNvSpPr/>
          <p:nvPr/>
        </p:nvSpPr>
        <p:spPr>
          <a:xfrm>
            <a:off x="4609576" y="-7586"/>
            <a:ext cx="4540685" cy="3973632"/>
          </a:xfrm>
          <a:custGeom>
            <a:avLst/>
            <a:gdLst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21896 w 4521896"/>
              <a:gd name="connsiteY2" fmla="*/ 3965568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21896"/>
              <a:gd name="connsiteY0" fmla="*/ 0 h 3965568"/>
              <a:gd name="connsiteX1" fmla="*/ 4521896 w 4521896"/>
              <a:gd name="connsiteY1" fmla="*/ 0 h 3965568"/>
              <a:gd name="connsiteX2" fmla="*/ 4503107 w 4521896"/>
              <a:gd name="connsiteY2" fmla="*/ 3765151 h 3965568"/>
              <a:gd name="connsiteX3" fmla="*/ 0 w 4521896"/>
              <a:gd name="connsiteY3" fmla="*/ 3965568 h 3965568"/>
              <a:gd name="connsiteX4" fmla="*/ 0 w 4521896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5568"/>
              <a:gd name="connsiteX1" fmla="*/ 4521896 w 4546948"/>
              <a:gd name="connsiteY1" fmla="*/ 0 h 3965568"/>
              <a:gd name="connsiteX2" fmla="*/ 4546948 w 4546948"/>
              <a:gd name="connsiteY2" fmla="*/ 3840307 h 3965568"/>
              <a:gd name="connsiteX3" fmla="*/ 0 w 4546948"/>
              <a:gd name="connsiteY3" fmla="*/ 3965568 h 3965568"/>
              <a:gd name="connsiteX4" fmla="*/ 0 w 4546948"/>
              <a:gd name="connsiteY4" fmla="*/ 0 h 3965568"/>
              <a:gd name="connsiteX0" fmla="*/ 0 w 4546948"/>
              <a:gd name="connsiteY0" fmla="*/ 0 h 3967038"/>
              <a:gd name="connsiteX1" fmla="*/ 4521896 w 4546948"/>
              <a:gd name="connsiteY1" fmla="*/ 0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28159 w 4546948"/>
              <a:gd name="connsiteY1" fmla="*/ 12526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46948"/>
              <a:gd name="connsiteY0" fmla="*/ 0 h 3967038"/>
              <a:gd name="connsiteX1" fmla="*/ 4515702 w 4546948"/>
              <a:gd name="connsiteY1" fmla="*/ 6274 h 3967038"/>
              <a:gd name="connsiteX2" fmla="*/ 4546948 w 4546948"/>
              <a:gd name="connsiteY2" fmla="*/ 3840307 h 3967038"/>
              <a:gd name="connsiteX3" fmla="*/ 0 w 4546948"/>
              <a:gd name="connsiteY3" fmla="*/ 3965568 h 3967038"/>
              <a:gd name="connsiteX4" fmla="*/ 0 w 4546948"/>
              <a:gd name="connsiteY4" fmla="*/ 0 h 3967038"/>
              <a:gd name="connsiteX0" fmla="*/ 0 w 4515805"/>
              <a:gd name="connsiteY0" fmla="*/ 0 h 3967126"/>
              <a:gd name="connsiteX1" fmla="*/ 4515702 w 4515805"/>
              <a:gd name="connsiteY1" fmla="*/ 6274 h 3967126"/>
              <a:gd name="connsiteX2" fmla="*/ 4515805 w 4515805"/>
              <a:gd name="connsiteY2" fmla="*/ 3846560 h 3967126"/>
              <a:gd name="connsiteX3" fmla="*/ 0 w 4515805"/>
              <a:gd name="connsiteY3" fmla="*/ 3965568 h 3967126"/>
              <a:gd name="connsiteX4" fmla="*/ 0 w 4515805"/>
              <a:gd name="connsiteY4" fmla="*/ 0 h 396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5805" h="3967126">
                <a:moveTo>
                  <a:pt x="0" y="0"/>
                </a:moveTo>
                <a:lnTo>
                  <a:pt x="4515702" y="6274"/>
                </a:lnTo>
                <a:cubicBezTo>
                  <a:pt x="4515736" y="1286369"/>
                  <a:pt x="4515771" y="2566465"/>
                  <a:pt x="4515805" y="3846560"/>
                </a:cubicBezTo>
                <a:cubicBezTo>
                  <a:pt x="3000156" y="3888314"/>
                  <a:pt x="1991638" y="3980181"/>
                  <a:pt x="0" y="3965568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AA344DE-C57A-A876-59CF-4B077B0203CC}"/>
              </a:ext>
            </a:extLst>
          </p:cNvPr>
          <p:cNvSpPr/>
          <p:nvPr/>
        </p:nvSpPr>
        <p:spPr>
          <a:xfrm rot="16200000">
            <a:off x="1050789" y="3053926"/>
            <a:ext cx="6882961" cy="747897"/>
          </a:xfrm>
          <a:custGeom>
            <a:avLst/>
            <a:gdLst>
              <a:gd name="connsiteX0" fmla="*/ 0 w 9550400"/>
              <a:gd name="connsiteY0" fmla="*/ 0 h 316753"/>
              <a:gd name="connsiteX1" fmla="*/ 9550400 w 9550400"/>
              <a:gd name="connsiteY1" fmla="*/ 0 h 316753"/>
              <a:gd name="connsiteX2" fmla="*/ 9550400 w 9550400"/>
              <a:gd name="connsiteY2" fmla="*/ 316753 h 316753"/>
              <a:gd name="connsiteX3" fmla="*/ 0 w 9550400"/>
              <a:gd name="connsiteY3" fmla="*/ 316753 h 316753"/>
              <a:gd name="connsiteX4" fmla="*/ 0 w 9550400"/>
              <a:gd name="connsiteY4" fmla="*/ 0 h 316753"/>
              <a:gd name="connsiteX0" fmla="*/ 0 w 9550400"/>
              <a:gd name="connsiteY0" fmla="*/ 0 h 1655482"/>
              <a:gd name="connsiteX1" fmla="*/ 9550400 w 9550400"/>
              <a:gd name="connsiteY1" fmla="*/ 0 h 1655482"/>
              <a:gd name="connsiteX2" fmla="*/ 9550400 w 9550400"/>
              <a:gd name="connsiteY2" fmla="*/ 316753 h 1655482"/>
              <a:gd name="connsiteX3" fmla="*/ 304800 w 9550400"/>
              <a:gd name="connsiteY3" fmla="*/ 1655482 h 1655482"/>
              <a:gd name="connsiteX4" fmla="*/ 0 w 9550400"/>
              <a:gd name="connsiteY4" fmla="*/ 0 h 1655482"/>
              <a:gd name="connsiteX0" fmla="*/ 262965 w 9245600"/>
              <a:gd name="connsiteY0" fmla="*/ 1069788 h 1655482"/>
              <a:gd name="connsiteX1" fmla="*/ 9245600 w 9245600"/>
              <a:gd name="connsiteY1" fmla="*/ 0 h 1655482"/>
              <a:gd name="connsiteX2" fmla="*/ 9245600 w 9245600"/>
              <a:gd name="connsiteY2" fmla="*/ 316753 h 1655482"/>
              <a:gd name="connsiteX3" fmla="*/ 0 w 9245600"/>
              <a:gd name="connsiteY3" fmla="*/ 1655482 h 1655482"/>
              <a:gd name="connsiteX4" fmla="*/ 262965 w 9245600"/>
              <a:gd name="connsiteY4" fmla="*/ 1069788 h 1655482"/>
              <a:gd name="connsiteX0" fmla="*/ 0 w 9251576"/>
              <a:gd name="connsiteY0" fmla="*/ 1410447 h 1655482"/>
              <a:gd name="connsiteX1" fmla="*/ 9251576 w 9251576"/>
              <a:gd name="connsiteY1" fmla="*/ 0 h 1655482"/>
              <a:gd name="connsiteX2" fmla="*/ 9251576 w 9251576"/>
              <a:gd name="connsiteY2" fmla="*/ 316753 h 1655482"/>
              <a:gd name="connsiteX3" fmla="*/ 5976 w 9251576"/>
              <a:gd name="connsiteY3" fmla="*/ 1655482 h 1655482"/>
              <a:gd name="connsiteX4" fmla="*/ 0 w 9251576"/>
              <a:gd name="connsiteY4" fmla="*/ 1410447 h 1655482"/>
              <a:gd name="connsiteX0" fmla="*/ 0 w 9251576"/>
              <a:gd name="connsiteY0" fmla="*/ 1410447 h 1810870"/>
              <a:gd name="connsiteX1" fmla="*/ 9251576 w 9251576"/>
              <a:gd name="connsiteY1" fmla="*/ 0 h 1810870"/>
              <a:gd name="connsiteX2" fmla="*/ 9161929 w 9251576"/>
              <a:gd name="connsiteY2" fmla="*/ 1810870 h 1810870"/>
              <a:gd name="connsiteX3" fmla="*/ 5976 w 9251576"/>
              <a:gd name="connsiteY3" fmla="*/ 1655482 h 1810870"/>
              <a:gd name="connsiteX4" fmla="*/ 0 w 9251576"/>
              <a:gd name="connsiteY4" fmla="*/ 1410447 h 1810870"/>
              <a:gd name="connsiteX0" fmla="*/ 0 w 9161929"/>
              <a:gd name="connsiteY0" fmla="*/ 0 h 400423"/>
              <a:gd name="connsiteX1" fmla="*/ 9161929 w 9161929"/>
              <a:gd name="connsiteY1" fmla="*/ 95623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9976 w 9161929"/>
              <a:gd name="connsiteY1" fmla="*/ 19124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1957 h 402380"/>
              <a:gd name="connsiteX1" fmla="*/ 9144000 w 9161929"/>
              <a:gd name="connsiteY1" fmla="*/ 109533 h 402380"/>
              <a:gd name="connsiteX2" fmla="*/ 9161929 w 9161929"/>
              <a:gd name="connsiteY2" fmla="*/ 402380 h 402380"/>
              <a:gd name="connsiteX3" fmla="*/ 5976 w 9161929"/>
              <a:gd name="connsiteY3" fmla="*/ 246992 h 402380"/>
              <a:gd name="connsiteX4" fmla="*/ 0 w 9161929"/>
              <a:gd name="connsiteY4" fmla="*/ 1957 h 402380"/>
              <a:gd name="connsiteX0" fmla="*/ 0 w 9161929"/>
              <a:gd name="connsiteY0" fmla="*/ 2559 h 402982"/>
              <a:gd name="connsiteX1" fmla="*/ 9144000 w 9161929"/>
              <a:gd name="connsiteY1" fmla="*/ 110135 h 402982"/>
              <a:gd name="connsiteX2" fmla="*/ 9161929 w 9161929"/>
              <a:gd name="connsiteY2" fmla="*/ 402982 h 402982"/>
              <a:gd name="connsiteX3" fmla="*/ 5976 w 9161929"/>
              <a:gd name="connsiteY3" fmla="*/ 247594 h 402982"/>
              <a:gd name="connsiteX4" fmla="*/ 0 w 9161929"/>
              <a:gd name="connsiteY4" fmla="*/ 2559 h 402982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00423"/>
              <a:gd name="connsiteX1" fmla="*/ 9144000 w 9161929"/>
              <a:gd name="connsiteY1" fmla="*/ 107576 h 400423"/>
              <a:gd name="connsiteX2" fmla="*/ 9161929 w 9161929"/>
              <a:gd name="connsiteY2" fmla="*/ 400423 h 400423"/>
              <a:gd name="connsiteX3" fmla="*/ 5976 w 9161929"/>
              <a:gd name="connsiteY3" fmla="*/ 245035 h 400423"/>
              <a:gd name="connsiteX4" fmla="*/ 0 w 9161929"/>
              <a:gd name="connsiteY4" fmla="*/ 0 h 400423"/>
              <a:gd name="connsiteX0" fmla="*/ 0 w 9161929"/>
              <a:gd name="connsiteY0" fmla="*/ 0 h 441652"/>
              <a:gd name="connsiteX1" fmla="*/ 9144000 w 9161929"/>
              <a:gd name="connsiteY1" fmla="*/ 107576 h 441652"/>
              <a:gd name="connsiteX2" fmla="*/ 9161929 w 9161929"/>
              <a:gd name="connsiteY2" fmla="*/ 400423 h 441652"/>
              <a:gd name="connsiteX3" fmla="*/ 5976 w 9161929"/>
              <a:gd name="connsiteY3" fmla="*/ 245035 h 441652"/>
              <a:gd name="connsiteX4" fmla="*/ 0 w 9161929"/>
              <a:gd name="connsiteY4" fmla="*/ 0 h 441652"/>
              <a:gd name="connsiteX0" fmla="*/ 0 w 9161929"/>
              <a:gd name="connsiteY0" fmla="*/ 0 h 472675"/>
              <a:gd name="connsiteX1" fmla="*/ 9144000 w 9161929"/>
              <a:gd name="connsiteY1" fmla="*/ 107576 h 472675"/>
              <a:gd name="connsiteX2" fmla="*/ 9161929 w 9161929"/>
              <a:gd name="connsiteY2" fmla="*/ 400423 h 472675"/>
              <a:gd name="connsiteX3" fmla="*/ 5976 w 9161929"/>
              <a:gd name="connsiteY3" fmla="*/ 245035 h 472675"/>
              <a:gd name="connsiteX4" fmla="*/ 0 w 9161929"/>
              <a:gd name="connsiteY4" fmla="*/ 0 h 472675"/>
              <a:gd name="connsiteX0" fmla="*/ 0 w 9161929"/>
              <a:gd name="connsiteY0" fmla="*/ 0 h 465200"/>
              <a:gd name="connsiteX1" fmla="*/ 9144000 w 9161929"/>
              <a:gd name="connsiteY1" fmla="*/ 107576 h 465200"/>
              <a:gd name="connsiteX2" fmla="*/ 9161929 w 9161929"/>
              <a:gd name="connsiteY2" fmla="*/ 400423 h 465200"/>
              <a:gd name="connsiteX3" fmla="*/ 5976 w 9161929"/>
              <a:gd name="connsiteY3" fmla="*/ 245035 h 465200"/>
              <a:gd name="connsiteX4" fmla="*/ 0 w 9161929"/>
              <a:gd name="connsiteY4" fmla="*/ 0 h 465200"/>
              <a:gd name="connsiteX0" fmla="*/ 0 w 9149976"/>
              <a:gd name="connsiteY0" fmla="*/ 0 h 430862"/>
              <a:gd name="connsiteX1" fmla="*/ 9144000 w 9149976"/>
              <a:gd name="connsiteY1" fmla="*/ 107576 h 430862"/>
              <a:gd name="connsiteX2" fmla="*/ 9149976 w 9149976"/>
              <a:gd name="connsiteY2" fmla="*/ 351858 h 430862"/>
              <a:gd name="connsiteX3" fmla="*/ 5976 w 9149976"/>
              <a:gd name="connsiteY3" fmla="*/ 245035 h 430862"/>
              <a:gd name="connsiteX4" fmla="*/ 0 w 9149976"/>
              <a:gd name="connsiteY4" fmla="*/ 0 h 430862"/>
              <a:gd name="connsiteX0" fmla="*/ 0 w 9155952"/>
              <a:gd name="connsiteY0" fmla="*/ 0 h 430862"/>
              <a:gd name="connsiteX1" fmla="*/ 9155952 w 9155952"/>
              <a:gd name="connsiteY1" fmla="*/ 107576 h 430862"/>
              <a:gd name="connsiteX2" fmla="*/ 9149976 w 9155952"/>
              <a:gd name="connsiteY2" fmla="*/ 351858 h 430862"/>
              <a:gd name="connsiteX3" fmla="*/ 5976 w 9155952"/>
              <a:gd name="connsiteY3" fmla="*/ 245035 h 430862"/>
              <a:gd name="connsiteX4" fmla="*/ 0 w 9155952"/>
              <a:gd name="connsiteY4" fmla="*/ 0 h 430862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35488"/>
              <a:gd name="connsiteX1" fmla="*/ 9155952 w 9155952"/>
              <a:gd name="connsiteY1" fmla="*/ 107576 h 435488"/>
              <a:gd name="connsiteX2" fmla="*/ 9149976 w 9155952"/>
              <a:gd name="connsiteY2" fmla="*/ 351858 h 435488"/>
              <a:gd name="connsiteX3" fmla="*/ 5976 w 9155952"/>
              <a:gd name="connsiteY3" fmla="*/ 245035 h 435488"/>
              <a:gd name="connsiteX4" fmla="*/ 0 w 9155952"/>
              <a:gd name="connsiteY4" fmla="*/ 0 h 435488"/>
              <a:gd name="connsiteX0" fmla="*/ 0 w 9155952"/>
              <a:gd name="connsiteY0" fmla="*/ 0 h 413457"/>
              <a:gd name="connsiteX1" fmla="*/ 9155952 w 9155952"/>
              <a:gd name="connsiteY1" fmla="*/ 107576 h 413457"/>
              <a:gd name="connsiteX2" fmla="*/ 9149976 w 9155952"/>
              <a:gd name="connsiteY2" fmla="*/ 351858 h 413457"/>
              <a:gd name="connsiteX3" fmla="*/ 5976 w 9155952"/>
              <a:gd name="connsiteY3" fmla="*/ 245035 h 413457"/>
              <a:gd name="connsiteX4" fmla="*/ 0 w 9155952"/>
              <a:gd name="connsiteY4" fmla="*/ 0 h 413457"/>
              <a:gd name="connsiteX0" fmla="*/ 0 w 9155952"/>
              <a:gd name="connsiteY0" fmla="*/ 0 h 351858"/>
              <a:gd name="connsiteX1" fmla="*/ 9155952 w 9155952"/>
              <a:gd name="connsiteY1" fmla="*/ 107576 h 351858"/>
              <a:gd name="connsiteX2" fmla="*/ 9149976 w 9155952"/>
              <a:gd name="connsiteY2" fmla="*/ 351858 h 351858"/>
              <a:gd name="connsiteX3" fmla="*/ 5976 w 9155952"/>
              <a:gd name="connsiteY3" fmla="*/ 245035 h 351858"/>
              <a:gd name="connsiteX4" fmla="*/ 0 w 9155952"/>
              <a:gd name="connsiteY4" fmla="*/ 0 h 351858"/>
              <a:gd name="connsiteX0" fmla="*/ 0 w 9155952"/>
              <a:gd name="connsiteY0" fmla="*/ 0 h 408476"/>
              <a:gd name="connsiteX1" fmla="*/ 9155952 w 9155952"/>
              <a:gd name="connsiteY1" fmla="*/ 107576 h 408476"/>
              <a:gd name="connsiteX2" fmla="*/ 9149976 w 9155952"/>
              <a:gd name="connsiteY2" fmla="*/ 351858 h 408476"/>
              <a:gd name="connsiteX3" fmla="*/ 5976 w 9155952"/>
              <a:gd name="connsiteY3" fmla="*/ 245035 h 408476"/>
              <a:gd name="connsiteX4" fmla="*/ 0 w 9155952"/>
              <a:gd name="connsiteY4" fmla="*/ 0 h 408476"/>
              <a:gd name="connsiteX0" fmla="*/ 0 w 9155952"/>
              <a:gd name="connsiteY0" fmla="*/ 0 h 436223"/>
              <a:gd name="connsiteX1" fmla="*/ 9155952 w 9155952"/>
              <a:gd name="connsiteY1" fmla="*/ 107576 h 436223"/>
              <a:gd name="connsiteX2" fmla="*/ 9149976 w 9155952"/>
              <a:gd name="connsiteY2" fmla="*/ 351858 h 436223"/>
              <a:gd name="connsiteX3" fmla="*/ 5976 w 9155952"/>
              <a:gd name="connsiteY3" fmla="*/ 245035 h 436223"/>
              <a:gd name="connsiteX4" fmla="*/ 0 w 9155952"/>
              <a:gd name="connsiteY4" fmla="*/ 0 h 436223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55952"/>
              <a:gd name="connsiteY0" fmla="*/ 0 h 424791"/>
              <a:gd name="connsiteX1" fmla="*/ 9155952 w 9155952"/>
              <a:gd name="connsiteY1" fmla="*/ 107576 h 424791"/>
              <a:gd name="connsiteX2" fmla="*/ 9149976 w 9155952"/>
              <a:gd name="connsiteY2" fmla="*/ 351858 h 424791"/>
              <a:gd name="connsiteX3" fmla="*/ 5976 w 9155952"/>
              <a:gd name="connsiteY3" fmla="*/ 245035 h 424791"/>
              <a:gd name="connsiteX4" fmla="*/ 0 w 9155952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49976"/>
              <a:gd name="connsiteY0" fmla="*/ 0 h 424791"/>
              <a:gd name="connsiteX1" fmla="*/ 9143999 w 9149976"/>
              <a:gd name="connsiteY1" fmla="*/ 152903 h 424791"/>
              <a:gd name="connsiteX2" fmla="*/ 9149976 w 9149976"/>
              <a:gd name="connsiteY2" fmla="*/ 351858 h 424791"/>
              <a:gd name="connsiteX3" fmla="*/ 5976 w 9149976"/>
              <a:gd name="connsiteY3" fmla="*/ 245035 h 424791"/>
              <a:gd name="connsiteX4" fmla="*/ 0 w 9149976"/>
              <a:gd name="connsiteY4" fmla="*/ 0 h 424791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61929"/>
              <a:gd name="connsiteY0" fmla="*/ 0 h 363276"/>
              <a:gd name="connsiteX1" fmla="*/ 9155952 w 9161929"/>
              <a:gd name="connsiteY1" fmla="*/ 91388 h 363276"/>
              <a:gd name="connsiteX2" fmla="*/ 9161929 w 9161929"/>
              <a:gd name="connsiteY2" fmla="*/ 290343 h 363276"/>
              <a:gd name="connsiteX3" fmla="*/ 17929 w 9161929"/>
              <a:gd name="connsiteY3" fmla="*/ 183520 h 363276"/>
              <a:gd name="connsiteX4" fmla="*/ 0 w 9161929"/>
              <a:gd name="connsiteY4" fmla="*/ 0 h 363276"/>
              <a:gd name="connsiteX0" fmla="*/ 0 w 9173881"/>
              <a:gd name="connsiteY0" fmla="*/ 0 h 363276"/>
              <a:gd name="connsiteX1" fmla="*/ 9173881 w 9173881"/>
              <a:gd name="connsiteY1" fmla="*/ 91388 h 363276"/>
              <a:gd name="connsiteX2" fmla="*/ 9161929 w 9173881"/>
              <a:gd name="connsiteY2" fmla="*/ 290343 h 363276"/>
              <a:gd name="connsiteX3" fmla="*/ 17929 w 9173881"/>
              <a:gd name="connsiteY3" fmla="*/ 183520 h 363276"/>
              <a:gd name="connsiteX4" fmla="*/ 0 w 9173881"/>
              <a:gd name="connsiteY4" fmla="*/ 0 h 363276"/>
              <a:gd name="connsiteX0" fmla="*/ 0 w 9179858"/>
              <a:gd name="connsiteY0" fmla="*/ 0 h 363276"/>
              <a:gd name="connsiteX1" fmla="*/ 9173881 w 9179858"/>
              <a:gd name="connsiteY1" fmla="*/ 91388 h 363276"/>
              <a:gd name="connsiteX2" fmla="*/ 9179858 w 9179858"/>
              <a:gd name="connsiteY2" fmla="*/ 290343 h 363276"/>
              <a:gd name="connsiteX3" fmla="*/ 17929 w 9179858"/>
              <a:gd name="connsiteY3" fmla="*/ 183520 h 363276"/>
              <a:gd name="connsiteX4" fmla="*/ 0 w 9179858"/>
              <a:gd name="connsiteY4" fmla="*/ 0 h 363276"/>
              <a:gd name="connsiteX0" fmla="*/ 5977 w 9185835"/>
              <a:gd name="connsiteY0" fmla="*/ 0 h 364280"/>
              <a:gd name="connsiteX1" fmla="*/ 9179858 w 9185835"/>
              <a:gd name="connsiteY1" fmla="*/ 91388 h 364280"/>
              <a:gd name="connsiteX2" fmla="*/ 9185835 w 9185835"/>
              <a:gd name="connsiteY2" fmla="*/ 290343 h 364280"/>
              <a:gd name="connsiteX3" fmla="*/ 0 w 9185835"/>
              <a:gd name="connsiteY3" fmla="*/ 186758 h 364280"/>
              <a:gd name="connsiteX4" fmla="*/ 5977 w 9185835"/>
              <a:gd name="connsiteY4" fmla="*/ 0 h 364280"/>
              <a:gd name="connsiteX0" fmla="*/ 5977 w 9189517"/>
              <a:gd name="connsiteY0" fmla="*/ 0 h 364280"/>
              <a:gd name="connsiteX1" fmla="*/ 9189517 w 9189517"/>
              <a:gd name="connsiteY1" fmla="*/ 93995 h 364280"/>
              <a:gd name="connsiteX2" fmla="*/ 9185835 w 9189517"/>
              <a:gd name="connsiteY2" fmla="*/ 290343 h 364280"/>
              <a:gd name="connsiteX3" fmla="*/ 0 w 9189517"/>
              <a:gd name="connsiteY3" fmla="*/ 186758 h 364280"/>
              <a:gd name="connsiteX4" fmla="*/ 5977 w 9189517"/>
              <a:gd name="connsiteY4" fmla="*/ 0 h 364280"/>
              <a:gd name="connsiteX0" fmla="*/ 33614 w 9217154"/>
              <a:gd name="connsiteY0" fmla="*/ 0 h 364280"/>
              <a:gd name="connsiteX1" fmla="*/ 9217154 w 9217154"/>
              <a:gd name="connsiteY1" fmla="*/ 93995 h 364280"/>
              <a:gd name="connsiteX2" fmla="*/ 9213472 w 9217154"/>
              <a:gd name="connsiteY2" fmla="*/ 290343 h 364280"/>
              <a:gd name="connsiteX3" fmla="*/ 0 w 9217154"/>
              <a:gd name="connsiteY3" fmla="*/ 186758 h 364280"/>
              <a:gd name="connsiteX4" fmla="*/ 33614 w 9217154"/>
              <a:gd name="connsiteY4" fmla="*/ 0 h 364280"/>
              <a:gd name="connsiteX0" fmla="*/ 0 w 9220391"/>
              <a:gd name="connsiteY0" fmla="*/ 0 h 364280"/>
              <a:gd name="connsiteX1" fmla="*/ 9220391 w 9220391"/>
              <a:gd name="connsiteY1" fmla="*/ 93995 h 364280"/>
              <a:gd name="connsiteX2" fmla="*/ 9216709 w 9220391"/>
              <a:gd name="connsiteY2" fmla="*/ 290343 h 364280"/>
              <a:gd name="connsiteX3" fmla="*/ 3237 w 9220391"/>
              <a:gd name="connsiteY3" fmla="*/ 186758 h 364280"/>
              <a:gd name="connsiteX4" fmla="*/ 0 w 9220391"/>
              <a:gd name="connsiteY4" fmla="*/ 0 h 364280"/>
              <a:gd name="connsiteX0" fmla="*/ 15189 w 9235580"/>
              <a:gd name="connsiteY0" fmla="*/ 0 h 391869"/>
              <a:gd name="connsiteX1" fmla="*/ 9235580 w 9235580"/>
              <a:gd name="connsiteY1" fmla="*/ 93995 h 391869"/>
              <a:gd name="connsiteX2" fmla="*/ 9231898 w 9235580"/>
              <a:gd name="connsiteY2" fmla="*/ 290343 h 391869"/>
              <a:gd name="connsiteX3" fmla="*/ 0 w 9235580"/>
              <a:gd name="connsiteY3" fmla="*/ 257525 h 391869"/>
              <a:gd name="connsiteX4" fmla="*/ 15189 w 9235580"/>
              <a:gd name="connsiteY4" fmla="*/ 0 h 391869"/>
              <a:gd name="connsiteX0" fmla="*/ 24402 w 9235580"/>
              <a:gd name="connsiteY0" fmla="*/ 0 h 388144"/>
              <a:gd name="connsiteX1" fmla="*/ 9235580 w 9235580"/>
              <a:gd name="connsiteY1" fmla="*/ 90270 h 388144"/>
              <a:gd name="connsiteX2" fmla="*/ 9231898 w 9235580"/>
              <a:gd name="connsiteY2" fmla="*/ 286618 h 388144"/>
              <a:gd name="connsiteX3" fmla="*/ 0 w 9235580"/>
              <a:gd name="connsiteY3" fmla="*/ 253800 h 388144"/>
              <a:gd name="connsiteX4" fmla="*/ 24402 w 9235580"/>
              <a:gd name="connsiteY4" fmla="*/ 0 h 388144"/>
              <a:gd name="connsiteX0" fmla="*/ 0 w 9211178"/>
              <a:gd name="connsiteY0" fmla="*/ 0 h 389918"/>
              <a:gd name="connsiteX1" fmla="*/ 9211178 w 9211178"/>
              <a:gd name="connsiteY1" fmla="*/ 90270 h 389918"/>
              <a:gd name="connsiteX2" fmla="*/ 9207496 w 9211178"/>
              <a:gd name="connsiteY2" fmla="*/ 286618 h 389918"/>
              <a:gd name="connsiteX3" fmla="*/ 12447 w 9211178"/>
              <a:gd name="connsiteY3" fmla="*/ 257526 h 389918"/>
              <a:gd name="connsiteX4" fmla="*/ 0 w 9211178"/>
              <a:gd name="connsiteY4" fmla="*/ 0 h 389918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392525"/>
              <a:gd name="connsiteX1" fmla="*/ 9204731 w 9204731"/>
              <a:gd name="connsiteY1" fmla="*/ 92877 h 392525"/>
              <a:gd name="connsiteX2" fmla="*/ 9201049 w 9204731"/>
              <a:gd name="connsiteY2" fmla="*/ 289225 h 392525"/>
              <a:gd name="connsiteX3" fmla="*/ 6000 w 9204731"/>
              <a:gd name="connsiteY3" fmla="*/ 260133 h 392525"/>
              <a:gd name="connsiteX4" fmla="*/ 0 w 9204731"/>
              <a:gd name="connsiteY4" fmla="*/ 0 h 392525"/>
              <a:gd name="connsiteX0" fmla="*/ 0 w 9204731"/>
              <a:gd name="connsiteY0" fmla="*/ 0 h 402252"/>
              <a:gd name="connsiteX1" fmla="*/ 9204731 w 9204731"/>
              <a:gd name="connsiteY1" fmla="*/ 92877 h 402252"/>
              <a:gd name="connsiteX2" fmla="*/ 9201049 w 9204731"/>
              <a:gd name="connsiteY2" fmla="*/ 289225 h 402252"/>
              <a:gd name="connsiteX3" fmla="*/ 6000 w 9204731"/>
              <a:gd name="connsiteY3" fmla="*/ 260133 h 402252"/>
              <a:gd name="connsiteX4" fmla="*/ 0 w 9204731"/>
              <a:gd name="connsiteY4" fmla="*/ 0 h 402252"/>
              <a:gd name="connsiteX0" fmla="*/ 0 w 9204731"/>
              <a:gd name="connsiteY0" fmla="*/ 0 h 406622"/>
              <a:gd name="connsiteX1" fmla="*/ 9204731 w 9204731"/>
              <a:gd name="connsiteY1" fmla="*/ 92877 h 406622"/>
              <a:gd name="connsiteX2" fmla="*/ 9201049 w 9204731"/>
              <a:gd name="connsiteY2" fmla="*/ 289225 h 406622"/>
              <a:gd name="connsiteX3" fmla="*/ 6000 w 9204731"/>
              <a:gd name="connsiteY3" fmla="*/ 260133 h 406622"/>
              <a:gd name="connsiteX4" fmla="*/ 0 w 9204731"/>
              <a:gd name="connsiteY4" fmla="*/ 0 h 406622"/>
              <a:gd name="connsiteX0" fmla="*/ 0 w 9222851"/>
              <a:gd name="connsiteY0" fmla="*/ 0 h 405160"/>
              <a:gd name="connsiteX1" fmla="*/ 9204731 w 9222851"/>
              <a:gd name="connsiteY1" fmla="*/ 92877 h 405160"/>
              <a:gd name="connsiteX2" fmla="*/ 9222799 w 9222851"/>
              <a:gd name="connsiteY2" fmla="*/ 286294 h 405160"/>
              <a:gd name="connsiteX3" fmla="*/ 6000 w 9222851"/>
              <a:gd name="connsiteY3" fmla="*/ 260133 h 405160"/>
              <a:gd name="connsiteX4" fmla="*/ 0 w 9222851"/>
              <a:gd name="connsiteY4" fmla="*/ 0 h 405160"/>
              <a:gd name="connsiteX0" fmla="*/ 0 w 9222964"/>
              <a:gd name="connsiteY0" fmla="*/ 0 h 405160"/>
              <a:gd name="connsiteX1" fmla="*/ 9219232 w 9222964"/>
              <a:gd name="connsiteY1" fmla="*/ 87015 h 405160"/>
              <a:gd name="connsiteX2" fmla="*/ 9222799 w 9222964"/>
              <a:gd name="connsiteY2" fmla="*/ 286294 h 405160"/>
              <a:gd name="connsiteX3" fmla="*/ 6000 w 9222964"/>
              <a:gd name="connsiteY3" fmla="*/ 260133 h 405160"/>
              <a:gd name="connsiteX4" fmla="*/ 0 w 9222964"/>
              <a:gd name="connsiteY4" fmla="*/ 0 h 40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22964" h="405160">
                <a:moveTo>
                  <a:pt x="0" y="0"/>
                </a:moveTo>
                <a:cubicBezTo>
                  <a:pt x="1417368" y="213129"/>
                  <a:pt x="5173163" y="271024"/>
                  <a:pt x="9219232" y="87015"/>
                </a:cubicBezTo>
                <a:cubicBezTo>
                  <a:pt x="9218005" y="152464"/>
                  <a:pt x="9224026" y="220845"/>
                  <a:pt x="9222799" y="286294"/>
                </a:cubicBezTo>
                <a:cubicBezTo>
                  <a:pt x="5084337" y="434007"/>
                  <a:pt x="3468633" y="464268"/>
                  <a:pt x="6000" y="2601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0A3F667-D4CA-B2CE-35BC-4CBA95992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16323" y="567398"/>
            <a:ext cx="4114943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32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Master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DE98918-048B-6CB6-0181-CA3A2F2E28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16324" y="1731957"/>
            <a:ext cx="3954300" cy="115874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  <a:latin typeface="Rubik Medium" panose="02000604000000020004" pitchFamily="2" charset="-79"/>
                <a:cs typeface="Rubik Medium" panose="02000604000000020004" pitchFamily="2" charset="-79"/>
              </a:defRPr>
            </a:lvl1pPr>
          </a:lstStyle>
          <a:p>
            <a:pPr fontAlgn="b"/>
            <a:r>
              <a:rPr lang="en-GB" baseline="0">
                <a:solidFill>
                  <a:schemeClr val="bg1"/>
                </a:solidFill>
              </a:rPr>
              <a:t>Click to edit two line subhead to add further information</a:t>
            </a: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3469C92E-98D4-390F-5905-5693C9602C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3848"/>
            <a:ext cx="4504076" cy="6882961"/>
          </a:xfrm>
          <a:custGeom>
            <a:avLst/>
            <a:gdLst>
              <a:gd name="connsiteX0" fmla="*/ 0 w 4572000"/>
              <a:gd name="connsiteY0" fmla="*/ 0 h 6882961"/>
              <a:gd name="connsiteX1" fmla="*/ 4572000 w 4572000"/>
              <a:gd name="connsiteY1" fmla="*/ 0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572000"/>
              <a:gd name="connsiteY0" fmla="*/ 0 h 6882961"/>
              <a:gd name="connsiteX1" fmla="*/ 4283901 w 4572000"/>
              <a:gd name="connsiteY1" fmla="*/ 12526 h 6882961"/>
              <a:gd name="connsiteX2" fmla="*/ 4572000 w 4572000"/>
              <a:gd name="connsiteY2" fmla="*/ 6882961 h 6882961"/>
              <a:gd name="connsiteX3" fmla="*/ 0 w 4572000"/>
              <a:gd name="connsiteY3" fmla="*/ 6882961 h 6882961"/>
              <a:gd name="connsiteX4" fmla="*/ 0 w 4572000"/>
              <a:gd name="connsiteY4" fmla="*/ 0 h 6882961"/>
              <a:gd name="connsiteX0" fmla="*/ 0 w 4283901"/>
              <a:gd name="connsiteY0" fmla="*/ 0 h 6889224"/>
              <a:gd name="connsiteX1" fmla="*/ 4283901 w 4283901"/>
              <a:gd name="connsiteY1" fmla="*/ 12526 h 6889224"/>
              <a:gd name="connsiteX2" fmla="*/ 4133589 w 4283901"/>
              <a:gd name="connsiteY2" fmla="*/ 6889224 h 6889224"/>
              <a:gd name="connsiteX3" fmla="*/ 0 w 4283901"/>
              <a:gd name="connsiteY3" fmla="*/ 6882961 h 6889224"/>
              <a:gd name="connsiteX4" fmla="*/ 0 w 4283901"/>
              <a:gd name="connsiteY4" fmla="*/ 0 h 6889224"/>
              <a:gd name="connsiteX0" fmla="*/ 0 w 4429496"/>
              <a:gd name="connsiteY0" fmla="*/ 0 h 6889224"/>
              <a:gd name="connsiteX1" fmla="*/ 4283901 w 4429496"/>
              <a:gd name="connsiteY1" fmla="*/ 12526 h 6889224"/>
              <a:gd name="connsiteX2" fmla="*/ 4133589 w 4429496"/>
              <a:gd name="connsiteY2" fmla="*/ 6889224 h 6889224"/>
              <a:gd name="connsiteX3" fmla="*/ 0 w 4429496"/>
              <a:gd name="connsiteY3" fmla="*/ 6882961 h 6889224"/>
              <a:gd name="connsiteX4" fmla="*/ 0 w 4429496"/>
              <a:gd name="connsiteY4" fmla="*/ 0 h 6889224"/>
              <a:gd name="connsiteX0" fmla="*/ 0 w 4492859"/>
              <a:gd name="connsiteY0" fmla="*/ 0 h 6889224"/>
              <a:gd name="connsiteX1" fmla="*/ 4283901 w 4492859"/>
              <a:gd name="connsiteY1" fmla="*/ 12526 h 6889224"/>
              <a:gd name="connsiteX2" fmla="*/ 4133589 w 4492859"/>
              <a:gd name="connsiteY2" fmla="*/ 6889224 h 6889224"/>
              <a:gd name="connsiteX3" fmla="*/ 0 w 4492859"/>
              <a:gd name="connsiteY3" fmla="*/ 6882961 h 6889224"/>
              <a:gd name="connsiteX4" fmla="*/ 0 w 4492859"/>
              <a:gd name="connsiteY4" fmla="*/ 0 h 6889224"/>
              <a:gd name="connsiteX0" fmla="*/ 0 w 4501193"/>
              <a:gd name="connsiteY0" fmla="*/ 0 h 6889224"/>
              <a:gd name="connsiteX1" fmla="*/ 4302690 w 4501193"/>
              <a:gd name="connsiteY1" fmla="*/ 12526 h 6889224"/>
              <a:gd name="connsiteX2" fmla="*/ 4133589 w 4501193"/>
              <a:gd name="connsiteY2" fmla="*/ 6889224 h 6889224"/>
              <a:gd name="connsiteX3" fmla="*/ 0 w 4501193"/>
              <a:gd name="connsiteY3" fmla="*/ 6882961 h 6889224"/>
              <a:gd name="connsiteX4" fmla="*/ 0 w 4501193"/>
              <a:gd name="connsiteY4" fmla="*/ 0 h 6889224"/>
              <a:gd name="connsiteX0" fmla="*/ 0 w 4511648"/>
              <a:gd name="connsiteY0" fmla="*/ 0 h 6895487"/>
              <a:gd name="connsiteX1" fmla="*/ 4302690 w 4511648"/>
              <a:gd name="connsiteY1" fmla="*/ 12526 h 6895487"/>
              <a:gd name="connsiteX2" fmla="*/ 4152378 w 4511648"/>
              <a:gd name="connsiteY2" fmla="*/ 6895487 h 6895487"/>
              <a:gd name="connsiteX3" fmla="*/ 0 w 4511648"/>
              <a:gd name="connsiteY3" fmla="*/ 6882961 h 6895487"/>
              <a:gd name="connsiteX4" fmla="*/ 0 w 4511648"/>
              <a:gd name="connsiteY4" fmla="*/ 0 h 6895487"/>
              <a:gd name="connsiteX0" fmla="*/ 0 w 4504076"/>
              <a:gd name="connsiteY0" fmla="*/ 0 h 6895487"/>
              <a:gd name="connsiteX1" fmla="*/ 4302690 w 4504076"/>
              <a:gd name="connsiteY1" fmla="*/ 12526 h 6895487"/>
              <a:gd name="connsiteX2" fmla="*/ 4152378 w 4504076"/>
              <a:gd name="connsiteY2" fmla="*/ 6895487 h 6895487"/>
              <a:gd name="connsiteX3" fmla="*/ 0 w 4504076"/>
              <a:gd name="connsiteY3" fmla="*/ 6882961 h 6895487"/>
              <a:gd name="connsiteX4" fmla="*/ 0 w 4504076"/>
              <a:gd name="connsiteY4" fmla="*/ 0 h 6895487"/>
              <a:gd name="connsiteX0" fmla="*/ 0 w 4504076"/>
              <a:gd name="connsiteY0" fmla="*/ 0 h 6882961"/>
              <a:gd name="connsiteX1" fmla="*/ 4302690 w 4504076"/>
              <a:gd name="connsiteY1" fmla="*/ 12526 h 6882961"/>
              <a:gd name="connsiteX2" fmla="*/ 4152378 w 4504076"/>
              <a:gd name="connsiteY2" fmla="*/ 6882961 h 6882961"/>
              <a:gd name="connsiteX3" fmla="*/ 0 w 4504076"/>
              <a:gd name="connsiteY3" fmla="*/ 6882961 h 6882961"/>
              <a:gd name="connsiteX4" fmla="*/ 0 w 4504076"/>
              <a:gd name="connsiteY4" fmla="*/ 0 h 68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076" h="6882961">
                <a:moveTo>
                  <a:pt x="0" y="0"/>
                </a:moveTo>
                <a:lnTo>
                  <a:pt x="4302690" y="12526"/>
                </a:lnTo>
                <a:cubicBezTo>
                  <a:pt x="4459266" y="1709773"/>
                  <a:pt x="4728575" y="4766092"/>
                  <a:pt x="4152378" y="6882961"/>
                </a:cubicBezTo>
                <a:lnTo>
                  <a:pt x="0" y="688296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69ECAB-91B3-AAAD-9255-F61096B5D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38" y="5988289"/>
            <a:ext cx="2013615" cy="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53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81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accent4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0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27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0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39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711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17">
          <p15:clr>
            <a:srgbClr val="F26B43"/>
          </p15:clr>
        </p15:guide>
        <p15:guide id="3" pos="5443">
          <p15:clr>
            <a:srgbClr val="F26B43"/>
          </p15:clr>
        </p15:guide>
        <p15:guide id="4" orient="horz" pos="3906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pos="2767">
          <p15:clr>
            <a:srgbClr val="F26B43"/>
          </p15:clr>
        </p15:guide>
        <p15:guide id="7" pos="2993">
          <p15:clr>
            <a:srgbClr val="F26B43"/>
          </p15:clr>
        </p15:guide>
        <p15:guide id="8" orient="horz" pos="123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282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71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accent4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03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95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17">
          <p15:clr>
            <a:srgbClr val="F26B43"/>
          </p15:clr>
        </p15:guide>
        <p15:guide id="3" pos="5443">
          <p15:clr>
            <a:srgbClr val="F26B43"/>
          </p15:clr>
        </p15:guide>
        <p15:guide id="4" orient="horz" pos="3906">
          <p15:clr>
            <a:srgbClr val="F26B43"/>
          </p15:clr>
        </p15:guide>
        <p15:guide id="5" orient="horz" pos="935">
          <p15:clr>
            <a:srgbClr val="F26B43"/>
          </p15:clr>
        </p15:guide>
        <p15:guide id="6" pos="2767">
          <p15:clr>
            <a:srgbClr val="F26B43"/>
          </p15:clr>
        </p15:guide>
        <p15:guide id="7" pos="2993">
          <p15:clr>
            <a:srgbClr val="F26B43"/>
          </p15:clr>
        </p15:guide>
        <p15:guide id="8" orient="horz" pos="123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04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chemeClr val="accent4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svg"/><Relationship Id="rId11" Type="http://schemas.openxmlformats.org/officeDocument/2006/relationships/image" Target="../media/image18.pn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8.jpeg"/><Relationship Id="rId7" Type="http://schemas.openxmlformats.org/officeDocument/2006/relationships/image" Target="../media/image12.svg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pKdA0LCNg2s?feature=oembed" TargetMode="External"/><Relationship Id="rId6" Type="http://schemas.openxmlformats.org/officeDocument/2006/relationships/image" Target="../media/image11.svg"/><Relationship Id="rId11" Type="http://schemas.openxmlformats.org/officeDocument/2006/relationships/image" Target="../media/image16.svg"/><Relationship Id="rId5" Type="http://schemas.openxmlformats.org/officeDocument/2006/relationships/image" Target="../media/image19.sv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sv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15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31.png"/><Relationship Id="rId7" Type="http://schemas.openxmlformats.org/officeDocument/2006/relationships/image" Target="../media/image12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svg"/><Relationship Id="rId11" Type="http://schemas.openxmlformats.org/officeDocument/2006/relationships/image" Target="../media/image16.svg"/><Relationship Id="rId5" Type="http://schemas.openxmlformats.org/officeDocument/2006/relationships/image" Target="../media/image19.sv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12.svg"/><Relationship Id="rId10" Type="http://schemas.openxmlformats.org/officeDocument/2006/relationships/chart" Target="../charts/chart1.xml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3.png"/><Relationship Id="rId7" Type="http://schemas.openxmlformats.org/officeDocument/2006/relationships/image" Target="../media/image11.svg"/><Relationship Id="rId12" Type="http://schemas.openxmlformats.org/officeDocument/2006/relationships/image" Target="../media/image1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sv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svg"/><Relationship Id="rId4" Type="http://schemas.openxmlformats.org/officeDocument/2006/relationships/image" Target="../media/image34.jpeg"/><Relationship Id="rId9" Type="http://schemas.openxmlformats.org/officeDocument/2006/relationships/image" Target="../media/image2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sv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15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hyperlink" Target="https://www.nationalnumeracy.org.uk/sites/default/files/2023-07/Research%20Briefing%20Number%20Confidence%20-%20The%20Gender%20Divide.pdf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sv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15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22.sv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png"/><Relationship Id="rId11" Type="http://schemas.openxmlformats.org/officeDocument/2006/relationships/image" Target="../media/image12.svg"/><Relationship Id="rId5" Type="http://schemas.openxmlformats.org/officeDocument/2006/relationships/image" Target="../media/image39.jpeg"/><Relationship Id="rId15" Type="http://schemas.openxmlformats.org/officeDocument/2006/relationships/image" Target="../media/image16.svg"/><Relationship Id="rId10" Type="http://schemas.openxmlformats.org/officeDocument/2006/relationships/image" Target="../media/image11.svg"/><Relationship Id="rId4" Type="http://schemas.openxmlformats.org/officeDocument/2006/relationships/image" Target="../media/image38.jpeg"/><Relationship Id="rId9" Type="http://schemas.openxmlformats.org/officeDocument/2006/relationships/image" Target="../media/image19.svg"/><Relationship Id="rId14" Type="http://schemas.openxmlformats.org/officeDocument/2006/relationships/image" Target="../media/image1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sv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1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43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svg"/><Relationship Id="rId5" Type="http://schemas.openxmlformats.org/officeDocument/2006/relationships/image" Target="../media/image11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15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10" Type="http://schemas.openxmlformats.org/officeDocument/2006/relationships/image" Target="../media/image44.png"/><Relationship Id="rId4" Type="http://schemas.openxmlformats.org/officeDocument/2006/relationships/image" Target="../media/image20.svg"/><Relationship Id="rId9" Type="http://schemas.openxmlformats.org/officeDocument/2006/relationships/image" Target="../media/image16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16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48.pn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12" Type="http://schemas.openxmlformats.org/officeDocument/2006/relationships/image" Target="../media/image47.png"/><Relationship Id="rId2" Type="http://schemas.openxmlformats.org/officeDocument/2006/relationships/image" Target="../media/image9.sv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11" Type="http://schemas.openxmlformats.org/officeDocument/2006/relationships/image" Target="../media/image46.png"/><Relationship Id="rId5" Type="http://schemas.openxmlformats.org/officeDocument/2006/relationships/image" Target="../media/image21.svg"/><Relationship Id="rId15" Type="http://schemas.openxmlformats.org/officeDocument/2006/relationships/image" Target="../media/image50.png"/><Relationship Id="rId10" Type="http://schemas.openxmlformats.org/officeDocument/2006/relationships/image" Target="../media/image45.jpeg"/><Relationship Id="rId4" Type="http://schemas.openxmlformats.org/officeDocument/2006/relationships/image" Target="../media/image20.svg"/><Relationship Id="rId9" Type="http://schemas.openxmlformats.org/officeDocument/2006/relationships/image" Target="../media/image16.svg"/><Relationship Id="rId1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svg"/><Relationship Id="rId11" Type="http://schemas.openxmlformats.org/officeDocument/2006/relationships/image" Target="../media/image52.svg"/><Relationship Id="rId5" Type="http://schemas.openxmlformats.org/officeDocument/2006/relationships/image" Target="../media/image20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56.pn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12" Type="http://schemas.openxmlformats.org/officeDocument/2006/relationships/image" Target="../media/image55.pn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11" Type="http://schemas.openxmlformats.org/officeDocument/2006/relationships/image" Target="../media/image54.png"/><Relationship Id="rId5" Type="http://schemas.openxmlformats.org/officeDocument/2006/relationships/image" Target="../media/image21.svg"/><Relationship Id="rId15" Type="http://schemas.openxmlformats.org/officeDocument/2006/relationships/image" Target="../media/image57.svg"/><Relationship Id="rId10" Type="http://schemas.openxmlformats.org/officeDocument/2006/relationships/image" Target="../media/image53.png"/><Relationship Id="rId4" Type="http://schemas.openxmlformats.org/officeDocument/2006/relationships/image" Target="../media/image20.svg"/><Relationship Id="rId9" Type="http://schemas.openxmlformats.org/officeDocument/2006/relationships/image" Target="../media/image16.svg"/><Relationship Id="rId14" Type="http://schemas.openxmlformats.org/officeDocument/2006/relationships/hyperlink" Target="https://www.nationalnumeracy.org.uk/news-and-media?news-and-media%3Ftype%5B0%5D=numeracy_story&amp;type%5B0%5D=numeracy_story&amp;page=1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svg"/><Relationship Id="rId11" Type="http://schemas.openxmlformats.org/officeDocument/2006/relationships/image" Target="../media/image59.png"/><Relationship Id="rId5" Type="http://schemas.openxmlformats.org/officeDocument/2006/relationships/image" Target="../media/image20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16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16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62.png"/><Relationship Id="rId7" Type="http://schemas.openxmlformats.org/officeDocument/2006/relationships/image" Target="../media/image20.svg"/><Relationship Id="rId12" Type="http://schemas.openxmlformats.org/officeDocument/2006/relationships/image" Target="../media/image16.svg"/><Relationship Id="rId2" Type="http://schemas.openxmlformats.org/officeDocument/2006/relationships/hyperlink" Target="https://www.dyscalculianetwork.com/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svg"/><Relationship Id="rId11" Type="http://schemas.openxmlformats.org/officeDocument/2006/relationships/image" Target="../media/image24.svg"/><Relationship Id="rId5" Type="http://schemas.openxmlformats.org/officeDocument/2006/relationships/image" Target="../media/image9.svg"/><Relationship Id="rId10" Type="http://schemas.openxmlformats.org/officeDocument/2006/relationships/image" Target="../media/image14.svg"/><Relationship Id="rId4" Type="http://schemas.openxmlformats.org/officeDocument/2006/relationships/image" Target="../media/image63.png"/><Relationship Id="rId9" Type="http://schemas.openxmlformats.org/officeDocument/2006/relationships/image" Target="../media/image22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11" Type="http://schemas.openxmlformats.org/officeDocument/2006/relationships/image" Target="../media/image66.pn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Relationship Id="rId9" Type="http://schemas.openxmlformats.org/officeDocument/2006/relationships/image" Target="../media/image25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9.svg"/><Relationship Id="rId7" Type="http://schemas.openxmlformats.org/officeDocument/2006/relationships/image" Target="../media/image22.sv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svg"/><Relationship Id="rId5" Type="http://schemas.openxmlformats.org/officeDocument/2006/relationships/image" Target="../media/image12.sv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A picture containing person&#10;&#10;Description automatically generated">
            <a:extLst>
              <a:ext uri="{FF2B5EF4-FFF2-40B4-BE49-F238E27FC236}">
                <a16:creationId xmlns:a16="http://schemas.microsoft.com/office/drawing/2014/main" id="{2CC22BF4-E9D9-BC0F-6363-1E076012B53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9230" cy="3685592"/>
          </a:xfr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2C19891E-B109-D92C-6043-9A95FAC2EC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668" y="4055699"/>
            <a:ext cx="4624220" cy="1158745"/>
          </a:xfrm>
        </p:spPr>
        <p:txBody>
          <a:bodyPr lIns="91440" tIns="45720" rIns="91440" bIns="45720" anchor="t"/>
          <a:lstStyle/>
          <a:p>
            <a:r>
              <a:rPr lang="en-US" sz="2400" b="1">
                <a:cs typeface="Rubik Medium"/>
              </a:rPr>
              <a:t>Schools &amp; Families</a:t>
            </a:r>
          </a:p>
          <a:p>
            <a:r>
              <a:rPr lang="en-US" sz="2400" b="1">
                <a:cs typeface="Rubik Medium"/>
              </a:rPr>
              <a:t>Numeracy Champions</a:t>
            </a:r>
          </a:p>
          <a:p>
            <a:pPr>
              <a:defRPr b="0" i="0"/>
            </a:pPr>
            <a:r>
              <a:rPr lang="1106" sz="2400" b="1">
                <a:cs typeface="Rubik Medium"/>
              </a:rPr>
              <a:t>Hyrwyddwyr Rhifedd</a:t>
            </a:r>
          </a:p>
          <a:p>
            <a:pPr>
              <a:defRPr b="0" i="0"/>
            </a:pPr>
            <a:r>
              <a:rPr lang="1106" sz="2400" b="1">
                <a:cs typeface="Rubik Medium"/>
              </a:rPr>
              <a:t>Ysgolion a Theuluoedd</a:t>
            </a:r>
          </a:p>
          <a:p>
            <a:endParaRPr lang="en-US" sz="2400" b="1">
              <a:cs typeface="Rubik Medium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99F41CB-C01E-D4B8-4876-6770754097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668" y="5584551"/>
            <a:ext cx="4377332" cy="1158745"/>
          </a:xfrm>
        </p:spPr>
        <p:txBody>
          <a:bodyPr/>
          <a:lstStyle/>
          <a:p>
            <a:r>
              <a:rPr lang="en-US" sz="2000"/>
              <a:t>Session 1</a:t>
            </a:r>
          </a:p>
          <a:p>
            <a:r>
              <a:rPr lang="en-US" sz="2000" err="1"/>
              <a:t>Sesiwn</a:t>
            </a:r>
            <a:r>
              <a:rPr lang="en-US" sz="2000"/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164502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5708A-EAC5-6E4D-B0EB-B87D5110E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C07396-009F-82AC-4F3C-947BA13BDB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Programme Overview</a:t>
            </a:r>
          </a:p>
          <a:p>
            <a:pPr>
              <a:spcAft>
                <a:spcPts val="600"/>
              </a:spcAft>
            </a:pPr>
            <a:r>
              <a:rPr lang="1106" sz="3000" b="1"/>
              <a:t>Trosolwg o'r Rhaglen</a:t>
            </a:r>
          </a:p>
          <a:p>
            <a:pPr>
              <a:spcAft>
                <a:spcPts val="600"/>
              </a:spcAft>
            </a:pPr>
            <a:endParaRPr lang="en-GB" sz="30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90CFFC-3CE8-467D-9CDC-A5F7FA629A43}"/>
              </a:ext>
            </a:extLst>
          </p:cNvPr>
          <p:cNvSpPr/>
          <p:nvPr/>
        </p:nvSpPr>
        <p:spPr>
          <a:xfrm>
            <a:off x="4807390" y="2222000"/>
            <a:ext cx="3802206" cy="206071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Resources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Family Maths Toolkit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activities and scrapbooks for all pupils.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Materials for communications with parents.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Materials to deliver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‘Help Your Child Love Maths!’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parent workshops.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Access to the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National Numeracy Challenge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for staff and parents.</a:t>
            </a:r>
            <a:r>
              <a:rPr lang="en-US" sz="1800">
                <a:latin typeface="Lato"/>
                <a:ea typeface="Lato"/>
                <a:cs typeface="Lato"/>
              </a:rPr>
              <a:t>.</a:t>
            </a:r>
            <a:endParaRPr lang="en-GB">
              <a:latin typeface="Lato"/>
              <a:ea typeface="Lato"/>
              <a:cs typeface="Lato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E512AB-24E2-FE7B-2D20-4EF5E5C76B93}"/>
              </a:ext>
            </a:extLst>
          </p:cNvPr>
          <p:cNvSpPr/>
          <p:nvPr/>
        </p:nvSpPr>
        <p:spPr>
          <a:xfrm>
            <a:off x="4807389" y="4397165"/>
            <a:ext cx="3802206" cy="204686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Support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Ongoing support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from a dedicated National Numeracy team throughout the programme.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Access to an online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resource hub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Termly online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forums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with other schools to share successes and challenges.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Termly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newsletter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.</a:t>
            </a:r>
            <a:r>
              <a:rPr lang="en-US" sz="1800">
                <a:latin typeface="Lato"/>
                <a:ea typeface="Lato"/>
                <a:cs typeface="Lato"/>
              </a:rPr>
              <a:t>.</a:t>
            </a:r>
            <a:endParaRPr lang="en-GB">
              <a:latin typeface="Lato"/>
              <a:ea typeface="Lato"/>
              <a:cs typeface="Lato"/>
            </a:endParaRPr>
          </a:p>
        </p:txBody>
      </p:sp>
      <p:pic>
        <p:nvPicPr>
          <p:cNvPr id="4" name="Graphic 3" descr="Harvey Balls 0% with solid fill">
            <a:extLst>
              <a:ext uri="{FF2B5EF4-FFF2-40B4-BE49-F238E27FC236}">
                <a16:creationId xmlns:a16="http://schemas.microsoft.com/office/drawing/2014/main" id="{A5E694A5-BDDB-0DD3-C83F-9549FDEB20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6" name="Graphic 5" descr="Harvey Balls 15% with solid fill">
            <a:extLst>
              <a:ext uri="{FF2B5EF4-FFF2-40B4-BE49-F238E27FC236}">
                <a16:creationId xmlns:a16="http://schemas.microsoft.com/office/drawing/2014/main" id="{E8674593-5B79-7C19-2DAA-22DEAAE9F86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2" name="Graphic 11" descr="Tea with solid fill">
            <a:extLst>
              <a:ext uri="{FF2B5EF4-FFF2-40B4-BE49-F238E27FC236}">
                <a16:creationId xmlns:a16="http://schemas.microsoft.com/office/drawing/2014/main" id="{067B8EEC-E927-91AA-2A6C-A37BE8EEC0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4" name="Graphic 13" descr="Harvey Balls 40% with solid fill">
            <a:extLst>
              <a:ext uri="{FF2B5EF4-FFF2-40B4-BE49-F238E27FC236}">
                <a16:creationId xmlns:a16="http://schemas.microsoft.com/office/drawing/2014/main" id="{E2C28EE2-B1A4-3CCE-397A-72471C6C74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25% with solid fill">
            <a:extLst>
              <a:ext uri="{FF2B5EF4-FFF2-40B4-BE49-F238E27FC236}">
                <a16:creationId xmlns:a16="http://schemas.microsoft.com/office/drawing/2014/main" id="{4B335A3A-A222-3614-25DA-219AEDDF3C6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00% with solid fill">
            <a:extLst>
              <a:ext uri="{FF2B5EF4-FFF2-40B4-BE49-F238E27FC236}">
                <a16:creationId xmlns:a16="http://schemas.microsoft.com/office/drawing/2014/main" id="{09ADAA6D-05B0-5906-018F-02A5332D9B3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65% with solid fill">
            <a:extLst>
              <a:ext uri="{FF2B5EF4-FFF2-40B4-BE49-F238E27FC236}">
                <a16:creationId xmlns:a16="http://schemas.microsoft.com/office/drawing/2014/main" id="{6CCA4676-9153-CB58-27DD-9D10BD74172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90% with solid fill">
            <a:extLst>
              <a:ext uri="{FF2B5EF4-FFF2-40B4-BE49-F238E27FC236}">
                <a16:creationId xmlns:a16="http://schemas.microsoft.com/office/drawing/2014/main" id="{D9A49121-2CC6-5860-E4EE-11207C25E3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23B75B1-86F9-F7CE-F9F2-7986E3F92795}"/>
              </a:ext>
            </a:extLst>
          </p:cNvPr>
          <p:cNvSpPr/>
          <p:nvPr/>
        </p:nvSpPr>
        <p:spPr>
          <a:xfrm>
            <a:off x="803564" y="2222000"/>
            <a:ext cx="3802206" cy="217516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Adnoddau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Gweithgareddau a llyfrau lloffion y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Pecyn Cymorth Mathemateg i'r Teulu </a:t>
            </a: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ar gyfer pob disgybl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Deunyddiau ar gyfer cyfathrebu â rhieni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Deunyddiau i gynnal gweithdai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‘Helpu Eich Plentyn i Fwynhau Mathemateg!’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ar gyfer rhieni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Mynediad at y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National Numeracy Challenge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i staff a rhieni</a:t>
            </a:r>
            <a:endParaRPr lang="en-GB" sz="1350">
              <a:latin typeface="Lato"/>
              <a:ea typeface="Lato"/>
              <a:cs typeface="Lat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DE4D4E-F81A-85B8-5F96-FE47C6220321}"/>
              </a:ext>
            </a:extLst>
          </p:cNvPr>
          <p:cNvSpPr/>
          <p:nvPr/>
        </p:nvSpPr>
        <p:spPr>
          <a:xfrm>
            <a:off x="803563" y="4508625"/>
            <a:ext cx="3802206" cy="19354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Cymorth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Cymorth parhaus </a:t>
            </a: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gan dîm pwrpasol National Numeracy trwy gydol y rhaglen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Mynediad at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hwb adnoddau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ar-lein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Fforymau 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ar-lein bob tymor gydag ysgolion eraill i rannu llwyddiannau a heriau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Cylchlythyr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tymhorol</a:t>
            </a:r>
            <a:endParaRPr lang="en-GB" sz="1350"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114132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629B3-6E4F-9617-83A7-6F630DC9F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0299CD2-C5D9-B01F-643F-2FFB870966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Resource Hub</a:t>
            </a:r>
          </a:p>
          <a:p>
            <a:pPr>
              <a:spcAft>
                <a:spcPts val="600"/>
              </a:spcAft>
            </a:pPr>
            <a:r>
              <a:rPr lang="1106" sz="3000" b="1"/>
              <a:t>Hwb Adnoddau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630A80-C5D8-7B96-EFC6-D1B7D48867D7}"/>
              </a:ext>
            </a:extLst>
          </p:cNvPr>
          <p:cNvSpPr txBox="1"/>
          <p:nvPr/>
        </p:nvSpPr>
        <p:spPr>
          <a:xfrm>
            <a:off x="889729" y="2355199"/>
            <a:ext cx="3005930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Online pages with all information and resources about the Schools &amp; Families Programme. </a:t>
            </a:r>
          </a:p>
          <a:p>
            <a:endParaRPr lang="en-GB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All resources can be downloaded.</a:t>
            </a:r>
          </a:p>
          <a:p>
            <a:endParaRPr lang="en-GB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defRPr b="0" i="0"/>
            </a:pPr>
            <a:r>
              <a:rPr lang="1106" sz="1600"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Tudalennau ar-lein sy'n cynnwys yr holl wybodaeth ac adnoddau mewn perthynas â'r Rhaglen Ysgolion a Theuluoedd.</a:t>
            </a:r>
          </a:p>
          <a:p>
            <a:endParaRPr lang="en-GB" sz="1600">
              <a:latin typeface="Lato"/>
              <a:ea typeface="Lato"/>
              <a:cs typeface="Lato"/>
            </a:endParaRPr>
          </a:p>
          <a:p>
            <a:pPr>
              <a:defRPr b="0" i="0"/>
            </a:pPr>
            <a:r>
              <a:rPr lang="1106" sz="1600"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Gellir lawrlwytho'r holl adnoddau. </a:t>
            </a:r>
            <a:endParaRPr lang="en-GB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4" descr="A group of children in a classroom raising their hands&#10;&#10;Description automatically generated">
            <a:extLst>
              <a:ext uri="{FF2B5EF4-FFF2-40B4-BE49-F238E27FC236}">
                <a16:creationId xmlns:a16="http://schemas.microsoft.com/office/drawing/2014/main" id="{50E8446E-3BAD-2FA9-4F5A-E07B729B82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54" y="268017"/>
            <a:ext cx="4051616" cy="3032016"/>
          </a:xfrm>
          <a:prstGeom prst="rect">
            <a:avLst/>
          </a:prstGeom>
        </p:spPr>
      </p:pic>
      <p:pic>
        <p:nvPicPr>
          <p:cNvPr id="6" name="Graphic 5" descr="Harvey Balls 0% with solid fill">
            <a:extLst>
              <a:ext uri="{FF2B5EF4-FFF2-40B4-BE49-F238E27FC236}">
                <a16:creationId xmlns:a16="http://schemas.microsoft.com/office/drawing/2014/main" id="{F971EE1D-2C92-1110-C07B-D9BAD7CF5D2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3A5F22C5-FF9C-8664-DE89-3581752CE91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804CE9EB-58CA-3A31-FACD-96C9C6B03E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F501024C-0908-8731-DAA5-0C3ED0F9D41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4" name="Graphic 13" descr="Harvey Balls 25% with solid fill">
            <a:extLst>
              <a:ext uri="{FF2B5EF4-FFF2-40B4-BE49-F238E27FC236}">
                <a16:creationId xmlns:a16="http://schemas.microsoft.com/office/drawing/2014/main" id="{9632AF5A-0A46-572E-9EBF-7629AA918D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00% with solid fill">
            <a:extLst>
              <a:ext uri="{FF2B5EF4-FFF2-40B4-BE49-F238E27FC236}">
                <a16:creationId xmlns:a16="http://schemas.microsoft.com/office/drawing/2014/main" id="{76ED2ACC-9E05-5DCB-37A7-C19F4FEE5B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65% with solid fill">
            <a:extLst>
              <a:ext uri="{FF2B5EF4-FFF2-40B4-BE49-F238E27FC236}">
                <a16:creationId xmlns:a16="http://schemas.microsoft.com/office/drawing/2014/main" id="{6ADF9A1C-EC82-5F20-CE2B-C536925B3F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90% with solid fill">
            <a:extLst>
              <a:ext uri="{FF2B5EF4-FFF2-40B4-BE49-F238E27FC236}">
                <a16:creationId xmlns:a16="http://schemas.microsoft.com/office/drawing/2014/main" id="{510271E3-1B07-6D47-0B8A-6EB29BA259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1BDF6E-9B94-AE09-2CBA-D5E008E73B8B}"/>
              </a:ext>
            </a:extLst>
          </p:cNvPr>
          <p:cNvCxnSpPr>
            <a:cxnSpLocks/>
          </p:cNvCxnSpPr>
          <p:nvPr/>
        </p:nvCxnSpPr>
        <p:spPr>
          <a:xfrm flipH="1">
            <a:off x="889729" y="4230557"/>
            <a:ext cx="2749583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4FD0D44-71FC-4332-0DA8-DA587D68BA4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54" y="3552033"/>
            <a:ext cx="3919044" cy="314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15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B7FF7-5E51-9D6B-F849-82F5D10AF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7B9F95-01C0-BECD-1AB9-134F06425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What is a Numeracy Champion?</a:t>
            </a:r>
          </a:p>
          <a:p>
            <a:r>
              <a:rPr lang="1106" sz="3000" b="1"/>
              <a:t>Beth yw Hyrwyddwr Rhifedd?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66DC1A-D0BA-B8CB-3B81-EC7CE485E1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9909" y="2333845"/>
            <a:ext cx="3783532" cy="2506707"/>
          </a:xfrm>
        </p:spPr>
        <p:txBody>
          <a:bodyPr/>
          <a:lstStyle/>
          <a:p>
            <a:pPr algn="l" fontAlgn="base"/>
            <a:r>
              <a:rPr lang="en-GB" sz="2000" b="0" i="0">
                <a:effectLst/>
                <a:latin typeface="Lato" panose="020F0502020204030203" pitchFamily="34" charset="0"/>
              </a:rPr>
              <a:t>Numeracy Champions are trained to support adults as they develop positive attitudes toward maths. </a:t>
            </a:r>
          </a:p>
          <a:p>
            <a:pPr algn="l" fontAlgn="base"/>
            <a:endParaRPr lang="en-GB" sz="2000" b="0">
              <a:latin typeface="Lato" panose="020F0502020204030203" pitchFamily="34" charset="0"/>
            </a:endParaRPr>
          </a:p>
          <a:p>
            <a:pPr algn="l" fontAlgn="base"/>
            <a:endParaRPr lang="en-GB" sz="2000" b="0">
              <a:latin typeface="Lato" panose="020F0502020204030203" pitchFamily="34" charset="0"/>
            </a:endParaRPr>
          </a:p>
          <a:p>
            <a:pPr algn="l" fontAlgn="base"/>
            <a:r>
              <a:rPr lang="en-GB" sz="2000" b="0" i="0">
                <a:effectLst/>
                <a:latin typeface="Lato" panose="020F0502020204030203" pitchFamily="34" charset="0"/>
              </a:rPr>
              <a:t>Numeracy Champions </a:t>
            </a:r>
            <a:r>
              <a:rPr lang="en-GB" sz="2000" b="1" i="0">
                <a:effectLst/>
                <a:latin typeface="Lato" panose="020F0502020204030203" pitchFamily="34" charset="0"/>
              </a:rPr>
              <a:t>don't teach maths</a:t>
            </a:r>
            <a:r>
              <a:rPr lang="en-GB" sz="2000" b="0" i="0">
                <a:effectLst/>
                <a:latin typeface="Lato" panose="020F0502020204030203" pitchFamily="34" charset="0"/>
              </a:rPr>
              <a:t>, but instead offer support and encouragement as others work to improve their confidence and numeracy skills.</a:t>
            </a:r>
          </a:p>
          <a:p>
            <a:endParaRPr lang="en-GB" sz="2000"/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B20343C6-EBD8-4B5D-C95B-1629C2220C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15% with solid fill">
            <a:extLst>
              <a:ext uri="{FF2B5EF4-FFF2-40B4-BE49-F238E27FC236}">
                <a16:creationId xmlns:a16="http://schemas.microsoft.com/office/drawing/2014/main" id="{9FDAB2D5-3A69-0C54-CB0F-95C1605660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9" name="Graphic 8" descr="Tea with solid fill">
            <a:extLst>
              <a:ext uri="{FF2B5EF4-FFF2-40B4-BE49-F238E27FC236}">
                <a16:creationId xmlns:a16="http://schemas.microsoft.com/office/drawing/2014/main" id="{74E4FDA5-442C-2D19-594E-5A0F2EF48A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1" name="Graphic 10" descr="Harvey Balls 40% with solid fill">
            <a:extLst>
              <a:ext uri="{FF2B5EF4-FFF2-40B4-BE49-F238E27FC236}">
                <a16:creationId xmlns:a16="http://schemas.microsoft.com/office/drawing/2014/main" id="{6FF876FE-1024-4A12-9665-398123D538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3" name="Graphic 12" descr="Harvey Balls 25% with solid fill">
            <a:extLst>
              <a:ext uri="{FF2B5EF4-FFF2-40B4-BE49-F238E27FC236}">
                <a16:creationId xmlns:a16="http://schemas.microsoft.com/office/drawing/2014/main" id="{B3995A3E-A65F-1DBC-282A-B8AFF829B5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5" name="Graphic 14" descr="Harvey Balls 100% with solid fill">
            <a:extLst>
              <a:ext uri="{FF2B5EF4-FFF2-40B4-BE49-F238E27FC236}">
                <a16:creationId xmlns:a16="http://schemas.microsoft.com/office/drawing/2014/main" id="{B83DA7AA-E6D3-89B4-4165-FDE721FE25E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65% with solid fill">
            <a:extLst>
              <a:ext uri="{FF2B5EF4-FFF2-40B4-BE49-F238E27FC236}">
                <a16:creationId xmlns:a16="http://schemas.microsoft.com/office/drawing/2014/main" id="{C44A12C2-5342-F325-8A6D-BC32E80E6B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19" name="Graphic 18" descr="Harvey Balls 90% with solid fill">
            <a:extLst>
              <a:ext uri="{FF2B5EF4-FFF2-40B4-BE49-F238E27FC236}">
                <a16:creationId xmlns:a16="http://schemas.microsoft.com/office/drawing/2014/main" id="{DB6C4D7E-609E-17E0-158E-626C8085019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66FE422-AF48-0324-CA3A-713829C57EE0}"/>
              </a:ext>
            </a:extLst>
          </p:cNvPr>
          <p:cNvSpPr txBox="1">
            <a:spLocks/>
          </p:cNvSpPr>
          <p:nvPr/>
        </p:nvSpPr>
        <p:spPr>
          <a:xfrm>
            <a:off x="4790533" y="2333845"/>
            <a:ext cx="4131004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defRPr b="0" i="0"/>
            </a:pPr>
            <a:r>
              <a:rPr lang="en-GB" sz="2000" b="0"/>
              <a:t>Caiff Hyrwyddwyr Rhifedd eu hyfforddi i gefnogi oedolion wrth iddynt feithrin agweddau cadarnhaol at fathemateg. </a:t>
            </a:r>
          </a:p>
          <a:p>
            <a:pPr fontAlgn="base"/>
            <a:endParaRPr lang="en-GB" sz="2000" b="0"/>
          </a:p>
          <a:p>
            <a:pPr fontAlgn="base"/>
            <a:endParaRPr lang="en-GB" sz="2000" b="0"/>
          </a:p>
          <a:p>
            <a:pPr fontAlgn="base">
              <a:defRPr b="0" i="0"/>
            </a:pPr>
            <a:r>
              <a:rPr lang="en-GB" sz="2000"/>
              <a:t>Nid yw Hyrwyddwyr Rhifedd yn addysgu mathemateg</a:t>
            </a:r>
            <a:r>
              <a:rPr lang="en-GB" sz="2000" b="0"/>
              <a:t>; yn hytrach maent yn cynnig cymorth ac anogaeth wrth i eraill weithio i wella eu hyder a'u sgiliau rhifedd. </a:t>
            </a:r>
          </a:p>
          <a:p>
            <a:endParaRPr lang="en-GB" sz="200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7AC805-D3C3-2377-DCB6-6FDE4BA57E03}"/>
              </a:ext>
            </a:extLst>
          </p:cNvPr>
          <p:cNvCxnSpPr>
            <a:cxnSpLocks/>
          </p:cNvCxnSpPr>
          <p:nvPr/>
        </p:nvCxnSpPr>
        <p:spPr>
          <a:xfrm>
            <a:off x="4663441" y="196867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903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Programme Objective</a:t>
            </a:r>
          </a:p>
          <a:p>
            <a:r>
              <a:rPr lang="1106" sz="3000" b="1"/>
              <a:t>Amcan y Rhaglen</a:t>
            </a:r>
          </a:p>
          <a:p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DC127-8E4B-A56D-4184-E7FE49E5D3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62071" y="2674381"/>
            <a:ext cx="3527049" cy="2425979"/>
          </a:xfrm>
        </p:spPr>
        <p:txBody>
          <a:bodyPr lIns="91440" tIns="45720" rIns="91440" bIns="45720" anchor="t"/>
          <a:lstStyle/>
          <a:p>
            <a:r>
              <a:rPr lang="en-GB" sz="2400" b="0" i="0" u="none" strike="noStrike">
                <a:solidFill>
                  <a:srgbClr val="000000"/>
                </a:solidFill>
                <a:effectLst/>
                <a:latin typeface="Lato"/>
                <a:ea typeface="Lato"/>
                <a:cs typeface="Lato"/>
              </a:rPr>
              <a:t>To </a:t>
            </a:r>
            <a:r>
              <a:rPr lang="en-GB" sz="2400" b="0">
                <a:solidFill>
                  <a:srgbClr val="000000"/>
                </a:solidFill>
                <a:latin typeface="Lato"/>
                <a:ea typeface="Lato"/>
                <a:cs typeface="Lato"/>
              </a:rPr>
              <a:t>have </a:t>
            </a:r>
            <a:r>
              <a:rPr lang="en-GB" sz="2400" b="0" i="0" u="none" strike="noStrike">
                <a:solidFill>
                  <a:srgbClr val="000000"/>
                </a:solidFill>
                <a:effectLst/>
                <a:latin typeface="Lato"/>
                <a:ea typeface="Lato"/>
                <a:cs typeface="Lato"/>
              </a:rPr>
              <a:t>th</a:t>
            </a:r>
            <a:r>
              <a:rPr lang="en-GB" sz="2400" b="0">
                <a:solidFill>
                  <a:srgbClr val="000000"/>
                </a:solidFill>
                <a:latin typeface="Lato"/>
                <a:ea typeface="Lato"/>
                <a:cs typeface="Lato"/>
              </a:rPr>
              <a:t>e knowledge and strategies to support colleagues, parents/carers and children with boosting number confidence.</a:t>
            </a:r>
            <a:endParaRPr lang="en-US" sz="1050"/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D846825F-8525-13AF-F05C-7263BC6BCF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15% with solid fill">
            <a:extLst>
              <a:ext uri="{FF2B5EF4-FFF2-40B4-BE49-F238E27FC236}">
                <a16:creationId xmlns:a16="http://schemas.microsoft.com/office/drawing/2014/main" id="{8ABD7261-CB10-B990-E21A-E281011AF0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9" name="Graphic 8" descr="Tea with solid fill">
            <a:extLst>
              <a:ext uri="{FF2B5EF4-FFF2-40B4-BE49-F238E27FC236}">
                <a16:creationId xmlns:a16="http://schemas.microsoft.com/office/drawing/2014/main" id="{D7C0471E-E417-7670-F630-85226E5FAB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1" name="Graphic 10" descr="Harvey Balls 40% with solid fill">
            <a:extLst>
              <a:ext uri="{FF2B5EF4-FFF2-40B4-BE49-F238E27FC236}">
                <a16:creationId xmlns:a16="http://schemas.microsoft.com/office/drawing/2014/main" id="{CD7F394E-105A-94E5-7942-E05BCE53441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3" name="Graphic 12" descr="Harvey Balls 25% with solid fill">
            <a:extLst>
              <a:ext uri="{FF2B5EF4-FFF2-40B4-BE49-F238E27FC236}">
                <a16:creationId xmlns:a16="http://schemas.microsoft.com/office/drawing/2014/main" id="{A98E63DE-A70B-6A2E-7A0A-35ED1B3EF5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5" name="Graphic 14" descr="Harvey Balls 100% with solid fill">
            <a:extLst>
              <a:ext uri="{FF2B5EF4-FFF2-40B4-BE49-F238E27FC236}">
                <a16:creationId xmlns:a16="http://schemas.microsoft.com/office/drawing/2014/main" id="{7A9854B0-50B4-AA57-A1F1-4C26B7136DC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65% with solid fill">
            <a:extLst>
              <a:ext uri="{FF2B5EF4-FFF2-40B4-BE49-F238E27FC236}">
                <a16:creationId xmlns:a16="http://schemas.microsoft.com/office/drawing/2014/main" id="{9F29BFE0-054D-9F31-5436-DF7D9880EF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19" name="Graphic 18" descr="Harvey Balls 90% with solid fill">
            <a:extLst>
              <a:ext uri="{FF2B5EF4-FFF2-40B4-BE49-F238E27FC236}">
                <a16:creationId xmlns:a16="http://schemas.microsoft.com/office/drawing/2014/main" id="{45262628-10F0-4F9B-9EF6-4D7C9DD4491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2A3740-1E4D-5453-305B-FC668B760DA9}"/>
              </a:ext>
            </a:extLst>
          </p:cNvPr>
          <p:cNvSpPr txBox="1">
            <a:spLocks/>
          </p:cNvSpPr>
          <p:nvPr/>
        </p:nvSpPr>
        <p:spPr>
          <a:xfrm>
            <a:off x="4922007" y="2659653"/>
            <a:ext cx="3810513" cy="242597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b="0" i="0"/>
            </a:pPr>
            <a:r>
              <a:rPr lang="1106" sz="2400" b="0">
                <a:solidFill>
                  <a:srgbClr val="000000"/>
                </a:solidFill>
                <a:latin typeface="Lato"/>
                <a:ea typeface="Lato"/>
                <a:cs typeface="Lato"/>
              </a:rPr>
              <a:t>Meddu ar yr wybodaeth a'r strategaethau i gefnogi cyd-weithwyr, rhieni/gofalwyr a phlant i roi hwb i'w hyder o ran eu sgiliau rhifedd. </a:t>
            </a:r>
            <a:endParaRPr lang="en-US" sz="1050" b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5F271F-C371-2889-B30E-B7F7AFAD884B}"/>
              </a:ext>
            </a:extLst>
          </p:cNvPr>
          <p:cNvCxnSpPr>
            <a:cxnSpLocks/>
          </p:cNvCxnSpPr>
          <p:nvPr/>
        </p:nvCxnSpPr>
        <p:spPr>
          <a:xfrm>
            <a:off x="4663441" y="196867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870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Session 1 Objectives</a:t>
            </a:r>
          </a:p>
          <a:p>
            <a:r>
              <a:rPr lang="1106" sz="3000" b="1"/>
              <a:t>Amcanion Sesiwn 1</a:t>
            </a:r>
          </a:p>
          <a:p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DC127-8E4B-A56D-4184-E7FE49E5D3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9646" y="2274043"/>
            <a:ext cx="3716361" cy="4169986"/>
          </a:xfrm>
        </p:spPr>
        <p:txBody>
          <a:bodyPr/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1800" b="0" i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Understand the extent of the numeracy issue in the UK and the reasons for it  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1800" b="0" i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Describe how numeracy issues affect adults and children  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1800" b="0" i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Describe what maths anxiety is and how it affects adults and children  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1800" b="0" i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Understand the resources available to support families to have positive maths conversations at home </a:t>
            </a:r>
            <a:endParaRPr lang="en-GB" sz="1800" b="0">
              <a:solidFill>
                <a:srgbClr val="000000"/>
              </a:solidFill>
              <a:latin typeface="Lato" panose="020F050202020403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800" b="0" i="0">
                <a:solidFill>
                  <a:srgbClr val="000000"/>
                </a:solidFill>
                <a:effectLst/>
                <a:latin typeface="Lato" panose="020F0502020204030203" pitchFamily="34" charset="0"/>
              </a:rPr>
              <a:t>Learn about the ongoing support available to you from National Numeracy </a:t>
            </a:r>
          </a:p>
          <a:p>
            <a:pPr algn="l" rtl="0" fontAlgn="base"/>
            <a:endParaRPr lang="en-GB" sz="1800" b="0" i="0">
              <a:solidFill>
                <a:srgbClr val="000000"/>
              </a:solidFill>
              <a:effectLst/>
              <a:latin typeface="Lato" panose="020F0502020204030203" pitchFamily="34" charset="0"/>
            </a:endParaRP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28D41025-329B-37FE-4934-734C44D561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15% with solid fill">
            <a:extLst>
              <a:ext uri="{FF2B5EF4-FFF2-40B4-BE49-F238E27FC236}">
                <a16:creationId xmlns:a16="http://schemas.microsoft.com/office/drawing/2014/main" id="{8301B4AC-175D-4CB2-B1DD-F692ABE7A3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9" name="Graphic 8" descr="Tea with solid fill">
            <a:extLst>
              <a:ext uri="{FF2B5EF4-FFF2-40B4-BE49-F238E27FC236}">
                <a16:creationId xmlns:a16="http://schemas.microsoft.com/office/drawing/2014/main" id="{1984AE63-8C56-BC05-C89A-87C630BDFD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1" name="Graphic 10" descr="Harvey Balls 40% with solid fill">
            <a:extLst>
              <a:ext uri="{FF2B5EF4-FFF2-40B4-BE49-F238E27FC236}">
                <a16:creationId xmlns:a16="http://schemas.microsoft.com/office/drawing/2014/main" id="{096E95ED-E6AE-CE1D-C452-057A0B4160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3" name="Graphic 12" descr="Harvey Balls 25% with solid fill">
            <a:extLst>
              <a:ext uri="{FF2B5EF4-FFF2-40B4-BE49-F238E27FC236}">
                <a16:creationId xmlns:a16="http://schemas.microsoft.com/office/drawing/2014/main" id="{20D02086-6EEB-2F38-0222-491948C78F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100% with solid fill">
            <a:extLst>
              <a:ext uri="{FF2B5EF4-FFF2-40B4-BE49-F238E27FC236}">
                <a16:creationId xmlns:a16="http://schemas.microsoft.com/office/drawing/2014/main" id="{17F1E193-9CD5-76FE-156A-C997E3EC0E6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65% with solid fill">
            <a:extLst>
              <a:ext uri="{FF2B5EF4-FFF2-40B4-BE49-F238E27FC236}">
                <a16:creationId xmlns:a16="http://schemas.microsoft.com/office/drawing/2014/main" id="{872A26B1-08B3-9C0B-1CF1-987F7DDC07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90% with solid fill">
            <a:extLst>
              <a:ext uri="{FF2B5EF4-FFF2-40B4-BE49-F238E27FC236}">
                <a16:creationId xmlns:a16="http://schemas.microsoft.com/office/drawing/2014/main" id="{01D4C4DA-5F55-3A30-3BE5-F783E9B52E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0C0C3B1-B024-9B2C-4D35-1A0BA98DBB9F}"/>
              </a:ext>
            </a:extLst>
          </p:cNvPr>
          <p:cNvSpPr txBox="1">
            <a:spLocks/>
          </p:cNvSpPr>
          <p:nvPr/>
        </p:nvSpPr>
        <p:spPr>
          <a:xfrm>
            <a:off x="5059402" y="2274043"/>
            <a:ext cx="3863904" cy="41699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en-GB" sz="1800" b="0">
                <a:solidFill>
                  <a:srgbClr val="000000"/>
                </a:solidFill>
              </a:rPr>
              <a:t>Deall </a:t>
            </a:r>
            <a:r>
              <a:rPr lang="en-GB" sz="1800" b="0" err="1">
                <a:solidFill>
                  <a:srgbClr val="000000"/>
                </a:solidFill>
              </a:rPr>
              <a:t>hyd</a:t>
            </a:r>
            <a:r>
              <a:rPr lang="en-GB" sz="1800" b="0">
                <a:solidFill>
                  <a:srgbClr val="000000"/>
                </a:solidFill>
              </a:rPr>
              <a:t> a </a:t>
            </a:r>
            <a:r>
              <a:rPr lang="en-GB" sz="1800" b="0" err="1">
                <a:solidFill>
                  <a:srgbClr val="000000"/>
                </a:solidFill>
              </a:rPr>
              <a:t>lled</a:t>
            </a:r>
            <a:r>
              <a:rPr lang="en-GB" sz="1800" b="0">
                <a:solidFill>
                  <a:srgbClr val="000000"/>
                </a:solidFill>
              </a:rPr>
              <a:t> y </a:t>
            </a:r>
            <a:r>
              <a:rPr lang="en-GB" sz="1800" b="0" err="1">
                <a:solidFill>
                  <a:srgbClr val="000000"/>
                </a:solidFill>
              </a:rPr>
              <a:t>broblem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rhifedd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yn</a:t>
            </a:r>
            <a:r>
              <a:rPr lang="en-GB" sz="1800" b="0">
                <a:solidFill>
                  <a:srgbClr val="000000"/>
                </a:solidFill>
              </a:rPr>
              <a:t> y DU </a:t>
            </a:r>
            <a:r>
              <a:rPr lang="en-GB" sz="1800" b="0" err="1">
                <a:solidFill>
                  <a:srgbClr val="000000"/>
                </a:solidFill>
              </a:rPr>
              <a:t>a'r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rhesymau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drosti</a:t>
            </a:r>
            <a:endParaRPr lang="en-GB" sz="1800" b="0">
              <a:solidFill>
                <a:srgbClr val="000000"/>
              </a:solidFill>
            </a:endParaRP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en-GB" sz="1800" b="0" err="1">
                <a:solidFill>
                  <a:srgbClr val="000000"/>
                </a:solidFill>
              </a:rPr>
              <a:t>Disgrifio'r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modd</a:t>
            </a:r>
            <a:r>
              <a:rPr lang="en-GB" sz="1800" b="0">
                <a:solidFill>
                  <a:srgbClr val="000000"/>
                </a:solidFill>
              </a:rPr>
              <a:t> y </a:t>
            </a:r>
            <a:r>
              <a:rPr lang="en-GB" sz="1800" b="0" err="1">
                <a:solidFill>
                  <a:srgbClr val="000000"/>
                </a:solidFill>
              </a:rPr>
              <a:t>mae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problemau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rhifedd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yn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effeithio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ar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oedolion</a:t>
            </a:r>
            <a:r>
              <a:rPr lang="en-GB" sz="1800" b="0">
                <a:solidFill>
                  <a:srgbClr val="000000"/>
                </a:solidFill>
              </a:rPr>
              <a:t> a </a:t>
            </a:r>
            <a:r>
              <a:rPr lang="en-GB" sz="1800" b="0" err="1">
                <a:solidFill>
                  <a:srgbClr val="000000"/>
                </a:solidFill>
              </a:rPr>
              <a:t>phlant</a:t>
            </a:r>
            <a:endParaRPr lang="en-GB" sz="1800" b="0">
              <a:solidFill>
                <a:srgbClr val="000000"/>
              </a:solidFill>
            </a:endParaRP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en-GB" sz="1800" b="0" err="1">
                <a:solidFill>
                  <a:srgbClr val="000000"/>
                </a:solidFill>
              </a:rPr>
              <a:t>Disgrifio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ystyr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gorbryder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ynghylch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mathemateg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a'r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modd</a:t>
            </a:r>
            <a:r>
              <a:rPr lang="en-GB" sz="1800" b="0">
                <a:solidFill>
                  <a:srgbClr val="000000"/>
                </a:solidFill>
              </a:rPr>
              <a:t> y </a:t>
            </a:r>
            <a:r>
              <a:rPr lang="en-GB" sz="1800" b="0" err="1">
                <a:solidFill>
                  <a:srgbClr val="000000"/>
                </a:solidFill>
              </a:rPr>
              <a:t>mae'n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effeithio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ar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oedolion</a:t>
            </a:r>
            <a:r>
              <a:rPr lang="en-GB" sz="1800" b="0">
                <a:solidFill>
                  <a:srgbClr val="000000"/>
                </a:solidFill>
              </a:rPr>
              <a:t> a </a:t>
            </a:r>
            <a:r>
              <a:rPr lang="en-GB" sz="1800" b="0" err="1">
                <a:solidFill>
                  <a:srgbClr val="000000"/>
                </a:solidFill>
              </a:rPr>
              <a:t>phlant</a:t>
            </a:r>
            <a:endParaRPr lang="en-GB" sz="1800" b="0">
              <a:solidFill>
                <a:srgbClr val="000000"/>
              </a:solidFill>
            </a:endParaRP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en-GB" sz="1800" b="0">
                <a:solidFill>
                  <a:srgbClr val="000000"/>
                </a:solidFill>
              </a:rPr>
              <a:t>Deall yr </a:t>
            </a:r>
            <a:r>
              <a:rPr lang="en-GB" sz="1800" b="0" err="1">
                <a:solidFill>
                  <a:srgbClr val="000000"/>
                </a:solidFill>
              </a:rPr>
              <a:t>adnoddau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sydd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ar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gael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i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gefnogi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teuluoedd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i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gynnal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sgyrsiau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cadarnhaol</a:t>
            </a:r>
            <a:r>
              <a:rPr lang="en-GB" sz="1800" b="0">
                <a:solidFill>
                  <a:srgbClr val="000000"/>
                </a:solidFill>
              </a:rPr>
              <a:t> am </a:t>
            </a:r>
            <a:r>
              <a:rPr lang="en-GB" sz="1800" b="0" err="1">
                <a:solidFill>
                  <a:srgbClr val="000000"/>
                </a:solidFill>
              </a:rPr>
              <a:t>fathemateg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gartref</a:t>
            </a:r>
            <a:endParaRPr lang="en-GB" sz="1800" b="0">
              <a:solidFill>
                <a:srgbClr val="000000"/>
              </a:solidFill>
            </a:endParaRP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en-GB" sz="1800" b="0" err="1">
                <a:solidFill>
                  <a:srgbClr val="000000"/>
                </a:solidFill>
              </a:rPr>
              <a:t>Dysgu</a:t>
            </a:r>
            <a:r>
              <a:rPr lang="en-GB" sz="1800" b="0">
                <a:solidFill>
                  <a:srgbClr val="000000"/>
                </a:solidFill>
              </a:rPr>
              <a:t> am y </a:t>
            </a:r>
            <a:r>
              <a:rPr lang="en-GB" sz="1800" b="0" err="1">
                <a:solidFill>
                  <a:srgbClr val="000000"/>
                </a:solidFill>
              </a:rPr>
              <a:t>cymorth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parhaus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sydd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ar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gael</a:t>
            </a:r>
            <a:r>
              <a:rPr lang="en-GB" sz="1800" b="0">
                <a:solidFill>
                  <a:srgbClr val="000000"/>
                </a:solidFill>
              </a:rPr>
              <a:t> </a:t>
            </a:r>
            <a:r>
              <a:rPr lang="en-GB" sz="1800" b="0" err="1">
                <a:solidFill>
                  <a:srgbClr val="000000"/>
                </a:solidFill>
              </a:rPr>
              <a:t>i</a:t>
            </a:r>
            <a:r>
              <a:rPr lang="en-GB" sz="1800" b="0">
                <a:solidFill>
                  <a:srgbClr val="000000"/>
                </a:solidFill>
              </a:rPr>
              <a:t> chi </a:t>
            </a:r>
            <a:r>
              <a:rPr lang="en-GB" sz="1800" b="0" err="1">
                <a:solidFill>
                  <a:srgbClr val="000000"/>
                </a:solidFill>
              </a:rPr>
              <a:t>gan</a:t>
            </a:r>
            <a:r>
              <a:rPr lang="en-GB" sz="1800" b="0">
                <a:solidFill>
                  <a:srgbClr val="000000"/>
                </a:solidFill>
              </a:rPr>
              <a:t> National Numeracy</a:t>
            </a:r>
          </a:p>
          <a:p>
            <a:pPr fontAlgn="base"/>
            <a:endParaRPr lang="en-GB" sz="1800" b="0">
              <a:solidFill>
                <a:srgbClr val="00000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0CBE845-61EC-A6D4-A348-45F7EE5818E8}"/>
              </a:ext>
            </a:extLst>
          </p:cNvPr>
          <p:cNvCxnSpPr>
            <a:cxnSpLocks/>
          </p:cNvCxnSpPr>
          <p:nvPr/>
        </p:nvCxnSpPr>
        <p:spPr>
          <a:xfrm>
            <a:off x="4736593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38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Session Outline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5DC127-8E4B-A56D-4184-E7FE49E5D3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39091" y="2182639"/>
            <a:ext cx="7482445" cy="3860152"/>
          </a:xfrm>
        </p:spPr>
        <p:txBody>
          <a:bodyPr lIns="91440" tIns="45720" rIns="91440" bIns="45720" anchor="t">
            <a:normAutofit fontScale="92500"/>
          </a:bodyPr>
          <a:lstStyle/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GB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Introduction/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Cyflwyniad</a:t>
            </a:r>
            <a:endParaRPr lang="en-GB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How do you feel about maths?/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Sut yr ydych yn teimlo am fathemateg?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Numeracy issue in the UK/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Problemau rhifedd yn y DU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Impacts of poor numeracy on adults and children/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Effeithiau sgiliau rhifedd gwael ar oedolion a phlant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Break/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Egwyl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Maths anxiety and Dyscalculia/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Gorbryder ynghylch mathemateg a Dyscalcwlia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 fontAlgn="base">
              <a:buFont typeface="Lato" panose="020F0502020204030203" pitchFamily="34" charset="0"/>
              <a:buChar char="–"/>
            </a:pPr>
            <a:r>
              <a:rPr lang="en-US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Family Maths Toolkit/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Pecyn Cymorth Mathemateg i'r Teulu</a:t>
            </a:r>
            <a:endParaRPr lang="en-US" sz="22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342900" indent="-342900">
              <a:buFont typeface="Lato" panose="020F0502020204030203" pitchFamily="34" charset="0"/>
              <a:buChar char="–"/>
            </a:pPr>
            <a:r>
              <a:rPr lang="en-GB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Wrap up/</a:t>
            </a:r>
            <a:r>
              <a:rPr lang="1106" sz="2200" b="0">
                <a:solidFill>
                  <a:srgbClr val="000000"/>
                </a:solidFill>
                <a:latin typeface="Lato"/>
                <a:ea typeface="Lato"/>
                <a:cs typeface="Rubik Medium"/>
              </a:rPr>
              <a:t>Dirwyn i ben</a:t>
            </a:r>
          </a:p>
          <a:p>
            <a:endParaRPr lang="en-GB" sz="2400" b="0">
              <a:solidFill>
                <a:srgbClr val="000000"/>
              </a:solidFill>
              <a:latin typeface="Lato"/>
              <a:ea typeface="Lato"/>
              <a:cs typeface="Rubik Medium"/>
            </a:endParaRPr>
          </a:p>
          <a:p>
            <a:pPr marL="213995" indent="-213995" fontAlgn="base">
              <a:buFont typeface="Arial" panose="020B0604020202020204" pitchFamily="34" charset="0"/>
              <a:buChar char="•"/>
            </a:pPr>
            <a:endParaRPr lang="en-GB" sz="300">
              <a:latin typeface="Lato" panose="020F0502020204030203" pitchFamily="34" charset="0"/>
              <a:ea typeface="Lato" panose="020F0502020204030203" pitchFamily="34" charset="0"/>
            </a:endParaRPr>
          </a:p>
        </p:txBody>
      </p:sp>
      <p:pic>
        <p:nvPicPr>
          <p:cNvPr id="12" name="Graphic 11" descr="Harvey Balls 0% with solid fill">
            <a:extLst>
              <a:ext uri="{FF2B5EF4-FFF2-40B4-BE49-F238E27FC236}">
                <a16:creationId xmlns:a16="http://schemas.microsoft.com/office/drawing/2014/main" id="{C90BE78F-E65C-E114-DE23-57D964D40E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1611" y="2457277"/>
            <a:ext cx="252000" cy="252000"/>
          </a:xfrm>
          <a:prstGeom prst="rect">
            <a:avLst/>
          </a:prstGeom>
        </p:spPr>
      </p:pic>
      <p:pic>
        <p:nvPicPr>
          <p:cNvPr id="15" name="Graphic 14" descr="Harvey Balls 15% with solid fill">
            <a:extLst>
              <a:ext uri="{FF2B5EF4-FFF2-40B4-BE49-F238E27FC236}">
                <a16:creationId xmlns:a16="http://schemas.microsoft.com/office/drawing/2014/main" id="{D576121E-F879-C0D7-0DBD-11F7CC6037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1611" y="2881666"/>
            <a:ext cx="252000" cy="252000"/>
          </a:xfrm>
          <a:prstGeom prst="rect">
            <a:avLst/>
          </a:prstGeom>
        </p:spPr>
      </p:pic>
      <p:pic>
        <p:nvPicPr>
          <p:cNvPr id="17" name="Graphic 16" descr="Tea with solid fill">
            <a:extLst>
              <a:ext uri="{FF2B5EF4-FFF2-40B4-BE49-F238E27FC236}">
                <a16:creationId xmlns:a16="http://schemas.microsoft.com/office/drawing/2014/main" id="{54FE0521-8082-B965-7E64-F383A4D8E3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5092" y="4112715"/>
            <a:ext cx="324000" cy="324000"/>
          </a:xfrm>
          <a:prstGeom prst="rect">
            <a:avLst/>
          </a:prstGeom>
        </p:spPr>
      </p:pic>
      <p:pic>
        <p:nvPicPr>
          <p:cNvPr id="18" name="Graphic 17" descr="Harvey Balls 40% with solid fill">
            <a:extLst>
              <a:ext uri="{FF2B5EF4-FFF2-40B4-BE49-F238E27FC236}">
                <a16:creationId xmlns:a16="http://schemas.microsoft.com/office/drawing/2014/main" id="{6F1CF9D8-8B58-F852-799D-8D9B929030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611" y="3762194"/>
            <a:ext cx="252000" cy="252000"/>
          </a:xfrm>
          <a:prstGeom prst="rect">
            <a:avLst/>
          </a:prstGeom>
        </p:spPr>
      </p:pic>
      <p:pic>
        <p:nvPicPr>
          <p:cNvPr id="19" name="Graphic 18" descr="Harvey Balls 25% with solid fill">
            <a:extLst>
              <a:ext uri="{FF2B5EF4-FFF2-40B4-BE49-F238E27FC236}">
                <a16:creationId xmlns:a16="http://schemas.microsoft.com/office/drawing/2014/main" id="{5F406730-FDD8-3B4F-0B09-414D7FA13D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31611" y="3315584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100% with solid fill">
            <a:extLst>
              <a:ext uri="{FF2B5EF4-FFF2-40B4-BE49-F238E27FC236}">
                <a16:creationId xmlns:a16="http://schemas.microsoft.com/office/drawing/2014/main" id="{9F29745B-62E5-E074-4E5E-02F5F212A2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1611" y="5464570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65% with solid fill">
            <a:extLst>
              <a:ext uri="{FF2B5EF4-FFF2-40B4-BE49-F238E27FC236}">
                <a16:creationId xmlns:a16="http://schemas.microsoft.com/office/drawing/2014/main" id="{ADD56A15-FA26-7AD1-990B-2B114554266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7879" y="4604103"/>
            <a:ext cx="252000" cy="252000"/>
          </a:xfrm>
          <a:prstGeom prst="rect">
            <a:avLst/>
          </a:prstGeom>
        </p:spPr>
      </p:pic>
      <p:pic>
        <p:nvPicPr>
          <p:cNvPr id="11" name="Graphic 10" descr="Harvey Balls 90% with solid fill">
            <a:extLst>
              <a:ext uri="{FF2B5EF4-FFF2-40B4-BE49-F238E27FC236}">
                <a16:creationId xmlns:a16="http://schemas.microsoft.com/office/drawing/2014/main" id="{D5B21A6F-2352-8C5D-19E8-B6F48E3984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1611" y="5029795"/>
            <a:ext cx="252000" cy="252000"/>
          </a:xfrm>
          <a:prstGeom prst="rect">
            <a:avLst/>
          </a:prstGeom>
        </p:spPr>
      </p:pic>
      <p:pic>
        <p:nvPicPr>
          <p:cNvPr id="6" name="Graphic 5" descr="Harvey Balls 0% with solid fill">
            <a:extLst>
              <a:ext uri="{FF2B5EF4-FFF2-40B4-BE49-F238E27FC236}">
                <a16:creationId xmlns:a16="http://schemas.microsoft.com/office/drawing/2014/main" id="{EC087BCC-0F18-FA3C-B330-B7BB1BFBE2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0" name="Graphic 9" descr="Harvey Balls 15% with solid fill">
            <a:extLst>
              <a:ext uri="{FF2B5EF4-FFF2-40B4-BE49-F238E27FC236}">
                <a16:creationId xmlns:a16="http://schemas.microsoft.com/office/drawing/2014/main" id="{2CEB9C92-2563-2628-519D-EDF3C0D43A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4" name="Graphic 13" descr="Tea with solid fill">
            <a:extLst>
              <a:ext uri="{FF2B5EF4-FFF2-40B4-BE49-F238E27FC236}">
                <a16:creationId xmlns:a16="http://schemas.microsoft.com/office/drawing/2014/main" id="{B81621BA-4E3C-06B5-FCA0-36C7C0F889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F14FF959-F88F-F850-DF21-96514CDE55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81453071-BAF5-39EB-E45D-900234A39D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59E8225B-9A79-DFEC-4D61-D63D7D6258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372B6A5A-0DD2-8982-3352-4D9CB3CD4C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96199115-19E7-0964-FFE8-A658F9C3FD1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01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01376" y="6327142"/>
            <a:ext cx="3317049" cy="180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951B81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4" name="AutoShape 4"/>
          <p:cNvSpPr/>
          <p:nvPr/>
        </p:nvSpPr>
        <p:spPr>
          <a:xfrm rot="9363">
            <a:off x="492110" y="6205347"/>
            <a:ext cx="8159781" cy="0"/>
          </a:xfrm>
          <a:prstGeom prst="line">
            <a:avLst/>
          </a:prstGeom>
          <a:ln w="19050" cap="rnd">
            <a:solidFill>
              <a:srgbClr val="951B81"/>
            </a:solidFill>
            <a:prstDash val="solid"/>
            <a:headEnd type="none" w="sm" len="sm"/>
            <a:tailEnd type="none" w="sm" len="sm"/>
          </a:ln>
        </p:spPr>
        <p:txBody>
          <a:bodyPr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583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6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7" name="TextBox 7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187" y="6408437"/>
            <a:ext cx="3317049" cy="1327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080"/>
              </a:lnSpc>
            </a:pPr>
            <a:r>
              <a:rPr lang="en-US" sz="900">
                <a:solidFill>
                  <a:srgbClr val="FFFFFF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511CBE-91E5-14B4-7E78-3933CF0731EF}"/>
              </a:ext>
            </a:extLst>
          </p:cNvPr>
          <p:cNvSpPr/>
          <p:nvPr/>
        </p:nvSpPr>
        <p:spPr>
          <a:xfrm>
            <a:off x="1214438" y="2945926"/>
            <a:ext cx="6715125" cy="930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583"/>
          </a:p>
        </p:txBody>
      </p:sp>
      <p:sp>
        <p:nvSpPr>
          <p:cNvPr id="8" name="TextBox 8"/>
          <p:cNvSpPr txBox="1"/>
          <p:nvPr/>
        </p:nvSpPr>
        <p:spPr>
          <a:xfrm>
            <a:off x="1214436" y="2104727"/>
            <a:ext cx="6841427" cy="219970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456"/>
              </a:lnSpc>
            </a:pPr>
            <a:r>
              <a:rPr lang="en-GB" sz="20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Objective: Understand the extent of the numeracy issue in the UK and the reasons for it</a:t>
            </a:r>
            <a:r>
              <a:rPr lang="en-US" sz="20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 </a:t>
            </a:r>
          </a:p>
          <a:p>
            <a:pPr algn="ctr">
              <a:lnSpc>
                <a:spcPts val="3456"/>
              </a:lnSpc>
            </a:pPr>
            <a:endParaRPr lang="en-US" sz="2000" b="1">
              <a:solidFill>
                <a:srgbClr val="0AB9EE"/>
              </a:solidFill>
              <a:latin typeface="Rubik SemiBold"/>
              <a:ea typeface="Lato"/>
              <a:cs typeface="Lato"/>
            </a:endParaRPr>
          </a:p>
          <a:p>
            <a:pPr algn="ctr">
              <a:lnSpc>
                <a:spcPts val="3456"/>
              </a:lnSpc>
            </a:pPr>
            <a:r>
              <a:rPr lang="1106" sz="20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Amcan: Deall hyd a lled y broblem rhifedd yn y DU a'r rhesymau drosti</a:t>
            </a:r>
            <a:endParaRPr lang="en-US" sz="2000" b="1">
              <a:solidFill>
                <a:srgbClr val="0AB9EE"/>
              </a:solidFill>
              <a:latin typeface="Rubik SemiBold"/>
              <a:cs typeface="Rubik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724165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E9F9A2-0EB0-3D9B-8B31-653F07C02B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How do you feel about maths?</a:t>
            </a:r>
          </a:p>
          <a:p>
            <a:r>
              <a:rPr lang="1106" sz="3000" b="1"/>
              <a:t>Sut yr ydych yn teimlo am fathemateg?</a:t>
            </a:r>
          </a:p>
          <a:p>
            <a:endParaRPr lang="en-GB" sz="3000" b="1"/>
          </a:p>
          <a:p>
            <a:endParaRPr lang="en-GB" sz="3000" b="1"/>
          </a:p>
        </p:txBody>
      </p:sp>
      <p:pic>
        <p:nvPicPr>
          <p:cNvPr id="6" name="Online Media 5" title="How I feel about maths">
            <a:hlinkClick r:id="" action="ppaction://media"/>
            <a:extLst>
              <a:ext uri="{FF2B5EF4-FFF2-40B4-BE49-F238E27FC236}">
                <a16:creationId xmlns:a16="http://schemas.microsoft.com/office/drawing/2014/main" id="{0B1FAB2E-8A96-9C55-26F2-8A78B1DD239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3295" y="2081917"/>
            <a:ext cx="7745824" cy="4376391"/>
          </a:xfrm>
          <a:prstGeom prst="rect">
            <a:avLst/>
          </a:prstGeom>
        </p:spPr>
      </p:pic>
      <p:pic>
        <p:nvPicPr>
          <p:cNvPr id="3" name="Graphic 2" descr="Harvey Balls 0% with solid fill">
            <a:extLst>
              <a:ext uri="{FF2B5EF4-FFF2-40B4-BE49-F238E27FC236}">
                <a16:creationId xmlns:a16="http://schemas.microsoft.com/office/drawing/2014/main" id="{ABCD33B7-D4AD-1A0C-F5D8-E587494808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15% with solid fill">
            <a:extLst>
              <a:ext uri="{FF2B5EF4-FFF2-40B4-BE49-F238E27FC236}">
                <a16:creationId xmlns:a16="http://schemas.microsoft.com/office/drawing/2014/main" id="{E35B08A3-5C4E-9D23-EA17-B07CB57926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9" name="Graphic 8" descr="Tea with solid fill">
            <a:extLst>
              <a:ext uri="{FF2B5EF4-FFF2-40B4-BE49-F238E27FC236}">
                <a16:creationId xmlns:a16="http://schemas.microsoft.com/office/drawing/2014/main" id="{C79D0332-DF33-32EB-8491-AF54DD3B24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1" name="Graphic 10" descr="Harvey Balls 40% with solid fill">
            <a:extLst>
              <a:ext uri="{FF2B5EF4-FFF2-40B4-BE49-F238E27FC236}">
                <a16:creationId xmlns:a16="http://schemas.microsoft.com/office/drawing/2014/main" id="{9ED75F57-2A4A-8BA5-4763-634AADA8D2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5" name="Graphic 14" descr="Harvey Balls 25% with solid fill">
            <a:extLst>
              <a:ext uri="{FF2B5EF4-FFF2-40B4-BE49-F238E27FC236}">
                <a16:creationId xmlns:a16="http://schemas.microsoft.com/office/drawing/2014/main" id="{D0831245-183A-E7EA-5E6A-934C90CC2D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00% with solid fill">
            <a:extLst>
              <a:ext uri="{FF2B5EF4-FFF2-40B4-BE49-F238E27FC236}">
                <a16:creationId xmlns:a16="http://schemas.microsoft.com/office/drawing/2014/main" id="{7706F2E0-14BF-2FE0-165A-B159CB3B2A1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65% with solid fill">
            <a:extLst>
              <a:ext uri="{FF2B5EF4-FFF2-40B4-BE49-F238E27FC236}">
                <a16:creationId xmlns:a16="http://schemas.microsoft.com/office/drawing/2014/main" id="{95C44EE3-7CA4-2E6B-240D-F9840E015AD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90% with solid fill">
            <a:extLst>
              <a:ext uri="{FF2B5EF4-FFF2-40B4-BE49-F238E27FC236}">
                <a16:creationId xmlns:a16="http://schemas.microsoft.com/office/drawing/2014/main" id="{334B671D-9DFD-AA31-38D7-8B42C8E9F3E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1848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FCBDD-7972-D6C2-B285-393C834E2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9328" y="441132"/>
            <a:ext cx="7985344" cy="1158745"/>
          </a:xfrm>
        </p:spPr>
        <p:txBody>
          <a:bodyPr/>
          <a:lstStyle/>
          <a:p>
            <a:r>
              <a:rPr lang="en-GB" sz="3000" b="1"/>
              <a:t>How do you feel about maths?</a:t>
            </a:r>
          </a:p>
          <a:p>
            <a:r>
              <a:rPr lang="1106" sz="3000" b="1"/>
              <a:t>Sut yr ydych yn teimlo am fathemateg?</a:t>
            </a:r>
          </a:p>
          <a:p>
            <a:endParaRPr lang="en-GB" sz="3000" b="1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1895D3-C897-3864-01B5-143DD5286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6644" y="2015232"/>
            <a:ext cx="5368618" cy="454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CA6FC447-8AB9-8C9F-242E-F4C37CCC766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5% with solid fill">
            <a:extLst>
              <a:ext uri="{FF2B5EF4-FFF2-40B4-BE49-F238E27FC236}">
                <a16:creationId xmlns:a16="http://schemas.microsoft.com/office/drawing/2014/main" id="{44E20420-37A9-100E-7ADB-7E33A2F085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8" name="Graphic 17" descr="Tea with solid fill">
            <a:extLst>
              <a:ext uri="{FF2B5EF4-FFF2-40B4-BE49-F238E27FC236}">
                <a16:creationId xmlns:a16="http://schemas.microsoft.com/office/drawing/2014/main" id="{EF11F646-F69F-950B-3EBC-AF30A7B5E3C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0" name="Graphic 19" descr="Harvey Balls 40% with solid fill">
            <a:extLst>
              <a:ext uri="{FF2B5EF4-FFF2-40B4-BE49-F238E27FC236}">
                <a16:creationId xmlns:a16="http://schemas.microsoft.com/office/drawing/2014/main" id="{1A39534F-4766-0252-A04E-A10E757A4A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25% with solid fill">
            <a:extLst>
              <a:ext uri="{FF2B5EF4-FFF2-40B4-BE49-F238E27FC236}">
                <a16:creationId xmlns:a16="http://schemas.microsoft.com/office/drawing/2014/main" id="{8E632A35-F54A-E36C-DCDF-D877AE5B3A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100% with solid fill">
            <a:extLst>
              <a:ext uri="{FF2B5EF4-FFF2-40B4-BE49-F238E27FC236}">
                <a16:creationId xmlns:a16="http://schemas.microsoft.com/office/drawing/2014/main" id="{32C5DD3A-3620-7079-E5BC-F0AF67C138E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65% with solid fill">
            <a:extLst>
              <a:ext uri="{FF2B5EF4-FFF2-40B4-BE49-F238E27FC236}">
                <a16:creationId xmlns:a16="http://schemas.microsoft.com/office/drawing/2014/main" id="{9EBC7917-C003-30DD-A4C5-EA6BBB7EBF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90% with solid fill">
            <a:extLst>
              <a:ext uri="{FF2B5EF4-FFF2-40B4-BE49-F238E27FC236}">
                <a16:creationId xmlns:a16="http://schemas.microsoft.com/office/drawing/2014/main" id="{BDB5BC92-8569-EBCC-C80F-B088F9E77C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4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647A9-7362-6136-921B-6900DF3653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Numeracy issue in the UK</a:t>
            </a:r>
          </a:p>
          <a:p>
            <a:r>
              <a:rPr lang="1106" sz="3000" b="1"/>
              <a:t>Problemau rhifedd yn y DU</a:t>
            </a:r>
          </a:p>
          <a:p>
            <a:endParaRPr lang="en-GB" sz="3000" b="1"/>
          </a:p>
        </p:txBody>
      </p:sp>
      <p:sp>
        <p:nvSpPr>
          <p:cNvPr id="7" name="TextBox 24">
            <a:extLst>
              <a:ext uri="{FF2B5EF4-FFF2-40B4-BE49-F238E27FC236}">
                <a16:creationId xmlns:a16="http://schemas.microsoft.com/office/drawing/2014/main" id="{F302131E-5763-4647-65F4-258D3D1BC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4529" y="2499989"/>
            <a:ext cx="445947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>
                <a:latin typeface="Lato" panose="020F0502020204030203" pitchFamily="34" charset="0"/>
              </a:rPr>
              <a:t>of adults have the numeracy skills expected of children at primary school</a:t>
            </a:r>
          </a:p>
          <a:p>
            <a:pPr eaLnBrk="1" hangingPunct="1"/>
            <a:endParaRPr lang="en-GB" altLang="en-US">
              <a:latin typeface="Lato" panose="020F0502020204030203" pitchFamily="34" charset="0"/>
            </a:endParaRPr>
          </a:p>
          <a:p>
            <a:r>
              <a:rPr lang="1106" altLang="en-US">
                <a:latin typeface="Lato" panose="020F0502020204030203" pitchFamily="34" charset="77"/>
              </a:rPr>
              <a:t>o oedolion yn meddu ar y sgiliau rhifedd y disgwylir ymhlith plant ysgol gynradd</a:t>
            </a:r>
            <a:endParaRPr lang="en-GB" altLang="en-US">
              <a:latin typeface="Lato" panose="020F0502020204030203" pitchFamily="34" charset="77"/>
              <a:cs typeface="Arial"/>
            </a:endParaRPr>
          </a:p>
        </p:txBody>
      </p:sp>
      <p:sp>
        <p:nvSpPr>
          <p:cNvPr id="8" name="TextBox 24">
            <a:extLst>
              <a:ext uri="{FF2B5EF4-FFF2-40B4-BE49-F238E27FC236}">
                <a16:creationId xmlns:a16="http://schemas.microsoft.com/office/drawing/2014/main" id="{3FA0B457-CC22-FC21-558F-A47B8018B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605" y="2684655"/>
            <a:ext cx="247265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sz="6600" b="1" dirty="0">
                <a:solidFill>
                  <a:srgbClr val="00304A"/>
                </a:solidFill>
                <a:latin typeface="Lato" panose="020F0502020204030203" pitchFamily="34" charset="0"/>
              </a:rPr>
              <a:t>49%</a:t>
            </a:r>
            <a:endParaRPr lang="en-GB" altLang="en-US" sz="6600" dirty="0">
              <a:solidFill>
                <a:srgbClr val="00304A"/>
              </a:solidFill>
              <a:latin typeface="Lato" panose="020F0502020204030203" pitchFamily="34" charset="0"/>
              <a:cs typeface="Arial"/>
            </a:endParaRPr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F12288B1-E26F-0B46-5D72-1999A328E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604" y="4567332"/>
            <a:ext cx="247265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en-US" sz="6600" b="1" dirty="0">
                <a:solidFill>
                  <a:srgbClr val="00304A"/>
                </a:solidFill>
                <a:latin typeface="Lato" panose="020F0502020204030203" pitchFamily="34" charset="0"/>
              </a:rPr>
              <a:t>78%</a:t>
            </a:r>
            <a:endParaRPr lang="en-GB" altLang="en-US" sz="6600" dirty="0">
              <a:solidFill>
                <a:srgbClr val="00304A"/>
              </a:solidFill>
              <a:latin typeface="Lato" panose="020F0502020204030203" pitchFamily="34" charset="0"/>
              <a:cs typeface="Arial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:a16="http://schemas.microsoft.com/office/drawing/2014/main" id="{D11D951C-9348-5F3E-5782-C1D6D9158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8812" y="4421164"/>
            <a:ext cx="422620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>
                <a:latin typeface="Lato" panose="020F0502020204030203" pitchFamily="34" charset="0"/>
              </a:rPr>
              <a:t>of adults are working below Level 2 (‘C/4’ at GCSE)</a:t>
            </a:r>
          </a:p>
          <a:p>
            <a:endParaRPr lang="en-GB" altLang="en-US">
              <a:latin typeface="Lato" panose="020F0502020204030203" pitchFamily="34" charset="0"/>
              <a:cs typeface="Arial"/>
            </a:endParaRPr>
          </a:p>
          <a:p>
            <a:r>
              <a:rPr lang="1106" altLang="en-US">
                <a:latin typeface="Lato" panose="020F0502020204030203" pitchFamily="34" charset="77"/>
              </a:rPr>
              <a:t>o oedolion yn gweithio islaw Lefel 2 (TGAU gradd ‘C/4’)</a:t>
            </a:r>
            <a:endParaRPr lang="en-GB" altLang="en-US">
              <a:latin typeface="Lato" panose="020F0502020204030203" pitchFamily="34" charset="77"/>
              <a:cs typeface="Arial"/>
            </a:endParaRPr>
          </a:p>
        </p:txBody>
      </p:sp>
      <p:pic>
        <p:nvPicPr>
          <p:cNvPr id="4100" name="Picture 4" descr="A people graph showing 4.9 out of 10 people filled in (representing 49% of adults having the numeracy skills expected of a primary school aged child).">
            <a:extLst>
              <a:ext uri="{FF2B5EF4-FFF2-40B4-BE49-F238E27FC236}">
                <a16:creationId xmlns:a16="http://schemas.microsoft.com/office/drawing/2014/main" id="{950547E9-13BA-B240-98F1-D36C31F46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277" y="2879166"/>
            <a:ext cx="1869328" cy="93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 people graph showing 7.8  out of 10 people filled in (representing 78% of adults working below Level 2, or a passing grade at GCSE).">
            <a:extLst>
              <a:ext uri="{FF2B5EF4-FFF2-40B4-BE49-F238E27FC236}">
                <a16:creationId xmlns:a16="http://schemas.microsoft.com/office/drawing/2014/main" id="{765D3328-E069-4C73-8758-C641E03E0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277" y="4724733"/>
            <a:ext cx="1869328" cy="93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phic 17" descr="Harvey Balls 0% with solid fill">
            <a:extLst>
              <a:ext uri="{FF2B5EF4-FFF2-40B4-BE49-F238E27FC236}">
                <a16:creationId xmlns:a16="http://schemas.microsoft.com/office/drawing/2014/main" id="{AACD085D-9222-E5F2-1E30-62DC776783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15% with solid fill">
            <a:extLst>
              <a:ext uri="{FF2B5EF4-FFF2-40B4-BE49-F238E27FC236}">
                <a16:creationId xmlns:a16="http://schemas.microsoft.com/office/drawing/2014/main" id="{5CB986EB-966E-D283-B930-E56AFB6C5BD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2" name="Graphic 21" descr="Tea with solid fill">
            <a:extLst>
              <a:ext uri="{FF2B5EF4-FFF2-40B4-BE49-F238E27FC236}">
                <a16:creationId xmlns:a16="http://schemas.microsoft.com/office/drawing/2014/main" id="{73968E01-22FE-FBAF-A7AE-1B2DA03F3AE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4" name="Graphic 23" descr="Harvey Balls 40% with solid fill">
            <a:extLst>
              <a:ext uri="{FF2B5EF4-FFF2-40B4-BE49-F238E27FC236}">
                <a16:creationId xmlns:a16="http://schemas.microsoft.com/office/drawing/2014/main" id="{A764AC0C-07DA-8FD8-BBFE-EBD91F034C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25% with solid fill">
            <a:extLst>
              <a:ext uri="{FF2B5EF4-FFF2-40B4-BE49-F238E27FC236}">
                <a16:creationId xmlns:a16="http://schemas.microsoft.com/office/drawing/2014/main" id="{54FEFCE9-3C04-DA12-347F-28E4FC530C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100% with solid fill">
            <a:extLst>
              <a:ext uri="{FF2B5EF4-FFF2-40B4-BE49-F238E27FC236}">
                <a16:creationId xmlns:a16="http://schemas.microsoft.com/office/drawing/2014/main" id="{488B44A2-FA9D-5789-C601-F1863E1299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65% with solid fill">
            <a:extLst>
              <a:ext uri="{FF2B5EF4-FFF2-40B4-BE49-F238E27FC236}">
                <a16:creationId xmlns:a16="http://schemas.microsoft.com/office/drawing/2014/main" id="{5B1CBFF3-AB91-CADA-BEE8-B8629F5BF7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2" name="Graphic 31" descr="Harvey Balls 90% with solid fill">
            <a:extLst>
              <a:ext uri="{FF2B5EF4-FFF2-40B4-BE49-F238E27FC236}">
                <a16:creationId xmlns:a16="http://schemas.microsoft.com/office/drawing/2014/main" id="{46779C40-F8E1-9723-AE8D-D5977C1531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7A4193C-1DA0-92F5-1A8B-DEE9B15EA41E}"/>
              </a:ext>
            </a:extLst>
          </p:cNvPr>
          <p:cNvCxnSpPr>
            <a:cxnSpLocks/>
          </p:cNvCxnSpPr>
          <p:nvPr/>
        </p:nvCxnSpPr>
        <p:spPr>
          <a:xfrm flipH="1">
            <a:off x="4791457" y="3224717"/>
            <a:ext cx="4113561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A5EBD97-056F-D5EB-1401-17BC9A9DA296}"/>
              </a:ext>
            </a:extLst>
          </p:cNvPr>
          <p:cNvCxnSpPr>
            <a:cxnSpLocks/>
          </p:cNvCxnSpPr>
          <p:nvPr/>
        </p:nvCxnSpPr>
        <p:spPr>
          <a:xfrm flipH="1">
            <a:off x="4791457" y="5241793"/>
            <a:ext cx="4113561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4E8B17E-ECED-A239-71A6-7E259EBC8C3D}"/>
              </a:ext>
            </a:extLst>
          </p:cNvPr>
          <p:cNvSpPr txBox="1"/>
          <p:nvPr/>
        </p:nvSpPr>
        <p:spPr>
          <a:xfrm>
            <a:off x="6103647" y="6388287"/>
            <a:ext cx="3040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Skills for Life, England, 2011</a:t>
            </a:r>
          </a:p>
        </p:txBody>
      </p:sp>
    </p:spTree>
    <p:extLst>
      <p:ext uri="{BB962C8B-B14F-4D97-AF65-F5344CB8AC3E}">
        <p14:creationId xmlns:p14="http://schemas.microsoft.com/office/powerpoint/2010/main" val="1671196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91ABAA-FBD3-8BD1-E00A-91F3C2829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The Training Team</a:t>
            </a:r>
          </a:p>
        </p:txBody>
      </p:sp>
      <p:pic>
        <p:nvPicPr>
          <p:cNvPr id="1027" name="Picture 3" descr="A person with a beard and mustache&#10;&#10;AI-generated content may be incorrect.">
            <a:extLst>
              <a:ext uri="{FF2B5EF4-FFF2-40B4-BE49-F238E27FC236}">
                <a16:creationId xmlns:a16="http://schemas.microsoft.com/office/drawing/2014/main" id="{02C65977-ABE6-E8BB-CA72-0027B45ABE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5068" y="2504139"/>
            <a:ext cx="25527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16D9F9B9-B9C8-218E-4D06-99BDCF025461}"/>
              </a:ext>
            </a:extLst>
          </p:cNvPr>
          <p:cNvSpPr txBox="1"/>
          <p:nvPr/>
        </p:nvSpPr>
        <p:spPr>
          <a:xfrm>
            <a:off x="1741055" y="5163756"/>
            <a:ext cx="208072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 dirty="0">
                <a:latin typeface="Lato" panose="020F0502020204030203" pitchFamily="34" charset="0"/>
              </a:rPr>
              <a:t>Iain Evans</a:t>
            </a:r>
          </a:p>
          <a:p>
            <a:pPr algn="ctr"/>
            <a:r>
              <a:rPr lang="en-GB" dirty="0">
                <a:latin typeface="Lato" panose="020F0502020204030203" pitchFamily="34" charset="0"/>
              </a:rPr>
              <a:t>Training Officer</a:t>
            </a:r>
          </a:p>
        </p:txBody>
      </p:sp>
    </p:spTree>
    <p:extLst>
      <p:ext uri="{BB962C8B-B14F-4D97-AF65-F5344CB8AC3E}">
        <p14:creationId xmlns:p14="http://schemas.microsoft.com/office/powerpoint/2010/main" val="3911124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0CFBB3-874E-3361-E414-D6C729DDEA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Numeracy issue in the UK</a:t>
            </a:r>
          </a:p>
          <a:p>
            <a:r>
              <a:rPr lang="1106" sz="3000" b="1"/>
              <a:t>Problemau rhifedd yn y DU</a:t>
            </a:r>
          </a:p>
          <a:p>
            <a:endParaRPr lang="en-GB" sz="3000" b="1"/>
          </a:p>
        </p:txBody>
      </p:sp>
      <p:sp>
        <p:nvSpPr>
          <p:cNvPr id="3" name="TextBox 25">
            <a:extLst>
              <a:ext uri="{FF2B5EF4-FFF2-40B4-BE49-F238E27FC236}">
                <a16:creationId xmlns:a16="http://schemas.microsoft.com/office/drawing/2014/main" id="{008250E6-CE83-61F8-C598-C309E1C46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018" y="2097546"/>
            <a:ext cx="79853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GB" altLang="en-US" dirty="0">
                <a:latin typeface="Lato" panose="020F0502020204030203" pitchFamily="34" charset="77"/>
              </a:rPr>
              <a:t>Adults with skills equivalent to ‘C/4’ or above at GCSE in England:</a:t>
            </a:r>
          </a:p>
          <a:p>
            <a:pPr algn="ctr"/>
            <a:r>
              <a:rPr lang="1106" altLang="en-US" dirty="0">
                <a:latin typeface="Lato" panose="020F0502020204030203" pitchFamily="34" charset="77"/>
              </a:rPr>
              <a:t>Oedolion sydd â sgiliau sy'n cyfateb i TGAU gradd ‘C/4’ neu uwch yn </a:t>
            </a:r>
            <a:r>
              <a:rPr lang="en-GB" altLang="en-US" dirty="0" err="1">
                <a:latin typeface="Lato" panose="020F0502020204030203" pitchFamily="34" charset="77"/>
              </a:rPr>
              <a:t>Lloegr</a:t>
            </a:r>
            <a:r>
              <a:rPr lang="1106" altLang="en-US" dirty="0">
                <a:latin typeface="Lato" panose="020F0502020204030203" pitchFamily="34" charset="77"/>
              </a:rPr>
              <a:t>: </a:t>
            </a:r>
          </a:p>
        </p:txBody>
      </p:sp>
      <p:sp>
        <p:nvSpPr>
          <p:cNvPr id="4" name="TextBox 25">
            <a:extLst>
              <a:ext uri="{FF2B5EF4-FFF2-40B4-BE49-F238E27FC236}">
                <a16:creationId xmlns:a16="http://schemas.microsoft.com/office/drawing/2014/main" id="{4927B760-3F90-E945-9D2F-474FFED6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68" y="6403693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altLang="en-US" sz="1200" dirty="0">
                <a:latin typeface="Lato" panose="020F0502020204030203" pitchFamily="34" charset="77"/>
              </a:rPr>
              <a:t>Source: Department for Business Innovation and Skills. 2012. ”The 2011 Skills for Life Survey: </a:t>
            </a:r>
            <a:br>
              <a:rPr lang="en-GB" altLang="en-US" sz="1200" dirty="0">
                <a:latin typeface="Lato" panose="020F0502020204030203" pitchFamily="34" charset="77"/>
              </a:rPr>
            </a:br>
            <a:r>
              <a:rPr lang="en-GB" altLang="en-US" sz="1200" dirty="0">
                <a:latin typeface="Lato" panose="020F0502020204030203" pitchFamily="34" charset="77"/>
              </a:rPr>
              <a:t>A Survey of Literacy, Numeracy and ICT Levels in England.”</a:t>
            </a:r>
          </a:p>
        </p:txBody>
      </p:sp>
      <p:pic>
        <p:nvPicPr>
          <p:cNvPr id="38" name="Graphic 37" descr="Harvey Balls 0% with solid fill">
            <a:extLst>
              <a:ext uri="{FF2B5EF4-FFF2-40B4-BE49-F238E27FC236}">
                <a16:creationId xmlns:a16="http://schemas.microsoft.com/office/drawing/2014/main" id="{6468FD32-DF07-98BF-8B8B-FEBE7BF72A8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40" name="Graphic 39" descr="Harvey Balls 15% with solid fill">
            <a:extLst>
              <a:ext uri="{FF2B5EF4-FFF2-40B4-BE49-F238E27FC236}">
                <a16:creationId xmlns:a16="http://schemas.microsoft.com/office/drawing/2014/main" id="{C2707599-741F-8DD9-4F9E-059B419CA9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42" name="Graphic 41" descr="Tea with solid fill">
            <a:extLst>
              <a:ext uri="{FF2B5EF4-FFF2-40B4-BE49-F238E27FC236}">
                <a16:creationId xmlns:a16="http://schemas.microsoft.com/office/drawing/2014/main" id="{A42E7D35-194E-2A5A-EA77-E3F7E9CE3C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44" name="Graphic 43" descr="Harvey Balls 40% with solid fill">
            <a:extLst>
              <a:ext uri="{FF2B5EF4-FFF2-40B4-BE49-F238E27FC236}">
                <a16:creationId xmlns:a16="http://schemas.microsoft.com/office/drawing/2014/main" id="{B0C2D691-1A61-B733-FFE5-C425956315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46" name="Graphic 45" descr="Harvey Balls 25% with solid fill">
            <a:extLst>
              <a:ext uri="{FF2B5EF4-FFF2-40B4-BE49-F238E27FC236}">
                <a16:creationId xmlns:a16="http://schemas.microsoft.com/office/drawing/2014/main" id="{D9BF202D-78B7-37E5-2D1D-28392BBB45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48" name="Graphic 47" descr="Harvey Balls 100% with solid fill">
            <a:extLst>
              <a:ext uri="{FF2B5EF4-FFF2-40B4-BE49-F238E27FC236}">
                <a16:creationId xmlns:a16="http://schemas.microsoft.com/office/drawing/2014/main" id="{AA6AFC11-79E7-BB91-0598-E1D5813A9D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50" name="Graphic 49" descr="Harvey Balls 65% with solid fill">
            <a:extLst>
              <a:ext uri="{FF2B5EF4-FFF2-40B4-BE49-F238E27FC236}">
                <a16:creationId xmlns:a16="http://schemas.microsoft.com/office/drawing/2014/main" id="{4E33EC55-096E-6A33-2176-BFFCDE8639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52" name="Graphic 51" descr="Harvey Balls 90% with solid fill">
            <a:extLst>
              <a:ext uri="{FF2B5EF4-FFF2-40B4-BE49-F238E27FC236}">
                <a16:creationId xmlns:a16="http://schemas.microsoft.com/office/drawing/2014/main" id="{BEA0849B-19EA-E9E4-E60F-9F5C170248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8578B09-18DA-9648-0857-6DCF045BD89C}"/>
              </a:ext>
            </a:extLst>
          </p:cNvPr>
          <p:cNvGrpSpPr/>
          <p:nvPr/>
        </p:nvGrpSpPr>
        <p:grpSpPr>
          <a:xfrm>
            <a:off x="1916803" y="2805602"/>
            <a:ext cx="5379287" cy="3536365"/>
            <a:chOff x="1916803" y="2420615"/>
            <a:chExt cx="5379287" cy="3536365"/>
          </a:xfrm>
        </p:grpSpPr>
        <p:graphicFrame>
          <p:nvGraphicFramePr>
            <p:cNvPr id="8" name="Chart 7">
              <a:extLst>
                <a:ext uri="{FF2B5EF4-FFF2-40B4-BE49-F238E27FC236}">
                  <a16:creationId xmlns:a16="http://schemas.microsoft.com/office/drawing/2014/main" id="{31107F9F-B195-3687-8D5F-4216F5C2055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99727965"/>
                </p:ext>
              </p:extLst>
            </p:nvPr>
          </p:nvGraphicFramePr>
          <p:xfrm>
            <a:off x="1916803" y="2420615"/>
            <a:ext cx="5379287" cy="35363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9" name="TextBox 25">
              <a:extLst>
                <a:ext uri="{FF2B5EF4-FFF2-40B4-BE49-F238E27FC236}">
                  <a16:creationId xmlns:a16="http://schemas.microsoft.com/office/drawing/2014/main" id="{D4A10570-5AAE-FCF0-BD0D-892E229082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7712" y="3242872"/>
              <a:ext cx="673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altLang="en-US" sz="1600" b="1">
                  <a:solidFill>
                    <a:schemeClr val="bg1"/>
                  </a:solidFill>
                  <a:latin typeface="Lato" panose="020F0502020204030203" pitchFamily="34" charset="77"/>
                </a:rPr>
                <a:t>44%</a:t>
              </a:r>
            </a:p>
          </p:txBody>
        </p: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E25DEB14-4622-FDCC-26C6-34A396189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5544" y="2658336"/>
              <a:ext cx="673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altLang="en-US" sz="1600" b="1">
                  <a:latin typeface="Lato" panose="020F0502020204030203" pitchFamily="34" charset="77"/>
                </a:rPr>
                <a:t>57%</a:t>
              </a:r>
            </a:p>
          </p:txBody>
        </p:sp>
        <p:sp>
          <p:nvSpPr>
            <p:cNvPr id="13" name="TextBox 25">
              <a:extLst>
                <a:ext uri="{FF2B5EF4-FFF2-40B4-BE49-F238E27FC236}">
                  <a16:creationId xmlns:a16="http://schemas.microsoft.com/office/drawing/2014/main" id="{979E9ED8-421A-06FE-5DE9-B2BC693AA0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0122" y="4068062"/>
              <a:ext cx="673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altLang="en-US" sz="1600" b="1">
                  <a:solidFill>
                    <a:schemeClr val="bg1"/>
                  </a:solidFill>
                  <a:latin typeface="Lato" panose="020F0502020204030203" pitchFamily="34" charset="77"/>
                </a:rPr>
                <a:t>26%</a:t>
              </a:r>
            </a:p>
          </p:txBody>
        </p:sp>
        <p:sp>
          <p:nvSpPr>
            <p:cNvPr id="14" name="TextBox 25">
              <a:extLst>
                <a:ext uri="{FF2B5EF4-FFF2-40B4-BE49-F238E27FC236}">
                  <a16:creationId xmlns:a16="http://schemas.microsoft.com/office/drawing/2014/main" id="{3FABE594-D631-7CB6-AF84-3840A829C1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0067" y="4274048"/>
              <a:ext cx="673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GB" altLang="en-US" sz="1600" b="1">
                  <a:latin typeface="Lato" panose="020F0502020204030203" pitchFamily="34" charset="77"/>
                </a:rPr>
                <a:t>22%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737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7053334-11BB-ED5E-4D9B-DCE0EE6C4E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Culture around Numeracy</a:t>
            </a:r>
          </a:p>
          <a:p>
            <a:r>
              <a:rPr lang="1106" sz="3000" b="1"/>
              <a:t>Y Diwylliant o amgylch Rhifedd</a:t>
            </a:r>
          </a:p>
          <a:p>
            <a:endParaRPr lang="en-GB" sz="3000" b="1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0E4FECD-04F0-C14D-C072-40521E1F6C13}"/>
              </a:ext>
            </a:extLst>
          </p:cNvPr>
          <p:cNvGrpSpPr/>
          <p:nvPr/>
        </p:nvGrpSpPr>
        <p:grpSpPr>
          <a:xfrm>
            <a:off x="4736592" y="1930423"/>
            <a:ext cx="4258291" cy="2375383"/>
            <a:chOff x="4264109" y="3024015"/>
            <a:chExt cx="4556041" cy="2574391"/>
          </a:xfrm>
          <a:solidFill>
            <a:srgbClr val="F39200"/>
          </a:solidFill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7351A65E-4E69-3C06-42D7-178606EA48AD}"/>
                </a:ext>
              </a:extLst>
            </p:cNvPr>
            <p:cNvSpPr/>
            <p:nvPr/>
          </p:nvSpPr>
          <p:spPr>
            <a:xfrm>
              <a:off x="4264109" y="3024015"/>
              <a:ext cx="4556041" cy="2574391"/>
            </a:xfrm>
            <a:prstGeom prst="wedgeRoundRectCallout">
              <a:avLst/>
            </a:prstGeom>
            <a:grpFill/>
            <a:ln>
              <a:solidFill>
                <a:srgbClr val="F39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F46E281-A81E-7934-A5F9-0004A7E75508}"/>
                </a:ext>
              </a:extLst>
            </p:cNvPr>
            <p:cNvSpPr txBox="1"/>
            <p:nvPr/>
          </p:nvSpPr>
          <p:spPr>
            <a:xfrm>
              <a:off x="4427944" y="3191303"/>
              <a:ext cx="4228369" cy="2201508"/>
            </a:xfrm>
            <a:prstGeom prst="rect">
              <a:avLst/>
            </a:prstGeom>
            <a:grpFill/>
            <a:ln>
              <a:solidFill>
                <a:srgbClr val="F392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0" i="0">
                  <a:solidFill>
                    <a:srgbClr val="FFFFFF"/>
                  </a:solidFill>
                  <a:effectLst/>
                  <a:latin typeface="Lato" panose="020F0502020204030203" pitchFamily="34" charset="0"/>
                </a:rPr>
                <a:t>In the clip, a soundbite was used and lip-synced to by the father-daughter duo, who appeared to say 'I don't know what's going on and I simply don't want to know.’</a:t>
              </a:r>
            </a:p>
            <a:p>
              <a:pPr algn="ctr"/>
              <a:endParaRPr lang="en-GB" sz="1400">
                <a:solidFill>
                  <a:srgbClr val="FFFFFF"/>
                </a:solidFill>
                <a:latin typeface="Lato" panose="020F0502020204030203" pitchFamily="34" charset="77"/>
              </a:endParaRPr>
            </a:p>
            <a:p>
              <a:pPr algn="ctr"/>
              <a:r>
                <a:rPr lang="1106" sz="1400">
                  <a:solidFill>
                    <a:srgbClr val="FFFFFF"/>
                  </a:solidFill>
                  <a:latin typeface="Lato" panose="020F0502020204030203" pitchFamily="34" charset="77"/>
                </a:rPr>
                <a:t>Yn y clip, mae'r tad a'r ferch yn meimio i ddyfyniad bachog, ac yn ymddangos fel pe baent yn dweud, 'I don't know what's going on and I simply don't want to know.'</a:t>
              </a:r>
              <a:endParaRPr lang="en-GB" sz="1400">
                <a:solidFill>
                  <a:srgbClr val="FFFFFF"/>
                </a:solidFill>
                <a:latin typeface="Lato" panose="020F0502020204030203" pitchFamily="34" charset="77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1158287-7D5E-8B73-9C41-9D6FD18141B0}"/>
              </a:ext>
            </a:extLst>
          </p:cNvPr>
          <p:cNvGrpSpPr/>
          <p:nvPr/>
        </p:nvGrpSpPr>
        <p:grpSpPr>
          <a:xfrm>
            <a:off x="4932876" y="4707965"/>
            <a:ext cx="3759693" cy="1736064"/>
            <a:chOff x="381784" y="1701495"/>
            <a:chExt cx="4370493" cy="184605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0FEFB0-3094-470E-1CA7-6247FB366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784" y="2358720"/>
              <a:ext cx="4370493" cy="118882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6228F7C-F186-5CE3-7634-566FE6549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784" y="1701495"/>
              <a:ext cx="3429000" cy="657225"/>
            </a:xfrm>
            <a:prstGeom prst="rect">
              <a:avLst/>
            </a:prstGeom>
          </p:spPr>
        </p:pic>
      </p:grpSp>
      <p:pic>
        <p:nvPicPr>
          <p:cNvPr id="6146" name="Picture 2" descr="Lighthearted: In the clip, the 39-year-old reality television personality and his daughter, aged 10, were seen while making fun of their respective shortcomings in math class">
            <a:extLst>
              <a:ext uri="{FF2B5EF4-FFF2-40B4-BE49-F238E27FC236}">
                <a16:creationId xmlns:a16="http://schemas.microsoft.com/office/drawing/2014/main" id="{EFC768D3-CAB3-2B5F-C20C-64140A2F4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1131" y="2126202"/>
            <a:ext cx="2553670" cy="455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Graphic 34" descr="Harvey Balls 0% with solid fill">
            <a:extLst>
              <a:ext uri="{FF2B5EF4-FFF2-40B4-BE49-F238E27FC236}">
                <a16:creationId xmlns:a16="http://schemas.microsoft.com/office/drawing/2014/main" id="{2582FCEE-F4EE-D0B7-F48F-FFD3F34A2C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38" name="Graphic 37" descr="Harvey Balls 15% with solid fill">
            <a:extLst>
              <a:ext uri="{FF2B5EF4-FFF2-40B4-BE49-F238E27FC236}">
                <a16:creationId xmlns:a16="http://schemas.microsoft.com/office/drawing/2014/main" id="{71E75B29-0CC2-64DC-4B37-A462D0E33F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40" name="Graphic 39" descr="Tea with solid fill">
            <a:extLst>
              <a:ext uri="{FF2B5EF4-FFF2-40B4-BE49-F238E27FC236}">
                <a16:creationId xmlns:a16="http://schemas.microsoft.com/office/drawing/2014/main" id="{3205303C-29E4-5233-8F87-9D03BBF19B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42" name="Graphic 41" descr="Harvey Balls 40% with solid fill">
            <a:extLst>
              <a:ext uri="{FF2B5EF4-FFF2-40B4-BE49-F238E27FC236}">
                <a16:creationId xmlns:a16="http://schemas.microsoft.com/office/drawing/2014/main" id="{EB759066-684F-E3E9-5196-1C3BA44A0A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44" name="Graphic 43" descr="Harvey Balls 25% with solid fill">
            <a:extLst>
              <a:ext uri="{FF2B5EF4-FFF2-40B4-BE49-F238E27FC236}">
                <a16:creationId xmlns:a16="http://schemas.microsoft.com/office/drawing/2014/main" id="{F27BF0D9-36FF-6F16-D1CE-BA83FE1161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46" name="Graphic 45" descr="Harvey Balls 100% with solid fill">
            <a:extLst>
              <a:ext uri="{FF2B5EF4-FFF2-40B4-BE49-F238E27FC236}">
                <a16:creationId xmlns:a16="http://schemas.microsoft.com/office/drawing/2014/main" id="{2F8AA2B3-13B7-71A7-1A81-DBBDE9BE9B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48" name="Graphic 47" descr="Harvey Balls 65% with solid fill">
            <a:extLst>
              <a:ext uri="{FF2B5EF4-FFF2-40B4-BE49-F238E27FC236}">
                <a16:creationId xmlns:a16="http://schemas.microsoft.com/office/drawing/2014/main" id="{2BEEBABF-56D8-6C02-123E-168601F45F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50" name="Graphic 49" descr="Harvey Balls 90% with solid fill">
            <a:extLst>
              <a:ext uri="{FF2B5EF4-FFF2-40B4-BE49-F238E27FC236}">
                <a16:creationId xmlns:a16="http://schemas.microsoft.com/office/drawing/2014/main" id="{1D0B4C13-2CE6-C599-87A7-5A87613BE3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80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6628B-C893-0717-212E-5E10C10A42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Culture around Numeracy</a:t>
            </a:r>
          </a:p>
          <a:p>
            <a:r>
              <a:rPr lang="1106" sz="3000" b="1"/>
              <a:t>Y Diwylliant o amgylch Rhifedd</a:t>
            </a:r>
          </a:p>
          <a:p>
            <a:endParaRPr lang="en-GB" sz="3000" b="1"/>
          </a:p>
        </p:txBody>
      </p:sp>
      <p:pic>
        <p:nvPicPr>
          <p:cNvPr id="11" name="Picture 1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678B1D9-EC9D-0EA9-417A-8DFCCE9042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011" y="2045369"/>
            <a:ext cx="3084795" cy="4664914"/>
          </a:xfrm>
          <a:prstGeom prst="rect">
            <a:avLst/>
          </a:prstGeom>
          <a:ln w="12700">
            <a:solidFill>
              <a:schemeClr val="accent3"/>
            </a:solidFill>
          </a:ln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BD7F567-5719-B518-9015-435DDCA16CCE}"/>
              </a:ext>
            </a:extLst>
          </p:cNvPr>
          <p:cNvSpPr/>
          <p:nvPr/>
        </p:nvSpPr>
        <p:spPr>
          <a:xfrm>
            <a:off x="4614994" y="4372278"/>
            <a:ext cx="4290024" cy="1813085"/>
          </a:xfrm>
          <a:prstGeom prst="roundRect">
            <a:avLst/>
          </a:prstGeom>
          <a:solidFill>
            <a:srgbClr val="3AB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>
                <a:solidFill>
                  <a:srgbClr val="FFFFFF"/>
                </a:solidFill>
                <a:latin typeface="Lato" panose="020F0502020204030203" pitchFamily="34" charset="77"/>
                <a:ea typeface="+mj-ea"/>
                <a:cs typeface="Arial" panose="020B0604020202020204" pitchFamily="34" charset="0"/>
              </a:rPr>
              <a:t>“15 and 16 year olds up and down the country are celebrating (hopefully) never having to do maths again”</a:t>
            </a:r>
          </a:p>
          <a:p>
            <a:pPr algn="ctr"/>
            <a:endParaRPr lang="en-GB" sz="1600" b="1">
              <a:solidFill>
                <a:srgbClr val="FFFFFF"/>
              </a:solidFill>
              <a:latin typeface="Lato" panose="020F0502020204030203" pitchFamily="34" charset="77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1106" sz="1600" b="1">
                <a:solidFill>
                  <a:srgbClr val="FFFFFF"/>
                </a:solidFill>
                <a:latin typeface="Lato" panose="020F0502020204030203" pitchFamily="34" charset="77"/>
                <a:cs typeface="Arial" pitchFamily="34" charset="0"/>
              </a:rPr>
              <a:t>“Disgyblion 15 ac 16 oed ledled y wlad yn dathlu (gobeithio) peidio â gorfod gwneud mathemateg eto”</a:t>
            </a:r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CBD35754-9BCB-4C3E-9C02-87CD8B18E4CC}"/>
              </a:ext>
            </a:extLst>
          </p:cNvPr>
          <p:cNvSpPr/>
          <p:nvPr/>
        </p:nvSpPr>
        <p:spPr>
          <a:xfrm rot="5400000">
            <a:off x="8015455" y="6100599"/>
            <a:ext cx="592781" cy="645128"/>
          </a:xfrm>
          <a:prstGeom prst="rtTriangle">
            <a:avLst/>
          </a:prstGeom>
          <a:solidFill>
            <a:srgbClr val="3AB4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FF7A14-066E-F5EA-E54D-2B910C0B1C49}"/>
              </a:ext>
            </a:extLst>
          </p:cNvPr>
          <p:cNvSpPr/>
          <p:nvPr/>
        </p:nvSpPr>
        <p:spPr>
          <a:xfrm>
            <a:off x="4593498" y="4649742"/>
            <a:ext cx="41090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1106" sz="1600" b="1">
              <a:solidFill>
                <a:srgbClr val="FFFFFF"/>
              </a:solidFill>
              <a:latin typeface="Lato" panose="020F0502020204030203" pitchFamily="34" charset="77"/>
              <a:cs typeface="Arial" pitchFamily="34" charset="0"/>
            </a:endParaRPr>
          </a:p>
        </p:txBody>
      </p:sp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F24AC577-D458-43C9-D3CB-A816D3353BC4}"/>
              </a:ext>
            </a:extLst>
          </p:cNvPr>
          <p:cNvSpPr/>
          <p:nvPr/>
        </p:nvSpPr>
        <p:spPr>
          <a:xfrm>
            <a:off x="4614994" y="2045370"/>
            <a:ext cx="4178024" cy="1822148"/>
          </a:xfrm>
          <a:prstGeom prst="roundRect">
            <a:avLst/>
          </a:prstGeom>
          <a:solidFill>
            <a:srgbClr val="F39200"/>
          </a:solidFill>
          <a:ln>
            <a:solidFill>
              <a:srgbClr val="F39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4715F90C-4BCB-5860-EB34-CB690143E098}"/>
              </a:ext>
            </a:extLst>
          </p:cNvPr>
          <p:cNvSpPr/>
          <p:nvPr/>
        </p:nvSpPr>
        <p:spPr>
          <a:xfrm rot="5400000">
            <a:off x="8015455" y="3712999"/>
            <a:ext cx="592781" cy="645128"/>
          </a:xfrm>
          <a:prstGeom prst="rtTriangle">
            <a:avLst/>
          </a:prstGeom>
          <a:solidFill>
            <a:srgbClr val="F39200"/>
          </a:solidFill>
          <a:ln>
            <a:solidFill>
              <a:srgbClr val="F392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B13F64-5BE7-E33B-CF82-4D2A712B5D15}"/>
              </a:ext>
            </a:extLst>
          </p:cNvPr>
          <p:cNvSpPr/>
          <p:nvPr/>
        </p:nvSpPr>
        <p:spPr>
          <a:xfrm>
            <a:off x="4572000" y="2077476"/>
            <a:ext cx="41090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>
                <a:solidFill>
                  <a:srgbClr val="FFFFFF"/>
                </a:solidFill>
                <a:latin typeface="Lato" panose="020F0502020204030203" pitchFamily="34" charset="77"/>
                <a:ea typeface="+mj-ea"/>
                <a:cs typeface="Arial" panose="020B0604020202020204" pitchFamily="34" charset="0"/>
              </a:rPr>
              <a:t>“GCSE students are SO glad </a:t>
            </a:r>
            <a:br>
              <a:rPr lang="en-GB" sz="1600" b="1">
                <a:solidFill>
                  <a:srgbClr val="FFFFFF"/>
                </a:solidFill>
                <a:latin typeface="Lato" panose="020F0502020204030203" pitchFamily="34" charset="77"/>
                <a:ea typeface="+mj-ea"/>
                <a:cs typeface="Arial" panose="020B0604020202020204" pitchFamily="34" charset="0"/>
              </a:rPr>
            </a:br>
            <a:r>
              <a:rPr lang="en-GB" sz="1600" b="1">
                <a:solidFill>
                  <a:srgbClr val="FFFFFF"/>
                </a:solidFill>
                <a:latin typeface="Lato" panose="020F0502020204030203" pitchFamily="34" charset="77"/>
                <a:ea typeface="+mj-ea"/>
                <a:cs typeface="Arial" panose="020B0604020202020204" pitchFamily="34" charset="0"/>
              </a:rPr>
              <a:t>it is over and they will never have to do maths again.”</a:t>
            </a:r>
          </a:p>
          <a:p>
            <a:pPr algn="ctr"/>
            <a:endParaRPr lang="en-GB" sz="1600" b="1">
              <a:solidFill>
                <a:srgbClr val="FFFFFF"/>
              </a:solidFill>
              <a:latin typeface="Lato" panose="020F0502020204030203" pitchFamily="34" charset="77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1106" sz="1600" b="1">
                <a:solidFill>
                  <a:srgbClr val="FFFFFF"/>
                </a:solidFill>
                <a:latin typeface="Lato" panose="020F0502020204030203" pitchFamily="34" charset="77"/>
                <a:cs typeface="Arial" pitchFamily="34" charset="0"/>
              </a:rPr>
              <a:t>“Disgyblion TGAU MOR falch  </a:t>
            </a:r>
            <a:br>
              <a:rPr lang="1106" sz="1600" b="1">
                <a:solidFill>
                  <a:srgbClr val="FFFFFF"/>
                </a:solidFill>
                <a:latin typeface="Lato" panose="020F0502020204030203" pitchFamily="34" charset="77"/>
                <a:cs typeface="Arial" pitchFamily="34" charset="0"/>
              </a:rPr>
            </a:br>
            <a:r>
              <a:rPr lang="1106" sz="1600" b="1">
                <a:solidFill>
                  <a:srgbClr val="FFFFFF"/>
                </a:solidFill>
                <a:latin typeface="Lato" panose="020F0502020204030203" pitchFamily="34" charset="77"/>
                <a:cs typeface="Arial" pitchFamily="34" charset="0"/>
              </a:rPr>
              <a:t>bod popeth drosodd ac na fyddant yn gorfod gwneud mathemateg eto.”</a:t>
            </a:r>
          </a:p>
        </p:txBody>
      </p:sp>
      <p:pic>
        <p:nvPicPr>
          <p:cNvPr id="21" name="Graphic 20" descr="Harvey Balls 0% with solid fill">
            <a:extLst>
              <a:ext uri="{FF2B5EF4-FFF2-40B4-BE49-F238E27FC236}">
                <a16:creationId xmlns:a16="http://schemas.microsoft.com/office/drawing/2014/main" id="{9950A705-136E-A3B4-0906-47664BAF6A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15% with solid fill">
            <a:extLst>
              <a:ext uri="{FF2B5EF4-FFF2-40B4-BE49-F238E27FC236}">
                <a16:creationId xmlns:a16="http://schemas.microsoft.com/office/drawing/2014/main" id="{5D012E78-3BF4-EE43-7FA6-FF46F21370D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5" name="Graphic 24" descr="Tea with solid fill">
            <a:extLst>
              <a:ext uri="{FF2B5EF4-FFF2-40B4-BE49-F238E27FC236}">
                <a16:creationId xmlns:a16="http://schemas.microsoft.com/office/drawing/2014/main" id="{57AD5B83-0CB3-A2B6-FD99-82C8450DC1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7" name="Graphic 26" descr="Harvey Balls 40% with solid fill">
            <a:extLst>
              <a:ext uri="{FF2B5EF4-FFF2-40B4-BE49-F238E27FC236}">
                <a16:creationId xmlns:a16="http://schemas.microsoft.com/office/drawing/2014/main" id="{D10F3180-3C2C-C437-E4BE-E19E327A335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25% with solid fill">
            <a:extLst>
              <a:ext uri="{FF2B5EF4-FFF2-40B4-BE49-F238E27FC236}">
                <a16:creationId xmlns:a16="http://schemas.microsoft.com/office/drawing/2014/main" id="{6E9FA6A9-A8B2-A817-5EEA-A72B275424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100% with solid fill">
            <a:extLst>
              <a:ext uri="{FF2B5EF4-FFF2-40B4-BE49-F238E27FC236}">
                <a16:creationId xmlns:a16="http://schemas.microsoft.com/office/drawing/2014/main" id="{C04FBC1B-0D03-1183-B408-A104B019AE1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3" name="Graphic 32" descr="Harvey Balls 65% with solid fill">
            <a:extLst>
              <a:ext uri="{FF2B5EF4-FFF2-40B4-BE49-F238E27FC236}">
                <a16:creationId xmlns:a16="http://schemas.microsoft.com/office/drawing/2014/main" id="{42118265-8613-852A-4BB6-C5DD712BAB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5" name="Graphic 34" descr="Harvey Balls 90% with solid fill">
            <a:extLst>
              <a:ext uri="{FF2B5EF4-FFF2-40B4-BE49-F238E27FC236}">
                <a16:creationId xmlns:a16="http://schemas.microsoft.com/office/drawing/2014/main" id="{536224A9-1412-2D5D-C46A-C0C9186844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68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45199-1634-0C82-2BC6-1B8E10748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6427C-559B-3F9E-36F5-FA500523E3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Culture around Numeracy</a:t>
            </a:r>
          </a:p>
          <a:p>
            <a:r>
              <a:rPr lang="1106" sz="3000" b="1"/>
              <a:t>Y Diwylliant o amgylch Rhifedd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F20A78BD-4408-9C06-7A7D-8E5221CC592D}"/>
              </a:ext>
            </a:extLst>
          </p:cNvPr>
          <p:cNvSpPr txBox="1"/>
          <p:nvPr/>
        </p:nvSpPr>
        <p:spPr>
          <a:xfrm>
            <a:off x="994629" y="2209262"/>
            <a:ext cx="3577371" cy="424731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0000"/>
                </a:solidFill>
                <a:latin typeface="Lato"/>
                <a:ea typeface="Lato"/>
                <a:cs typeface="Lato"/>
              </a:rPr>
              <a:t>Women are twice as anxious as men about maths. They are about </a:t>
            </a:r>
            <a:r>
              <a:rPr lang="en-US" b="1">
                <a:solidFill>
                  <a:srgbClr val="000000"/>
                </a:solidFill>
                <a:latin typeface="Lato"/>
                <a:ea typeface="Lato"/>
                <a:cs typeface="Lato"/>
              </a:rPr>
              <a:t>66%</a:t>
            </a:r>
            <a:r>
              <a:rPr lang="en-US">
                <a:solidFill>
                  <a:srgbClr val="000000"/>
                </a:solidFill>
                <a:latin typeface="Lato"/>
                <a:ea typeface="Lato"/>
                <a:cs typeface="Lato"/>
              </a:rPr>
              <a:t> more likely to be put off a job listed as “using data and numbers” and disproportionally affected by negative experiences of maths at school.</a:t>
            </a:r>
            <a:endParaRPr lang="en-US" sz="1400">
              <a:latin typeface="Lato"/>
              <a:ea typeface="Lato"/>
              <a:cs typeface="Lato"/>
            </a:endParaRPr>
          </a:p>
          <a:p>
            <a:endParaRPr lang="en-US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>
                <a:solidFill>
                  <a:srgbClr val="000000"/>
                </a:solidFill>
                <a:latin typeface="Lato"/>
                <a:ea typeface="Lato"/>
                <a:cs typeface="Lato"/>
              </a:rPr>
              <a:t>Research has revealed  </a:t>
            </a:r>
            <a:r>
              <a:rPr lang="en-US" b="1">
                <a:solidFill>
                  <a:srgbClr val="000000"/>
                </a:solidFill>
                <a:latin typeface="Lato"/>
                <a:ea typeface="Lato"/>
                <a:cs typeface="Lato"/>
              </a:rPr>
              <a:t>54% of British girls</a:t>
            </a:r>
            <a:r>
              <a:rPr lang="en-US">
                <a:solidFill>
                  <a:srgbClr val="000000"/>
                </a:solidFill>
                <a:latin typeface="Lato"/>
                <a:ea typeface="Lato"/>
                <a:cs typeface="Lato"/>
              </a:rPr>
              <a:t> do not feel confident learning maths, compared to </a:t>
            </a:r>
            <a:r>
              <a:rPr lang="en-US" b="1">
                <a:solidFill>
                  <a:srgbClr val="000000"/>
                </a:solidFill>
                <a:latin typeface="Lato"/>
                <a:ea typeface="Lato"/>
                <a:cs typeface="Lato"/>
              </a:rPr>
              <a:t>41% of boys.</a:t>
            </a:r>
            <a:endParaRPr lang="en-US" sz="1400" b="1">
              <a:ea typeface="Calibri"/>
              <a:cs typeface="Calibri"/>
            </a:endParaRPr>
          </a:p>
          <a:p>
            <a:endParaRPr lang="en-US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r>
              <a:rPr lang="en-US">
                <a:solidFill>
                  <a:srgbClr val="000000"/>
                </a:solidFill>
                <a:latin typeface="Lato"/>
                <a:ea typeface="Lato"/>
                <a:cs typeface="Lato"/>
                <a:hlinkClick r:id="rId2"/>
              </a:rPr>
              <a:t>Research Briefing Number Confidence - The Gender Divide</a:t>
            </a:r>
            <a:endParaRPr lang="en-US" sz="1400">
              <a:latin typeface="Lato"/>
              <a:ea typeface="Calibri"/>
              <a:cs typeface="Calibri"/>
            </a:endParaRPr>
          </a:p>
        </p:txBody>
      </p:sp>
      <p:pic>
        <p:nvPicPr>
          <p:cNvPr id="15" name="Graphic 14" descr="Harvey Balls 0% with solid fill">
            <a:extLst>
              <a:ext uri="{FF2B5EF4-FFF2-40B4-BE49-F238E27FC236}">
                <a16:creationId xmlns:a16="http://schemas.microsoft.com/office/drawing/2014/main" id="{10D53C65-3D24-8B1C-00DD-84D76B3FD25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15% with solid fill">
            <a:extLst>
              <a:ext uri="{FF2B5EF4-FFF2-40B4-BE49-F238E27FC236}">
                <a16:creationId xmlns:a16="http://schemas.microsoft.com/office/drawing/2014/main" id="{B4EAF2F0-95AB-1C58-BDB9-F5871DB7CD2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9" name="Graphic 18" descr="Tea with solid fill">
            <a:extLst>
              <a:ext uri="{FF2B5EF4-FFF2-40B4-BE49-F238E27FC236}">
                <a16:creationId xmlns:a16="http://schemas.microsoft.com/office/drawing/2014/main" id="{738DB9D6-028E-699B-7EEB-AA14E93441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18E605AF-E8EC-E7C4-8F84-675D60E926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9FF0272C-3A71-F8DE-FEE9-8DEECD5E2A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84E24DB0-B91A-7FED-17CC-EECF9298F21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488FE42C-EB03-B55F-6392-965C2F8551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C76CF758-47BD-10FC-F0DF-D100B94309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FFA682B3-D139-5EB6-6E94-533084701B2D}"/>
              </a:ext>
            </a:extLst>
          </p:cNvPr>
          <p:cNvSpPr txBox="1"/>
          <p:nvPr/>
        </p:nvSpPr>
        <p:spPr>
          <a:xfrm>
            <a:off x="5184587" y="2209273"/>
            <a:ext cx="3577372" cy="424731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b="0" i="0"/>
            </a:pP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Mae menywod ddwywaith mor orbryderus â dynion ynghylch mathemateg. Maent tua </a:t>
            </a:r>
            <a:r>
              <a:rPr lang="1106" b="1">
                <a:solidFill>
                  <a:srgbClr val="000000"/>
                </a:solidFill>
                <a:latin typeface="Lato"/>
                <a:ea typeface="Lato"/>
                <a:cs typeface="Lato"/>
              </a:rPr>
              <a:t>66%</a:t>
            </a: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 yn fwy tebygol o ddigalonni ynghylch swydd lle nodir bod angen “defnyddio data a rhifau” ac effeithir yn anghymesur arnynt gan brofiadau negyddol o fathemateg yn yr ysgol. </a:t>
            </a:r>
            <a:endParaRPr lang="en-US" sz="1400">
              <a:latin typeface="Lato"/>
              <a:ea typeface="Lato"/>
              <a:cs typeface="Lato"/>
            </a:endParaRPr>
          </a:p>
          <a:p>
            <a:endParaRPr lang="en-US">
              <a:solidFill>
                <a:srgbClr val="000000"/>
              </a:solidFill>
              <a:latin typeface="Calibri"/>
              <a:ea typeface="Calibri" panose="020F0502020204030204"/>
              <a:cs typeface="Calibri" panose="020F0502020204030204"/>
            </a:endParaRPr>
          </a:p>
          <a:p>
            <a:pPr>
              <a:defRPr b="0" i="0"/>
            </a:pP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Mae ymchwil wedi datgelu nad yw </a:t>
            </a:r>
            <a:r>
              <a:rPr lang="1106" b="1">
                <a:solidFill>
                  <a:srgbClr val="000000"/>
                </a:solidFill>
                <a:latin typeface="Lato"/>
                <a:ea typeface="Lato"/>
                <a:cs typeface="Lato"/>
              </a:rPr>
              <a:t>54% o ferched Prydain</a:t>
            </a: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 yn teimlo'n hyderus wrth ddysgu mathemateg, o gymharu â </a:t>
            </a:r>
            <a:r>
              <a:rPr lang="1106" b="1">
                <a:solidFill>
                  <a:srgbClr val="000000"/>
                </a:solidFill>
                <a:latin typeface="Lato"/>
                <a:ea typeface="Lato"/>
                <a:cs typeface="Lato"/>
              </a:rPr>
              <a:t>41% o fechgyn</a:t>
            </a: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. </a:t>
            </a:r>
            <a:endParaRPr lang="en-US" sz="1400" b="1">
              <a:ea typeface="Calibri" panose="020F0502020204030204"/>
              <a:cs typeface="Calibri" panose="020F0502020204030204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FB5EB1-DBAF-D700-3170-910D6A14C8C6}"/>
              </a:ext>
            </a:extLst>
          </p:cNvPr>
          <p:cNvCxnSpPr>
            <a:cxnSpLocks/>
          </p:cNvCxnSpPr>
          <p:nvPr/>
        </p:nvCxnSpPr>
        <p:spPr>
          <a:xfrm>
            <a:off x="4837177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369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AA26D-A4C4-8AE9-9DE9-FF39EF07D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A5CE2-27EF-4DC0-2DF1-E0C7480B2E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Culture around Numeracy</a:t>
            </a:r>
          </a:p>
          <a:p>
            <a:r>
              <a:rPr lang="1106" sz="3000" b="1"/>
              <a:t>Y Diwylliant o amgylch Rhifedd</a:t>
            </a:r>
          </a:p>
          <a:p>
            <a:endParaRPr lang="en-GB" sz="3000" b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B4813E9-AE17-1965-CDFA-D89349AF77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408" y="2031262"/>
            <a:ext cx="1351796" cy="21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A toy doll in a box&#10;&#10;AI-generated content may be incorrect.">
            <a:extLst>
              <a:ext uri="{FF2B5EF4-FFF2-40B4-BE49-F238E27FC236}">
                <a16:creationId xmlns:a16="http://schemas.microsoft.com/office/drawing/2014/main" id="{2DC2E2B8-01DF-FC45-3BC8-FF97FD5608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9311" y="3732431"/>
            <a:ext cx="1234743" cy="2070506"/>
          </a:xfrm>
          <a:prstGeom prst="rect">
            <a:avLst/>
          </a:prstGeom>
        </p:spPr>
      </p:pic>
      <p:sp>
        <p:nvSpPr>
          <p:cNvPr id="26" name="TextBox 6">
            <a:extLst>
              <a:ext uri="{FF2B5EF4-FFF2-40B4-BE49-F238E27FC236}">
                <a16:creationId xmlns:a16="http://schemas.microsoft.com/office/drawing/2014/main" id="{CD2AEFA4-D234-5B34-CB0A-8B2CA9A277EC}"/>
              </a:ext>
            </a:extLst>
          </p:cNvPr>
          <p:cNvSpPr txBox="1"/>
          <p:nvPr/>
        </p:nvSpPr>
        <p:spPr>
          <a:xfrm>
            <a:off x="4881156" y="5849056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Lato" panose="020F0502020204030203" pitchFamily="34" charset="0"/>
                <a:cs typeface="Rubik" pitchFamily="2" charset="-79"/>
              </a:rPr>
              <a:t>1990s</a:t>
            </a: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F934BC61-F12F-9292-9A53-9C5A091198A6}"/>
              </a:ext>
            </a:extLst>
          </p:cNvPr>
          <p:cNvSpPr txBox="1"/>
          <p:nvPr/>
        </p:nvSpPr>
        <p:spPr>
          <a:xfrm>
            <a:off x="6266107" y="4218556"/>
            <a:ext cx="896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Lato" panose="020F0502020204030203" pitchFamily="34" charset="0"/>
                <a:cs typeface="Rubik" pitchFamily="2" charset="-79"/>
              </a:rPr>
              <a:t>2011</a:t>
            </a: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7A56C30A-0E3B-AA13-844B-958A8982EC81}"/>
              </a:ext>
            </a:extLst>
          </p:cNvPr>
          <p:cNvSpPr txBox="1"/>
          <p:nvPr/>
        </p:nvSpPr>
        <p:spPr>
          <a:xfrm>
            <a:off x="7663939" y="5854541"/>
            <a:ext cx="896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Lato" panose="020F0502020204030203" pitchFamily="34" charset="0"/>
                <a:cs typeface="Rubik" pitchFamily="2" charset="-79"/>
              </a:rPr>
              <a:t>2024</a:t>
            </a:r>
          </a:p>
        </p:txBody>
      </p:sp>
      <p:pic>
        <p:nvPicPr>
          <p:cNvPr id="29" name="Picture 28" descr="A red and white cover with white text&#10;&#10;AI-generated content may be incorrect.">
            <a:extLst>
              <a:ext uri="{FF2B5EF4-FFF2-40B4-BE49-F238E27FC236}">
                <a16:creationId xmlns:a16="http://schemas.microsoft.com/office/drawing/2014/main" id="{E3DFCA82-E91F-3501-D0BE-A9800E2C59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6241" y="3768469"/>
            <a:ext cx="1351796" cy="2057528"/>
          </a:xfrm>
          <a:prstGeom prst="rect">
            <a:avLst/>
          </a:prstGeom>
        </p:spPr>
      </p:pic>
      <p:pic>
        <p:nvPicPr>
          <p:cNvPr id="30" name="Picture 29" descr="A person in a coat&#10;&#10;AI-generated content may be incorrect.">
            <a:extLst>
              <a:ext uri="{FF2B5EF4-FFF2-40B4-BE49-F238E27FC236}">
                <a16:creationId xmlns:a16="http://schemas.microsoft.com/office/drawing/2014/main" id="{FE32294B-D847-DD22-E42C-35FDE2A959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8095" y="4010875"/>
            <a:ext cx="1586953" cy="1792062"/>
          </a:xfrm>
          <a:prstGeom prst="rect">
            <a:avLst/>
          </a:prstGeom>
        </p:spPr>
      </p:pic>
      <p:pic>
        <p:nvPicPr>
          <p:cNvPr id="31" name="Picture 30" descr="A person in a coat&#10;&#10;AI-generated content may be incorrect.">
            <a:extLst>
              <a:ext uri="{FF2B5EF4-FFF2-40B4-BE49-F238E27FC236}">
                <a16:creationId xmlns:a16="http://schemas.microsoft.com/office/drawing/2014/main" id="{5EF3A9AA-DDBF-FC99-ED62-26AF5669DF7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88323" y="3995188"/>
            <a:ext cx="2119834" cy="592459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id="{7FA5133E-B627-04A5-085B-BC8A70ABB5D6}"/>
              </a:ext>
            </a:extLst>
          </p:cNvPr>
          <p:cNvSpPr txBox="1"/>
          <p:nvPr/>
        </p:nvSpPr>
        <p:spPr>
          <a:xfrm>
            <a:off x="2233594" y="5854541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Lato" panose="020F0502020204030203" pitchFamily="34" charset="0"/>
                <a:cs typeface="Rubik" pitchFamily="2" charset="-79"/>
              </a:rPr>
              <a:t>1970s</a:t>
            </a:r>
          </a:p>
        </p:txBody>
      </p:sp>
      <p:pic>
        <p:nvPicPr>
          <p:cNvPr id="33" name="Picture 32" descr="A screenshot of a video&#10;&#10;AI-generated content may be incorrect.">
            <a:extLst>
              <a:ext uri="{FF2B5EF4-FFF2-40B4-BE49-F238E27FC236}">
                <a16:creationId xmlns:a16="http://schemas.microsoft.com/office/drawing/2014/main" id="{257CFB2B-5AD7-2D15-864D-F9C387DE0B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1892" y="2222710"/>
            <a:ext cx="4976630" cy="1111575"/>
          </a:xfrm>
          <a:prstGeom prst="rect">
            <a:avLst/>
          </a:prstGeom>
        </p:spPr>
      </p:pic>
      <p:sp>
        <p:nvSpPr>
          <p:cNvPr id="34" name="TextBox 27">
            <a:extLst>
              <a:ext uri="{FF2B5EF4-FFF2-40B4-BE49-F238E27FC236}">
                <a16:creationId xmlns:a16="http://schemas.microsoft.com/office/drawing/2014/main" id="{57C71036-4FB7-A938-5330-9702F4936FA6}"/>
              </a:ext>
            </a:extLst>
          </p:cNvPr>
          <p:cNvSpPr txBox="1"/>
          <p:nvPr/>
        </p:nvSpPr>
        <p:spPr>
          <a:xfrm>
            <a:off x="2233593" y="3344739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>
                <a:latin typeface="Lato" panose="020F0502020204030203" pitchFamily="34" charset="0"/>
                <a:cs typeface="Rubik" pitchFamily="2" charset="-79"/>
              </a:rPr>
              <a:t>1870s</a:t>
            </a:r>
          </a:p>
        </p:txBody>
      </p:sp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E4FA2099-EDAB-D39D-A152-DDAA46CBC6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5% with solid fill">
            <a:extLst>
              <a:ext uri="{FF2B5EF4-FFF2-40B4-BE49-F238E27FC236}">
                <a16:creationId xmlns:a16="http://schemas.microsoft.com/office/drawing/2014/main" id="{58A55120-CA7A-9312-4023-40F343A293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8" name="Graphic 17" descr="Tea with solid fill">
            <a:extLst>
              <a:ext uri="{FF2B5EF4-FFF2-40B4-BE49-F238E27FC236}">
                <a16:creationId xmlns:a16="http://schemas.microsoft.com/office/drawing/2014/main" id="{2ACF79BE-01BB-D062-2186-9048938F40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0" name="Graphic 19" descr="Harvey Balls 40% with solid fill">
            <a:extLst>
              <a:ext uri="{FF2B5EF4-FFF2-40B4-BE49-F238E27FC236}">
                <a16:creationId xmlns:a16="http://schemas.microsoft.com/office/drawing/2014/main" id="{280BE196-D790-EB86-C97A-2C2AB460B8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25% with solid fill">
            <a:extLst>
              <a:ext uri="{FF2B5EF4-FFF2-40B4-BE49-F238E27FC236}">
                <a16:creationId xmlns:a16="http://schemas.microsoft.com/office/drawing/2014/main" id="{B3664721-A7DB-BF27-5D0C-9B6A98B776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35" name="Graphic 34" descr="Harvey Balls 100% with solid fill">
            <a:extLst>
              <a:ext uri="{FF2B5EF4-FFF2-40B4-BE49-F238E27FC236}">
                <a16:creationId xmlns:a16="http://schemas.microsoft.com/office/drawing/2014/main" id="{2F7AF56A-0108-8B2E-31A4-0BE2F85F531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7" name="Graphic 36" descr="Harvey Balls 65% with solid fill">
            <a:extLst>
              <a:ext uri="{FF2B5EF4-FFF2-40B4-BE49-F238E27FC236}">
                <a16:creationId xmlns:a16="http://schemas.microsoft.com/office/drawing/2014/main" id="{9C46F164-AD29-D021-3861-C7108233F65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9" name="Graphic 38" descr="Harvey Balls 90% with solid fill">
            <a:extLst>
              <a:ext uri="{FF2B5EF4-FFF2-40B4-BE49-F238E27FC236}">
                <a16:creationId xmlns:a16="http://schemas.microsoft.com/office/drawing/2014/main" id="{3918F779-BECE-30C3-4CF7-F43D45316A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04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F1885C-B915-BB24-EE91-506D6CEDB5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Culture around Numeracy</a:t>
            </a:r>
          </a:p>
          <a:p>
            <a:r>
              <a:rPr lang="1106" sz="3000" b="1"/>
              <a:t>Y Diwylliant o amgylch Rhifedd</a:t>
            </a:r>
          </a:p>
          <a:p>
            <a:endParaRPr lang="en-GB" sz="3000" b="1"/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BADB2E06-6413-7058-2CCC-0E7A751E4A71}"/>
              </a:ext>
            </a:extLst>
          </p:cNvPr>
          <p:cNvSpPr/>
          <p:nvPr/>
        </p:nvSpPr>
        <p:spPr>
          <a:xfrm>
            <a:off x="945444" y="2353050"/>
            <a:ext cx="3491345" cy="3291186"/>
          </a:xfrm>
          <a:prstGeom prst="wedgeRoundRectCallout">
            <a:avLst>
              <a:gd name="adj1" fmla="val 22289"/>
              <a:gd name="adj2" fmla="val 62954"/>
              <a:gd name="adj3" fmla="val 16667"/>
            </a:avLst>
          </a:prstGeom>
          <a:solidFill>
            <a:srgbClr val="00B7AE"/>
          </a:solidFill>
          <a:ln>
            <a:solidFill>
              <a:srgbClr val="00B7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>
                <a:latin typeface="Lato" panose="020F0502020204030203" pitchFamily="34" charset="0"/>
              </a:rPr>
              <a:t>“There’s a lot of hard maths in there that I think they would rather not do.  The research generally… just says that’s a natural thing.”</a:t>
            </a:r>
          </a:p>
          <a:p>
            <a:pPr algn="ctr"/>
            <a:endParaRPr lang="en-GB" sz="1600">
              <a:latin typeface="Lato" panose="020F0502020204030203" pitchFamily="34" charset="0"/>
            </a:endParaRPr>
          </a:p>
          <a:p>
            <a:pPr algn="ctr"/>
            <a:r>
              <a:rPr lang="1106" sz="1600">
                <a:latin typeface="Lato" panose="020F0502020204030203" pitchFamily="34" charset="77"/>
              </a:rPr>
              <a:t>“Mae'n cynnwys tipyn o fathemateg anodd y byddai'n well ganddynt beidio â'i gwneud, yn fy marn i.  Mae'r ymchwil yn gyffredinol ... yn dweud bod hynny'n beth naturiol.”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3A19F56-97D0-7D10-45C2-F3EE8D7E3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024478"/>
            <a:ext cx="424815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2A31025F-EDED-E817-076E-BC79F4B40A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5% with solid fill">
            <a:extLst>
              <a:ext uri="{FF2B5EF4-FFF2-40B4-BE49-F238E27FC236}">
                <a16:creationId xmlns:a16="http://schemas.microsoft.com/office/drawing/2014/main" id="{EF3A546F-7CC0-351D-FE05-A410491727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8" name="Graphic 17" descr="Tea with solid fill">
            <a:extLst>
              <a:ext uri="{FF2B5EF4-FFF2-40B4-BE49-F238E27FC236}">
                <a16:creationId xmlns:a16="http://schemas.microsoft.com/office/drawing/2014/main" id="{87C4AD4A-3EF1-176C-E9B7-6DB10A75B9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0" name="Graphic 19" descr="Harvey Balls 40% with solid fill">
            <a:extLst>
              <a:ext uri="{FF2B5EF4-FFF2-40B4-BE49-F238E27FC236}">
                <a16:creationId xmlns:a16="http://schemas.microsoft.com/office/drawing/2014/main" id="{6A701945-9773-986C-F442-A1A1D84EC91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BDAC8584-1067-FE98-960F-4FA541ED3F2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799D82B0-50DE-AA49-F8D8-A14CCC6647C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5C08A89D-069C-224D-BEBE-216D30BDA10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B2B06A31-95D6-0254-000C-EDFF07FF982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37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9CE51-3A18-91B7-7E85-43C58CB8E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5115F79-E597-AFE0-45F0-D04DD37A0A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906FF20-621A-E701-6091-1AFD414929E1}"/>
              </a:ext>
            </a:extLst>
          </p:cNvPr>
          <p:cNvSpPr txBox="1"/>
          <p:nvPr/>
        </p:nvSpPr>
        <p:spPr>
          <a:xfrm>
            <a:off x="501376" y="6327142"/>
            <a:ext cx="3317049" cy="180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951B81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C1A8DFC2-043E-176A-0708-242F6966A7D2}"/>
              </a:ext>
            </a:extLst>
          </p:cNvPr>
          <p:cNvSpPr/>
          <p:nvPr/>
        </p:nvSpPr>
        <p:spPr>
          <a:xfrm rot="9363">
            <a:off x="492110" y="6205347"/>
            <a:ext cx="8159781" cy="0"/>
          </a:xfrm>
          <a:prstGeom prst="line">
            <a:avLst/>
          </a:prstGeom>
          <a:ln w="19050" cap="rnd">
            <a:solidFill>
              <a:srgbClr val="951B81"/>
            </a:solidFill>
            <a:prstDash val="solid"/>
            <a:headEnd type="none" w="sm" len="sm"/>
            <a:tailEnd type="none" w="sm" len="sm"/>
          </a:ln>
        </p:spPr>
        <p:txBody>
          <a:bodyPr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583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E9A3B94B-3B68-5493-B5BB-129714C759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0753628-532B-2878-7DA1-6297CC60C03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39B4A7F3-73DA-5AB8-58D7-8E4AC10D53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187" y="6408437"/>
            <a:ext cx="3317049" cy="1327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080"/>
              </a:lnSpc>
            </a:pPr>
            <a:r>
              <a:rPr lang="en-US" sz="900">
                <a:solidFill>
                  <a:srgbClr val="FFFFFF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0B084E-013B-FF55-588E-ED36A9BCB00A}"/>
              </a:ext>
            </a:extLst>
          </p:cNvPr>
          <p:cNvSpPr/>
          <p:nvPr/>
        </p:nvSpPr>
        <p:spPr>
          <a:xfrm>
            <a:off x="1214438" y="2945926"/>
            <a:ext cx="6715125" cy="930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583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E389632-68F5-0A71-8884-6C59D43A77DF}"/>
              </a:ext>
            </a:extLst>
          </p:cNvPr>
          <p:cNvSpPr txBox="1"/>
          <p:nvPr/>
        </p:nvSpPr>
        <p:spPr>
          <a:xfrm>
            <a:off x="1214437" y="2322382"/>
            <a:ext cx="6828397" cy="221323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456"/>
              </a:lnSpc>
            </a:pPr>
            <a:r>
              <a:rPr lang="en-GB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Objective: </a:t>
            </a:r>
            <a:r>
              <a:rPr lang="en-US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Describe how poor numeracy affects adults and children</a:t>
            </a:r>
          </a:p>
          <a:p>
            <a:pPr algn="ctr">
              <a:lnSpc>
                <a:spcPts val="3456"/>
              </a:lnSpc>
            </a:pPr>
            <a:endParaRPr lang="en-US" sz="2400" b="1">
              <a:solidFill>
                <a:srgbClr val="0AB9EE"/>
              </a:solidFill>
              <a:latin typeface="Rubik SemiBold"/>
              <a:ea typeface="Lato"/>
              <a:cs typeface="Lato"/>
            </a:endParaRPr>
          </a:p>
          <a:p>
            <a:pPr algn="ctr">
              <a:lnSpc>
                <a:spcPts val="3456"/>
              </a:lnSpc>
            </a:pPr>
            <a:r>
              <a:rPr lang="1106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Amcan: Disgrifio'r modd y mae sgiliau rhifedd gwael yn effeithio ar oedolion a phlant</a:t>
            </a:r>
          </a:p>
        </p:txBody>
      </p:sp>
    </p:spTree>
    <p:extLst>
      <p:ext uri="{BB962C8B-B14F-4D97-AF65-F5344CB8AC3E}">
        <p14:creationId xmlns:p14="http://schemas.microsoft.com/office/powerpoint/2010/main" val="3120462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9C094B-CD90-4E23-2188-659D261E4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Impact of poor numeracy on adults</a:t>
            </a:r>
          </a:p>
          <a:p>
            <a:pPr>
              <a:spcAft>
                <a:spcPts val="600"/>
              </a:spcAft>
            </a:pPr>
            <a:r>
              <a:rPr lang="1106" sz="3000" b="1"/>
              <a:t>Effaith sgiliau rhifedd gwael ar oedolion</a:t>
            </a:r>
          </a:p>
          <a:p>
            <a:pPr>
              <a:spcAft>
                <a:spcPts val="600"/>
              </a:spcAft>
            </a:pPr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61F30-9677-4218-042D-3A4F36F46E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5580" y="2306984"/>
            <a:ext cx="3801728" cy="413704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Reduced employment prospects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Inability to progress in some careers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Poor productivity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Low confidence and self-esteem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Poor financial capability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Impacts on home life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Social mobility</a:t>
            </a:r>
            <a:endParaRPr lang="en-GB" b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C3A72FD-3925-C6BD-0961-0F2740B5F6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24497" y="5266244"/>
            <a:ext cx="2013119" cy="1635659"/>
          </a:xfrm>
          <a:prstGeom prst="rect">
            <a:avLst/>
          </a:prstGeom>
        </p:spPr>
      </p:pic>
      <p:pic>
        <p:nvPicPr>
          <p:cNvPr id="16" name="Graphic 15" descr="Harvey Balls 0% with solid fill">
            <a:extLst>
              <a:ext uri="{FF2B5EF4-FFF2-40B4-BE49-F238E27FC236}">
                <a16:creationId xmlns:a16="http://schemas.microsoft.com/office/drawing/2014/main" id="{FD5CF8DA-E7E6-F331-34BD-6286DF6B18F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5% with solid fill">
            <a:extLst>
              <a:ext uri="{FF2B5EF4-FFF2-40B4-BE49-F238E27FC236}">
                <a16:creationId xmlns:a16="http://schemas.microsoft.com/office/drawing/2014/main" id="{106A55C2-A6D6-0E17-D54B-4CBD99FC4A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0" name="Graphic 19" descr="Tea with solid fill">
            <a:extLst>
              <a:ext uri="{FF2B5EF4-FFF2-40B4-BE49-F238E27FC236}">
                <a16:creationId xmlns:a16="http://schemas.microsoft.com/office/drawing/2014/main" id="{FD652BBA-CADE-3704-00FC-50FD7B3F22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2" name="Graphic 21" descr="Harvey Balls 40% with solid fill">
            <a:extLst>
              <a:ext uri="{FF2B5EF4-FFF2-40B4-BE49-F238E27FC236}">
                <a16:creationId xmlns:a16="http://schemas.microsoft.com/office/drawing/2014/main" id="{106AA295-0F19-3F96-6D61-F10983CE0F0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F03EDAEC-3854-DEA6-2C69-7777DB11248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108DA323-6496-5306-10F6-DD3B071D9E8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0BA6443D-16B5-0E68-2B5F-8A4CD9D599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526AF5B9-866E-BA39-D10D-8DB171D8FCB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F748B5D-9F0C-2E9B-0EC7-D6A99F2564F9}"/>
              </a:ext>
            </a:extLst>
          </p:cNvPr>
          <p:cNvSpPr txBox="1">
            <a:spLocks/>
          </p:cNvSpPr>
          <p:nvPr/>
        </p:nvSpPr>
        <p:spPr>
          <a:xfrm>
            <a:off x="5032263" y="2306984"/>
            <a:ext cx="4048173" cy="309637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Lleihau</a:t>
            </a:r>
            <a:r>
              <a:rPr lang="en-GB" sz="1800" b="0"/>
              <a:t> </a:t>
            </a:r>
            <a:r>
              <a:rPr lang="en-GB" sz="1800" b="0" err="1"/>
              <a:t>rhagolygon</a:t>
            </a:r>
            <a:r>
              <a:rPr lang="en-GB" sz="1800" b="0"/>
              <a:t> o ran </a:t>
            </a:r>
            <a:r>
              <a:rPr lang="en-GB" sz="1800" b="0" err="1"/>
              <a:t>cyflogaeth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Anallu</a:t>
            </a:r>
            <a:r>
              <a:rPr lang="en-GB" sz="1800" b="0"/>
              <a:t> </a:t>
            </a:r>
            <a:r>
              <a:rPr lang="en-GB" sz="1800" b="0" err="1"/>
              <a:t>i</a:t>
            </a:r>
            <a:r>
              <a:rPr lang="en-GB" sz="1800" b="0"/>
              <a:t> </a:t>
            </a:r>
            <a:r>
              <a:rPr lang="en-GB" sz="1800" b="0" err="1"/>
              <a:t>gamu</a:t>
            </a:r>
            <a:r>
              <a:rPr lang="en-GB" sz="1800" b="0"/>
              <a:t> </a:t>
            </a:r>
            <a:r>
              <a:rPr lang="en-GB" sz="1800" b="0" err="1"/>
              <a:t>ymlaen</a:t>
            </a:r>
            <a:r>
              <a:rPr lang="en-GB" sz="1800" b="0"/>
              <a:t> </a:t>
            </a:r>
            <a:r>
              <a:rPr lang="en-GB" sz="1800" b="0" err="1"/>
              <a:t>mewn</a:t>
            </a:r>
            <a:r>
              <a:rPr lang="en-GB" sz="1800" b="0"/>
              <a:t> </a:t>
            </a:r>
            <a:r>
              <a:rPr lang="en-GB" sz="1800" b="0" err="1"/>
              <a:t>rhai</a:t>
            </a:r>
            <a:r>
              <a:rPr lang="en-GB" sz="1800" b="0"/>
              <a:t> </a:t>
            </a:r>
            <a:r>
              <a:rPr lang="en-GB" sz="1800" b="0" err="1"/>
              <a:t>gyrfaoedd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Cynhyrchiant</a:t>
            </a:r>
            <a:r>
              <a:rPr lang="en-GB" sz="1800" b="0"/>
              <a:t> </a:t>
            </a:r>
            <a:r>
              <a:rPr lang="en-GB" sz="1800" b="0" err="1"/>
              <a:t>gwael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/>
              <a:t>Hyder a </a:t>
            </a:r>
            <a:r>
              <a:rPr lang="en-GB" sz="1800" b="0" err="1"/>
              <a:t>hunan-barch</a:t>
            </a:r>
            <a:r>
              <a:rPr lang="en-GB" sz="1800" b="0"/>
              <a:t> </a:t>
            </a:r>
            <a:r>
              <a:rPr lang="en-GB" sz="1800" b="0" err="1"/>
              <a:t>isel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Gallu</a:t>
            </a:r>
            <a:r>
              <a:rPr lang="en-GB" sz="1800" b="0"/>
              <a:t> </a:t>
            </a:r>
            <a:r>
              <a:rPr lang="en-GB" sz="1800" b="0" err="1"/>
              <a:t>ariannol</a:t>
            </a:r>
            <a:r>
              <a:rPr lang="en-GB" sz="1800" b="0"/>
              <a:t> </a:t>
            </a:r>
            <a:r>
              <a:rPr lang="en-GB" sz="1800" b="0" err="1"/>
              <a:t>gwael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Effaith</a:t>
            </a:r>
            <a:r>
              <a:rPr lang="en-GB" sz="1800" b="0"/>
              <a:t> </a:t>
            </a:r>
            <a:r>
              <a:rPr lang="en-GB" sz="1800" b="0" err="1"/>
              <a:t>ar</a:t>
            </a:r>
            <a:r>
              <a:rPr lang="en-GB" sz="1800" b="0"/>
              <a:t> </a:t>
            </a:r>
            <a:r>
              <a:rPr lang="en-GB" sz="1800" b="0" err="1"/>
              <a:t>fywyd</a:t>
            </a:r>
            <a:r>
              <a:rPr lang="en-GB" sz="1800" b="0"/>
              <a:t> </a:t>
            </a:r>
            <a:r>
              <a:rPr lang="en-GB" sz="1800" b="0" err="1"/>
              <a:t>gartref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Symudedd</a:t>
            </a:r>
            <a:r>
              <a:rPr lang="en-GB" sz="1800" b="0"/>
              <a:t> </a:t>
            </a:r>
            <a:r>
              <a:rPr lang="en-GB" sz="1800" b="0" err="1"/>
              <a:t>cymdeithasol</a:t>
            </a:r>
            <a:endParaRPr lang="en-GB" b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32E4F93-9723-0205-5D4C-4FF5E9DE5AE9}"/>
              </a:ext>
            </a:extLst>
          </p:cNvPr>
          <p:cNvCxnSpPr>
            <a:cxnSpLocks/>
          </p:cNvCxnSpPr>
          <p:nvPr/>
        </p:nvCxnSpPr>
        <p:spPr>
          <a:xfrm>
            <a:off x="4837177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3190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9C094B-CD90-4E23-2188-659D261E4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Impact of poor numeracy on children</a:t>
            </a:r>
          </a:p>
          <a:p>
            <a:pPr>
              <a:spcAft>
                <a:spcPts val="600"/>
              </a:spcAft>
            </a:pPr>
            <a:r>
              <a:rPr lang="1106" sz="3000" b="1"/>
              <a:t>Effaith sgiliau rhifedd gwael ar blant</a:t>
            </a:r>
          </a:p>
          <a:p>
            <a:pPr>
              <a:spcAft>
                <a:spcPts val="600"/>
              </a:spcAft>
            </a:pPr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61F30-9677-4218-042D-3A4F36F46E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6600" y="2369127"/>
            <a:ext cx="3410224" cy="394887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Children replicate positive and negative behaviour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Generational issue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Impact on subject choices and career aspirations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/>
              <a:t>Low confidence and self-esteem</a:t>
            </a:r>
          </a:p>
        </p:txBody>
      </p:sp>
      <p:pic>
        <p:nvPicPr>
          <p:cNvPr id="15" name="Graphic 14" descr="Harvey Balls 0% with solid fill">
            <a:extLst>
              <a:ext uri="{FF2B5EF4-FFF2-40B4-BE49-F238E27FC236}">
                <a16:creationId xmlns:a16="http://schemas.microsoft.com/office/drawing/2014/main" id="{5015CA8A-16C4-6B0A-B0DE-5BA4849F976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15% with solid fill">
            <a:extLst>
              <a:ext uri="{FF2B5EF4-FFF2-40B4-BE49-F238E27FC236}">
                <a16:creationId xmlns:a16="http://schemas.microsoft.com/office/drawing/2014/main" id="{A5730DD7-A325-72E8-0EED-2A7201604C3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9" name="Graphic 18" descr="Tea with solid fill">
            <a:extLst>
              <a:ext uri="{FF2B5EF4-FFF2-40B4-BE49-F238E27FC236}">
                <a16:creationId xmlns:a16="http://schemas.microsoft.com/office/drawing/2014/main" id="{9F8E84AB-1676-BCB9-1892-C9E1DCADDA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34D2960E-BF17-969C-6979-EE0F86265E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E559B56B-EC41-D0EE-D21C-7F5F954248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ADA6B86B-653A-D2E9-A6E4-E1834F93ED4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04FDA901-3B2C-A2B5-D4DA-3618638D1E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DF795CA1-B840-D441-2A2B-F11A23C830F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BED4EB3-2C10-EA8C-4F04-FCB9B2CEF9D2}"/>
              </a:ext>
            </a:extLst>
          </p:cNvPr>
          <p:cNvSpPr txBox="1">
            <a:spLocks/>
          </p:cNvSpPr>
          <p:nvPr/>
        </p:nvSpPr>
        <p:spPr>
          <a:xfrm>
            <a:off x="4712442" y="2369127"/>
            <a:ext cx="3957698" cy="3948871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/>
              <a:t>Mae plant </a:t>
            </a:r>
            <a:r>
              <a:rPr lang="en-GB" sz="1800" b="0" err="1"/>
              <a:t>yn</a:t>
            </a:r>
            <a:r>
              <a:rPr lang="en-GB" sz="1800" b="0"/>
              <a:t> </a:t>
            </a:r>
            <a:r>
              <a:rPr lang="en-GB" sz="1800" b="0" err="1"/>
              <a:t>atgynhyrchu</a:t>
            </a:r>
            <a:r>
              <a:rPr lang="en-GB" sz="1800" b="0"/>
              <a:t> </a:t>
            </a:r>
            <a:r>
              <a:rPr lang="en-GB" sz="1800" b="0" err="1"/>
              <a:t>ymddygiad</a:t>
            </a:r>
            <a:r>
              <a:rPr lang="en-GB" sz="1800" b="0"/>
              <a:t> </a:t>
            </a:r>
            <a:r>
              <a:rPr lang="en-GB" sz="1800" b="0" err="1"/>
              <a:t>cadarnhaol</a:t>
            </a:r>
            <a:r>
              <a:rPr lang="en-GB" sz="1800" b="0"/>
              <a:t> a </a:t>
            </a:r>
            <a:r>
              <a:rPr lang="en-GB" sz="1800" b="0" err="1"/>
              <a:t>negyddol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</a:pP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/>
              <a:t>Problem </a:t>
            </a:r>
            <a:r>
              <a:rPr lang="en-GB" sz="1800" b="0" err="1"/>
              <a:t>rhwng</a:t>
            </a:r>
            <a:r>
              <a:rPr lang="en-GB" sz="1800" b="0"/>
              <a:t> y </a:t>
            </a:r>
            <a:r>
              <a:rPr lang="en-GB" sz="1800" b="0" err="1"/>
              <a:t>cenedlaethau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</a:pP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 err="1"/>
              <a:t>Effaith</a:t>
            </a:r>
            <a:r>
              <a:rPr lang="en-GB" sz="1800" b="0"/>
              <a:t> </a:t>
            </a:r>
            <a:r>
              <a:rPr lang="en-GB" sz="1800" b="0" err="1"/>
              <a:t>ar</a:t>
            </a:r>
            <a:r>
              <a:rPr lang="en-GB" sz="1800" b="0"/>
              <a:t> y </a:t>
            </a:r>
            <a:r>
              <a:rPr lang="en-GB" sz="1800" b="0" err="1"/>
              <a:t>pynciau</a:t>
            </a:r>
            <a:r>
              <a:rPr lang="en-GB" sz="1800" b="0"/>
              <a:t> a </a:t>
            </a:r>
            <a:r>
              <a:rPr lang="en-GB" sz="1800" b="0" err="1"/>
              <a:t>ddewisir</a:t>
            </a:r>
            <a:r>
              <a:rPr lang="en-GB" sz="1800" b="0"/>
              <a:t> a </a:t>
            </a:r>
            <a:r>
              <a:rPr lang="en-GB" sz="1800" b="0" err="1"/>
              <a:t>dyheadau</a:t>
            </a:r>
            <a:r>
              <a:rPr lang="en-GB" sz="1800" b="0"/>
              <a:t> o ran </a:t>
            </a:r>
            <a:r>
              <a:rPr lang="en-GB" sz="1800" b="0" err="1"/>
              <a:t>gyrfa</a:t>
            </a:r>
            <a:endParaRPr lang="en-GB" sz="1800" b="0"/>
          </a:p>
          <a:p>
            <a:pPr marL="342900" indent="-342900">
              <a:buFont typeface="Arial" pitchFamily="34" charset="0"/>
              <a:buChar char="•"/>
            </a:pPr>
            <a:endParaRPr lang="en-GB" sz="1800" b="0"/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en-GB" sz="1800" b="0"/>
              <a:t>Hyder a </a:t>
            </a:r>
            <a:r>
              <a:rPr lang="en-GB" sz="1800" b="0" err="1"/>
              <a:t>hunan-barch</a:t>
            </a:r>
            <a:r>
              <a:rPr lang="en-GB" sz="1800" b="0"/>
              <a:t> </a:t>
            </a:r>
            <a:r>
              <a:rPr lang="en-GB" sz="1800" b="0" err="1"/>
              <a:t>isel</a:t>
            </a:r>
            <a:endParaRPr lang="en-GB" sz="1800" b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227FC3-993F-3D89-5E55-1E233BDB5A84}"/>
              </a:ext>
            </a:extLst>
          </p:cNvPr>
          <p:cNvCxnSpPr>
            <a:cxnSpLocks/>
          </p:cNvCxnSpPr>
          <p:nvPr/>
        </p:nvCxnSpPr>
        <p:spPr>
          <a:xfrm>
            <a:off x="4480561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8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1D458-D420-8182-5F81-1A89B4CE0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E728439-5CAB-33B7-F36B-BCB750C38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4116BB5-92A3-7816-B6E7-5076C787D280}"/>
              </a:ext>
            </a:extLst>
          </p:cNvPr>
          <p:cNvSpPr txBox="1"/>
          <p:nvPr/>
        </p:nvSpPr>
        <p:spPr>
          <a:xfrm>
            <a:off x="501376" y="6327142"/>
            <a:ext cx="3317049" cy="180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951B81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B38F37F5-EB87-5062-C516-DBF2051BB83E}"/>
              </a:ext>
            </a:extLst>
          </p:cNvPr>
          <p:cNvSpPr/>
          <p:nvPr/>
        </p:nvSpPr>
        <p:spPr>
          <a:xfrm rot="9363">
            <a:off x="492110" y="6205347"/>
            <a:ext cx="8159781" cy="0"/>
          </a:xfrm>
          <a:prstGeom prst="line">
            <a:avLst/>
          </a:prstGeom>
          <a:ln w="19050" cap="rnd">
            <a:solidFill>
              <a:srgbClr val="951B81"/>
            </a:solidFill>
            <a:prstDash val="solid"/>
            <a:headEnd type="none" w="sm" len="sm"/>
            <a:tailEnd type="none" w="sm" len="sm"/>
          </a:ln>
        </p:spPr>
        <p:txBody>
          <a:bodyPr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583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414F7A1-6617-FBED-3CFC-7C60E0B1C4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E5717F67-F58F-AD74-E0C2-B878D4E23B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2F85C524-50F7-1F5A-B46B-A3ADDE90C02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187" y="6408437"/>
            <a:ext cx="3317049" cy="1327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080"/>
              </a:lnSpc>
            </a:pPr>
            <a:r>
              <a:rPr lang="en-US" sz="900">
                <a:solidFill>
                  <a:srgbClr val="FFFFFF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FC5233-1905-01CA-1335-F8F1DBC6D560}"/>
              </a:ext>
            </a:extLst>
          </p:cNvPr>
          <p:cNvSpPr/>
          <p:nvPr/>
        </p:nvSpPr>
        <p:spPr>
          <a:xfrm>
            <a:off x="1214438" y="2945926"/>
            <a:ext cx="6715125" cy="930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583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07DA73D8-4D81-22F6-5784-0292D47C3731}"/>
              </a:ext>
            </a:extLst>
          </p:cNvPr>
          <p:cNvSpPr txBox="1"/>
          <p:nvPr/>
        </p:nvSpPr>
        <p:spPr>
          <a:xfrm>
            <a:off x="1214437" y="2150782"/>
            <a:ext cx="6892405" cy="265874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456"/>
              </a:lnSpc>
            </a:pPr>
            <a:r>
              <a:rPr lang="en-GB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Objective: Describe what maths anxiety is and how it affects adults and children</a:t>
            </a:r>
          </a:p>
          <a:p>
            <a:pPr algn="ctr">
              <a:lnSpc>
                <a:spcPts val="3456"/>
              </a:lnSpc>
            </a:pPr>
            <a:endParaRPr lang="en-GB" sz="2400" b="1">
              <a:solidFill>
                <a:srgbClr val="0AB9EE"/>
              </a:solidFill>
              <a:latin typeface="Rubik SemiBold"/>
              <a:ea typeface="Lato"/>
              <a:cs typeface="Lato"/>
            </a:endParaRPr>
          </a:p>
          <a:p>
            <a:pPr algn="ctr">
              <a:lnSpc>
                <a:spcPts val="3456"/>
              </a:lnSpc>
            </a:pPr>
            <a:r>
              <a:rPr lang="1106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Amcan: Disgrifio ystyr gorbryder ynghylch mathemateg a'r modd y mae'n effeithio ar oedolion a phlant  </a:t>
            </a:r>
            <a:r>
              <a:rPr lang="en-GB" sz="24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  </a:t>
            </a:r>
            <a:endParaRPr lang="en-US" sz="2000">
              <a:solidFill>
                <a:srgbClr val="0AB9EE"/>
              </a:solidFill>
              <a:latin typeface="Rubik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781973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91ABAA-FBD3-8BD1-E00A-91F3C2829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800" b="1"/>
              <a:t>Housekeeping</a:t>
            </a:r>
          </a:p>
          <a:p>
            <a:r>
              <a:rPr lang="1106" sz="2800" b="1"/>
              <a:t>Cyfarwyddiadau'r dydd</a:t>
            </a:r>
          </a:p>
          <a:p>
            <a:endParaRPr lang="en-GB" sz="28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23226-5502-EFD1-78A0-F99352E6C6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483" y="3133811"/>
            <a:ext cx="3810964" cy="2956093"/>
          </a:xfrm>
        </p:spPr>
        <p:txBody>
          <a:bodyPr/>
          <a:lstStyle/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GB" sz="1800" b="0" i="0">
                <a:effectLst/>
                <a:latin typeface="Lato" panose="020F0502020204030203" pitchFamily="34" charset="0"/>
              </a:rPr>
              <a:t>Keep microphones on mute unless speaking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endParaRPr lang="en-GB" sz="1800" b="0">
              <a:latin typeface="Lato" panose="020F0502020204030203" pitchFamily="34" charset="0"/>
            </a:endParaRP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GB" sz="1800" b="0">
                <a:latin typeface="Lato" panose="020F0502020204030203" pitchFamily="34" charset="0"/>
              </a:rPr>
              <a:t>Where possible, please have your camera on</a:t>
            </a: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endParaRPr lang="en-GB" sz="1800" b="0">
              <a:latin typeface="Lato" panose="020F0502020204030203" pitchFamily="34" charset="0"/>
            </a:endParaRPr>
          </a:p>
          <a:p>
            <a:pPr marL="285750" indent="-285750" algn="l" fontAlgn="base">
              <a:buFont typeface="Arial" panose="020B0604020202020204" pitchFamily="34" charset="0"/>
              <a:buChar char="•"/>
            </a:pPr>
            <a:r>
              <a:rPr lang="en-GB" sz="1800" b="0">
                <a:latin typeface="Lato" panose="020F0502020204030203" pitchFamily="34" charset="0"/>
              </a:rPr>
              <a:t>Change your name to be first name + surname using the three dots next to your name</a:t>
            </a:r>
            <a:endParaRPr lang="en-GB" sz="1000"/>
          </a:p>
        </p:txBody>
      </p:sp>
      <p:pic>
        <p:nvPicPr>
          <p:cNvPr id="4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589E39B8-88A5-742E-971B-CFAADEDA2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7694" y="148123"/>
            <a:ext cx="3433971" cy="270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84F3167-ABE0-1E60-5750-51AE2D6963D7}"/>
              </a:ext>
            </a:extLst>
          </p:cNvPr>
          <p:cNvSpPr txBox="1">
            <a:spLocks/>
          </p:cNvSpPr>
          <p:nvPr/>
        </p:nvSpPr>
        <p:spPr>
          <a:xfrm>
            <a:off x="4808781" y="3133811"/>
            <a:ext cx="3932884" cy="295609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base">
              <a:buFont typeface="Arial" panose="020B0604020202020204" pitchFamily="34" charset="0"/>
              <a:buChar char="•"/>
              <a:defRPr b="0" i="0"/>
            </a:pPr>
            <a:r>
              <a:rPr lang="en-GB" sz="1800" b="0" err="1"/>
              <a:t>Cadwch</a:t>
            </a:r>
            <a:r>
              <a:rPr lang="en-GB" sz="1800" b="0"/>
              <a:t> </a:t>
            </a:r>
            <a:r>
              <a:rPr lang="en-GB" sz="1800" b="0" err="1"/>
              <a:t>eich</a:t>
            </a:r>
            <a:r>
              <a:rPr lang="en-GB" sz="1800" b="0"/>
              <a:t> </a:t>
            </a:r>
            <a:r>
              <a:rPr lang="en-GB" sz="1800" b="0" err="1"/>
              <a:t>microffonau</a:t>
            </a:r>
            <a:r>
              <a:rPr lang="en-GB" sz="1800" b="0"/>
              <a:t> </a:t>
            </a:r>
            <a:r>
              <a:rPr lang="en-GB" sz="1800" b="0" err="1"/>
              <a:t>wedi'u</a:t>
            </a:r>
            <a:r>
              <a:rPr lang="en-GB" sz="1800" b="0"/>
              <a:t> </a:t>
            </a:r>
            <a:r>
              <a:rPr lang="en-GB" sz="1800" b="0" err="1"/>
              <a:t>tewi</a:t>
            </a:r>
            <a:r>
              <a:rPr lang="en-GB" sz="1800" b="0"/>
              <a:t> oni bai </a:t>
            </a:r>
            <a:r>
              <a:rPr lang="en-GB" sz="1800" b="0" err="1"/>
              <a:t>eich</a:t>
            </a:r>
            <a:r>
              <a:rPr lang="en-GB" sz="1800" b="0"/>
              <a:t> bod </a:t>
            </a:r>
            <a:r>
              <a:rPr lang="en-GB" sz="1800" b="0" err="1"/>
              <a:t>yn</a:t>
            </a:r>
            <a:r>
              <a:rPr lang="en-GB" sz="1800" b="0"/>
              <a:t> </a:t>
            </a:r>
            <a:r>
              <a:rPr lang="en-GB" sz="1800" b="0" err="1"/>
              <a:t>siarad</a:t>
            </a:r>
            <a:r>
              <a:rPr lang="en-GB" sz="1800" b="0"/>
              <a:t>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GB" sz="1800" b="0"/>
          </a:p>
          <a:p>
            <a:pPr marL="285750" indent="-285750" fontAlgn="base">
              <a:buFont typeface="Arial" panose="020B0604020202020204" pitchFamily="34" charset="0"/>
              <a:buChar char="•"/>
              <a:defRPr b="0" i="0"/>
            </a:pPr>
            <a:r>
              <a:rPr lang="en-GB" sz="1800" b="0"/>
              <a:t>Lle </a:t>
            </a:r>
            <a:r>
              <a:rPr lang="en-GB" sz="1800" b="0" err="1"/>
              <a:t>bo</a:t>
            </a:r>
            <a:r>
              <a:rPr lang="en-GB" sz="1800" b="0"/>
              <a:t> </a:t>
            </a:r>
            <a:r>
              <a:rPr lang="en-GB" sz="1800" b="0" err="1"/>
              <a:t>modd</a:t>
            </a:r>
            <a:r>
              <a:rPr lang="en-GB" sz="1800" b="0"/>
              <a:t>, </a:t>
            </a:r>
            <a:r>
              <a:rPr lang="en-GB" sz="1800" b="0" err="1"/>
              <a:t>gwnewch</a:t>
            </a:r>
            <a:r>
              <a:rPr lang="en-GB" sz="1800" b="0"/>
              <a:t> </a:t>
            </a:r>
            <a:r>
              <a:rPr lang="en-GB" sz="1800" b="0" err="1"/>
              <a:t>yn</a:t>
            </a:r>
            <a:r>
              <a:rPr lang="en-GB" sz="1800" b="0"/>
              <a:t> </a:t>
            </a:r>
            <a:r>
              <a:rPr lang="en-GB" sz="1800" b="0" err="1"/>
              <a:t>siŵr</a:t>
            </a:r>
            <a:r>
              <a:rPr lang="en-GB" sz="1800" b="0"/>
              <a:t> bod </a:t>
            </a:r>
            <a:r>
              <a:rPr lang="en-GB" sz="1800" b="0" err="1"/>
              <a:t>eich</a:t>
            </a:r>
            <a:r>
              <a:rPr lang="en-GB" sz="1800" b="0"/>
              <a:t> camera </a:t>
            </a:r>
            <a:r>
              <a:rPr lang="en-GB" sz="1800" b="0" err="1"/>
              <a:t>ymlaen</a:t>
            </a:r>
            <a:r>
              <a:rPr lang="en-GB" sz="1800" b="0"/>
              <a:t>.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GB" sz="1800" b="0"/>
          </a:p>
          <a:p>
            <a:pPr marL="285750" indent="-285750" fontAlgn="base">
              <a:buFont typeface="Arial" panose="020B0604020202020204" pitchFamily="34" charset="0"/>
              <a:buChar char="•"/>
              <a:defRPr b="0" i="0"/>
            </a:pPr>
            <a:r>
              <a:rPr lang="en-GB" sz="1800" b="0" err="1"/>
              <a:t>Newidiwch</a:t>
            </a:r>
            <a:r>
              <a:rPr lang="en-GB" sz="1800" b="0"/>
              <a:t> </a:t>
            </a:r>
            <a:r>
              <a:rPr lang="en-GB" sz="1800" b="0" err="1"/>
              <a:t>eich</a:t>
            </a:r>
            <a:r>
              <a:rPr lang="en-GB" sz="1800" b="0"/>
              <a:t> </a:t>
            </a:r>
            <a:r>
              <a:rPr lang="en-GB" sz="1800" b="0" err="1"/>
              <a:t>enw</a:t>
            </a:r>
            <a:r>
              <a:rPr lang="en-GB" sz="1800" b="0"/>
              <a:t> </a:t>
            </a:r>
            <a:r>
              <a:rPr lang="en-GB" sz="1800" b="0" err="1"/>
              <a:t>i</a:t>
            </a:r>
            <a:r>
              <a:rPr lang="en-GB" sz="1800" b="0"/>
              <a:t> </a:t>
            </a:r>
            <a:r>
              <a:rPr lang="en-GB" sz="1800" b="0" err="1"/>
              <a:t>fod</a:t>
            </a:r>
            <a:r>
              <a:rPr lang="en-GB" sz="1800" b="0"/>
              <a:t> </a:t>
            </a:r>
            <a:r>
              <a:rPr lang="en-GB" sz="1800" b="0" err="1"/>
              <a:t>yn</a:t>
            </a:r>
            <a:r>
              <a:rPr lang="en-GB" sz="1800" b="0"/>
              <a:t> </a:t>
            </a:r>
            <a:r>
              <a:rPr lang="en-GB" sz="1800" b="0" err="1"/>
              <a:t>enw</a:t>
            </a:r>
            <a:r>
              <a:rPr lang="en-GB" sz="1800" b="0"/>
              <a:t> </a:t>
            </a:r>
            <a:r>
              <a:rPr lang="en-GB" sz="1800" b="0" err="1"/>
              <a:t>cyntaf</a:t>
            </a:r>
            <a:r>
              <a:rPr lang="en-GB" sz="1800" b="0"/>
              <a:t> + </a:t>
            </a:r>
            <a:r>
              <a:rPr lang="en-GB" sz="1800" b="0" err="1"/>
              <a:t>cyfenw</a:t>
            </a:r>
            <a:r>
              <a:rPr lang="en-GB" sz="1800" b="0"/>
              <a:t> </a:t>
            </a:r>
            <a:r>
              <a:rPr lang="en-GB" sz="1800" b="0" err="1"/>
              <a:t>gan</a:t>
            </a:r>
            <a:r>
              <a:rPr lang="en-GB" sz="1800" b="0"/>
              <a:t> </a:t>
            </a:r>
            <a:r>
              <a:rPr lang="en-GB" sz="1800" b="0" err="1"/>
              <a:t>ddefnyddio'r</a:t>
            </a:r>
            <a:r>
              <a:rPr lang="en-GB" sz="1800" b="0"/>
              <a:t> tri dot </a:t>
            </a:r>
            <a:r>
              <a:rPr lang="en-GB" sz="1800" b="0" err="1"/>
              <a:t>wrth</a:t>
            </a:r>
            <a:r>
              <a:rPr lang="en-GB" sz="1800" b="0"/>
              <a:t> </a:t>
            </a:r>
            <a:r>
              <a:rPr lang="en-GB" sz="1800" b="0" err="1"/>
              <a:t>ymyl</a:t>
            </a:r>
            <a:r>
              <a:rPr lang="en-GB" sz="1800" b="0"/>
              <a:t> </a:t>
            </a:r>
            <a:r>
              <a:rPr lang="en-GB" sz="1800" b="0" err="1"/>
              <a:t>eich</a:t>
            </a:r>
            <a:r>
              <a:rPr lang="en-GB" sz="1800" b="0"/>
              <a:t> </a:t>
            </a:r>
            <a:r>
              <a:rPr lang="en-GB" sz="1800" b="0" err="1"/>
              <a:t>enw</a:t>
            </a:r>
            <a:r>
              <a:rPr lang="en-GB" sz="1800" b="0"/>
              <a:t>.</a:t>
            </a:r>
            <a:endParaRPr lang="en-GB" sz="1000" b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1A65253-6FED-81C5-F33D-56083F1BF32E}"/>
              </a:ext>
            </a:extLst>
          </p:cNvPr>
          <p:cNvCxnSpPr>
            <a:cxnSpLocks/>
          </p:cNvCxnSpPr>
          <p:nvPr/>
        </p:nvCxnSpPr>
        <p:spPr>
          <a:xfrm>
            <a:off x="4680764" y="2971800"/>
            <a:ext cx="0" cy="3118104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92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9876C-138B-0873-579F-066329AD8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BA1EDB-6E4E-3B8B-37D9-798934637B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Maths Anxiety</a:t>
            </a:r>
          </a:p>
          <a:p>
            <a:r>
              <a:rPr lang="1106" sz="3000" b="1"/>
              <a:t>Gorbryder ynghylch Mathemateg</a:t>
            </a:r>
          </a:p>
          <a:p>
            <a:endParaRPr lang="en-GB" sz="3000" b="1"/>
          </a:p>
        </p:txBody>
      </p:sp>
      <p:pic>
        <p:nvPicPr>
          <p:cNvPr id="15" name="Graphic 14" descr="Harvey Balls 0% with solid fill">
            <a:extLst>
              <a:ext uri="{FF2B5EF4-FFF2-40B4-BE49-F238E27FC236}">
                <a16:creationId xmlns:a16="http://schemas.microsoft.com/office/drawing/2014/main" id="{25753166-5876-FC67-62D7-CAD0C62BFE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15% with solid fill">
            <a:extLst>
              <a:ext uri="{FF2B5EF4-FFF2-40B4-BE49-F238E27FC236}">
                <a16:creationId xmlns:a16="http://schemas.microsoft.com/office/drawing/2014/main" id="{0CFC3854-40FB-88F6-DBEE-466C980B70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9" name="Graphic 18" descr="Tea with solid fill">
            <a:extLst>
              <a:ext uri="{FF2B5EF4-FFF2-40B4-BE49-F238E27FC236}">
                <a16:creationId xmlns:a16="http://schemas.microsoft.com/office/drawing/2014/main" id="{C20B65EE-E1B8-993C-683C-3BD779AFAA8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51AD011F-08D4-23AB-4100-9871F78BA9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6CEB8A5E-9922-8671-BE09-DBCA6F0176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834DD46D-4AC7-BA97-09E9-42FC0689D8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13D99C21-85CA-6F36-D83E-7F881B2EA0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F9BB1399-78CD-3D13-777B-606D0F1DEF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9E5B0EC1-ED6F-6445-ACD9-A4D0AC270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8708" y="3567282"/>
            <a:ext cx="1245059" cy="299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AFCFBAB9-F159-B661-CF93-AF5AD9A22BF6}"/>
              </a:ext>
            </a:extLst>
          </p:cNvPr>
          <p:cNvSpPr txBox="1"/>
          <p:nvPr/>
        </p:nvSpPr>
        <p:spPr>
          <a:xfrm>
            <a:off x="795339" y="2167616"/>
            <a:ext cx="780378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>
                <a:latin typeface="Lato" panose="020F0502020204030203" pitchFamily="34" charset="77"/>
              </a:rPr>
              <a:t>Maths anxiety has been defined by Tobias and </a:t>
            </a:r>
            <a:r>
              <a:rPr lang="en-GB" sz="2000" b="0" err="1">
                <a:latin typeface="Lato" panose="020F0502020204030203" pitchFamily="34" charset="77"/>
              </a:rPr>
              <a:t>Weissbrod</a:t>
            </a:r>
            <a:r>
              <a:rPr lang="en-GB" sz="2000" b="0">
                <a:latin typeface="Lato" panose="020F0502020204030203" pitchFamily="34" charset="77"/>
              </a:rPr>
              <a:t> (1980) as:</a:t>
            </a:r>
          </a:p>
          <a:p>
            <a:endParaRPr lang="en-GB" sz="2000">
              <a:latin typeface="Lato" panose="020F0502020204030203" pitchFamily="34" charset="77"/>
            </a:endParaRPr>
          </a:p>
          <a:p>
            <a:r>
              <a:rPr lang="1106" sz="2000">
                <a:latin typeface="Lato" panose="020F0502020204030203" pitchFamily="34" charset="77"/>
              </a:rPr>
              <a:t>Diffiniwyd gorbryder ynghylch mathemateg gan Tobias a Weissbrod (1980) fel a ganlyn: </a:t>
            </a:r>
            <a:endParaRPr lang="en-GB" sz="2000"/>
          </a:p>
          <a:p>
            <a:endParaRPr lang="en-GB" sz="2000"/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E912DBD9-2F5C-D4EF-F7B5-6DF6BB820B2C}"/>
              </a:ext>
            </a:extLst>
          </p:cNvPr>
          <p:cNvSpPr/>
          <p:nvPr/>
        </p:nvSpPr>
        <p:spPr>
          <a:xfrm>
            <a:off x="2906074" y="3473109"/>
            <a:ext cx="5359218" cy="2482885"/>
          </a:xfrm>
          <a:prstGeom prst="wedgeRoundRectCallout">
            <a:avLst>
              <a:gd name="adj1" fmla="val -50618"/>
              <a:gd name="adj2" fmla="val 76377"/>
              <a:gd name="adj3" fmla="val 16667"/>
            </a:avLst>
          </a:prstGeom>
          <a:solidFill>
            <a:srgbClr val="00B7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6DC01F-8B8A-59E5-D410-09DAB44195BA}"/>
              </a:ext>
            </a:extLst>
          </p:cNvPr>
          <p:cNvSpPr txBox="1"/>
          <p:nvPr/>
        </p:nvSpPr>
        <p:spPr>
          <a:xfrm>
            <a:off x="3027316" y="3562869"/>
            <a:ext cx="511673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>
              <a:buNone/>
            </a:pPr>
            <a:r>
              <a:rPr lang="en-US" b="1" i="0" u="none" strike="noStrike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“the panic, helplessness, paralysis and mental </a:t>
            </a:r>
            <a:r>
              <a:rPr lang="en-US" b="1" i="0" u="none" strike="noStrike" err="1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disorganisation</a:t>
            </a:r>
            <a:r>
              <a:rPr lang="en-US" b="1" i="0" u="none" strike="noStrike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 that arises among some people when they are required to solve a mathematical problem.”</a:t>
            </a:r>
          </a:p>
          <a:p>
            <a:pPr algn="ctr" rtl="0" fontAlgn="base">
              <a:buNone/>
            </a:pPr>
            <a:endParaRPr lang="en-US" b="1">
              <a:solidFill>
                <a:srgbClr val="FFFFFF"/>
              </a:solidFill>
              <a:latin typeface="Lato" panose="020F0502020204030203" pitchFamily="34" charset="0"/>
            </a:endParaRPr>
          </a:p>
          <a:p>
            <a:pPr algn="ctr" fontAlgn="base"/>
            <a:r>
              <a:rPr lang="1106" b="1">
                <a:solidFill>
                  <a:srgbClr val="FFFFFF"/>
                </a:solidFill>
                <a:latin typeface="Lato" panose="020F0502020204030203" pitchFamily="34" charset="77"/>
              </a:rPr>
              <a:t>“y panig, y diymadferthedd, y parlys a'r anhrefn feddyliol sy'n codi ymhlith rhai pobl pan fydd gofyn iddynt ddatrys problem fathemategol.”</a:t>
            </a:r>
            <a:endParaRPr lang="en-US" b="1">
              <a:solidFill>
                <a:srgbClr val="000000"/>
              </a:solidFill>
              <a:latin typeface="Lato" panose="020F0502020204030203" pitchFamily="34" charset="77"/>
            </a:endParaRPr>
          </a:p>
          <a:p>
            <a:pPr algn="ctr" rtl="0" fontAlgn="base">
              <a:buNone/>
            </a:pPr>
            <a:endParaRPr lang="en-US" b="1" i="0">
              <a:solidFill>
                <a:srgbClr val="000000"/>
              </a:solidFill>
              <a:effectLst/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098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04B87-2B0D-EF27-E5EC-7FEC0B673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8533E8-A681-8634-65E6-62ED9FA975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Maths Anxiety</a:t>
            </a:r>
          </a:p>
          <a:p>
            <a:r>
              <a:rPr lang="1106" sz="3000" b="1"/>
              <a:t>Gorbryder ynghylch Mathemateg</a:t>
            </a:r>
          </a:p>
          <a:p>
            <a:endParaRPr lang="en-GB" sz="3000" b="1"/>
          </a:p>
        </p:txBody>
      </p:sp>
      <p:pic>
        <p:nvPicPr>
          <p:cNvPr id="15" name="Graphic 14" descr="Harvey Balls 0% with solid fill">
            <a:extLst>
              <a:ext uri="{FF2B5EF4-FFF2-40B4-BE49-F238E27FC236}">
                <a16:creationId xmlns:a16="http://schemas.microsoft.com/office/drawing/2014/main" id="{8BB96497-285F-92A2-1366-22DCAC7497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15% with solid fill">
            <a:extLst>
              <a:ext uri="{FF2B5EF4-FFF2-40B4-BE49-F238E27FC236}">
                <a16:creationId xmlns:a16="http://schemas.microsoft.com/office/drawing/2014/main" id="{C5404249-75EE-B46B-8765-C6ED00FA91E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9" name="Graphic 18" descr="Tea with solid fill">
            <a:extLst>
              <a:ext uri="{FF2B5EF4-FFF2-40B4-BE49-F238E27FC236}">
                <a16:creationId xmlns:a16="http://schemas.microsoft.com/office/drawing/2014/main" id="{E3978BB1-ABF0-93C9-5ED0-DF0050D0E49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3983EB1C-4338-CB9D-4448-1E0E5D8EA28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7411C5F5-94F3-896A-CDF3-0C21F09E14C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B290CAB5-F568-15C0-89FD-C3153437AC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4D7353DD-29DD-3F10-7FD1-7C9B685EFD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2412E16B-8443-28DE-73DB-501F73A87F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695CB9-27BD-DEB1-927D-4100C6A46780}"/>
              </a:ext>
            </a:extLst>
          </p:cNvPr>
          <p:cNvSpPr txBox="1"/>
          <p:nvPr/>
        </p:nvSpPr>
        <p:spPr>
          <a:xfrm>
            <a:off x="945372" y="2410370"/>
            <a:ext cx="337059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0">
                <a:latin typeface="Lato"/>
                <a:ea typeface="Lato"/>
                <a:cs typeface="Lato"/>
              </a:rPr>
              <a:t>Children as young as 6 experience maths anxiety.  The same study found that, "the majority of those with maths anxiety had normal performance" (Cambridge University/Nuffield Foundation study 2019).</a:t>
            </a:r>
          </a:p>
          <a:p>
            <a:endParaRPr lang="en-GB" sz="1800" b="0">
              <a:latin typeface="Lato"/>
              <a:ea typeface="Lato"/>
              <a:cs typeface="Lato"/>
            </a:endParaRPr>
          </a:p>
          <a:p>
            <a:r>
              <a:rPr lang="en-GB" sz="1800" b="0">
                <a:latin typeface="Lato"/>
                <a:ea typeface="Lato"/>
                <a:cs typeface="Lato"/>
              </a:rPr>
              <a:t>23% of parents of children aged 5-15 report that their eldest child often feels anxious when attempting to solve a maths problem.</a:t>
            </a:r>
            <a:endParaRPr lang="en-GB" sz="1800">
              <a:latin typeface="Lato"/>
              <a:ea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2AFB78-A439-F871-6CFD-8D21039825D6}"/>
              </a:ext>
            </a:extLst>
          </p:cNvPr>
          <p:cNvSpPr txBox="1"/>
          <p:nvPr/>
        </p:nvSpPr>
        <p:spPr>
          <a:xfrm>
            <a:off x="5121674" y="2410370"/>
            <a:ext cx="378334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1106" sz="1800" b="0">
                <a:latin typeface="Lato"/>
                <a:ea typeface="Lato"/>
                <a:cs typeface="Lato"/>
              </a:rPr>
              <a:t>Mae plant mor ifanc â 6 yn profi gorbryder ynghylch mathemateg. Canfu'r un astudiaeth fod "y mwyafrif o'r rheiny sydd â gorbryder ynghylch mathemateg yn perfformio'n normal" (astudiaeth Prifysgol Caergrawnt/Sefydliad Nuffield 2019).</a:t>
            </a:r>
          </a:p>
          <a:p>
            <a:endParaRPr lang="en-GB" sz="1800" b="0">
              <a:latin typeface="Lato"/>
              <a:ea typeface="Lato"/>
              <a:cs typeface="Lato"/>
            </a:endParaRPr>
          </a:p>
          <a:p>
            <a:pPr>
              <a:defRPr b="0" i="0"/>
            </a:pPr>
            <a:r>
              <a:rPr lang="1106" sz="1800" b="0">
                <a:latin typeface="Lato"/>
                <a:ea typeface="Lato"/>
                <a:cs typeface="Lato"/>
              </a:rPr>
              <a:t>Dywed 23% o rieni plant rhwng 5 a 15 oed fod eu plentyn hynaf yn aml yn teimlo'n orbryderus wrth geisio datrys problem fathemategol. </a:t>
            </a:r>
            <a:endParaRPr lang="en-GB" sz="1800">
              <a:latin typeface="Lato"/>
              <a:ea typeface="Lato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5AEF324-0B70-41A7-8252-80B29315092B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4099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087E4-DB9D-C19D-6F14-676A583F3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13D0B44-0CCA-A44F-2E90-CA05E0935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4124" y="202941"/>
            <a:ext cx="7985344" cy="1158745"/>
          </a:xfrm>
        </p:spPr>
        <p:txBody>
          <a:bodyPr/>
          <a:lstStyle/>
          <a:p>
            <a:r>
              <a:rPr lang="en-GB" sz="3000" b="1"/>
              <a:t>What causes Maths Anxiety?</a:t>
            </a:r>
          </a:p>
          <a:p>
            <a:r>
              <a:rPr lang="1106" sz="3000" b="1"/>
              <a:t>Beth sy'n achosi Gorbryder ynghylch Mathemateg? </a:t>
            </a:r>
          </a:p>
        </p:txBody>
      </p:sp>
      <p:pic>
        <p:nvPicPr>
          <p:cNvPr id="19" name="Graphic 18" descr="Harvey Balls 0% with solid fill">
            <a:extLst>
              <a:ext uri="{FF2B5EF4-FFF2-40B4-BE49-F238E27FC236}">
                <a16:creationId xmlns:a16="http://schemas.microsoft.com/office/drawing/2014/main" id="{684D2A57-C6B0-E46C-589E-2C2A59E7B9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21" name="Graphic 20" descr="Harvey Balls 15% with solid fill">
            <a:extLst>
              <a:ext uri="{FF2B5EF4-FFF2-40B4-BE49-F238E27FC236}">
                <a16:creationId xmlns:a16="http://schemas.microsoft.com/office/drawing/2014/main" id="{45366741-28FF-375C-1C85-31B2523388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3" name="Graphic 22" descr="Tea with solid fill">
            <a:extLst>
              <a:ext uri="{FF2B5EF4-FFF2-40B4-BE49-F238E27FC236}">
                <a16:creationId xmlns:a16="http://schemas.microsoft.com/office/drawing/2014/main" id="{98AD4526-7171-1ABA-8D64-A53D6C67FC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5" name="Graphic 24" descr="Harvey Balls 40% with solid fill">
            <a:extLst>
              <a:ext uri="{FF2B5EF4-FFF2-40B4-BE49-F238E27FC236}">
                <a16:creationId xmlns:a16="http://schemas.microsoft.com/office/drawing/2014/main" id="{AB2117E2-B777-447D-1542-B6CE8FC3A5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25% with solid fill">
            <a:extLst>
              <a:ext uri="{FF2B5EF4-FFF2-40B4-BE49-F238E27FC236}">
                <a16:creationId xmlns:a16="http://schemas.microsoft.com/office/drawing/2014/main" id="{7787FA27-8E01-EF50-D75F-1DED6393FAE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100% with solid fill">
            <a:extLst>
              <a:ext uri="{FF2B5EF4-FFF2-40B4-BE49-F238E27FC236}">
                <a16:creationId xmlns:a16="http://schemas.microsoft.com/office/drawing/2014/main" id="{C08B17D6-6EDC-B709-D42C-406D74E5C4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65% with solid fill">
            <a:extLst>
              <a:ext uri="{FF2B5EF4-FFF2-40B4-BE49-F238E27FC236}">
                <a16:creationId xmlns:a16="http://schemas.microsoft.com/office/drawing/2014/main" id="{A6B6B918-FC75-35D2-D2B4-58A7384D38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3" name="Graphic 32" descr="Harvey Balls 90% with solid fill">
            <a:extLst>
              <a:ext uri="{FF2B5EF4-FFF2-40B4-BE49-F238E27FC236}">
                <a16:creationId xmlns:a16="http://schemas.microsoft.com/office/drawing/2014/main" id="{C6DC41F9-E4AF-B42B-B0CC-EB568D0469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8ED940-EBBA-361C-04E0-BF13DD90211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5518" y="2149020"/>
            <a:ext cx="2535427" cy="2043479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A20F224-4D4A-A178-0E30-6FFEE30B6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035" y="2039536"/>
            <a:ext cx="2795837" cy="147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BFEC335A-FB2D-6ABE-9F09-00C87599D66A}"/>
              </a:ext>
            </a:extLst>
          </p:cNvPr>
          <p:cNvSpPr txBox="1"/>
          <p:nvPr/>
        </p:nvSpPr>
        <p:spPr>
          <a:xfrm>
            <a:off x="765997" y="2222979"/>
            <a:ext cx="2820282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Negative experiences </a:t>
            </a:r>
          </a:p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at school</a:t>
            </a:r>
          </a:p>
          <a:p>
            <a:pPr algn="ctr">
              <a:defRPr b="0" i="0"/>
            </a:pP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Profiadau negyddol </a:t>
            </a:r>
          </a:p>
          <a:p>
            <a:pPr algn="ctr">
              <a:defRPr b="0" i="0"/>
            </a:pP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yn yr ysgol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48600D35-EB7C-8FC3-ABAA-641846BD4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00B7A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174" y="4714552"/>
            <a:ext cx="2520780" cy="180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3">
            <a:extLst>
              <a:ext uri="{FF2B5EF4-FFF2-40B4-BE49-F238E27FC236}">
                <a16:creationId xmlns:a16="http://schemas.microsoft.com/office/drawing/2014/main" id="{1E0AC34D-45A1-599B-6E0A-42C9CC4E902F}"/>
              </a:ext>
            </a:extLst>
          </p:cNvPr>
          <p:cNvSpPr txBox="1"/>
          <p:nvPr/>
        </p:nvSpPr>
        <p:spPr>
          <a:xfrm>
            <a:off x="1888688" y="5591799"/>
            <a:ext cx="1538352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Fear of failure</a:t>
            </a:r>
          </a:p>
          <a:p>
            <a:pPr algn="ctr">
              <a:defRPr b="0" i="0"/>
            </a:pPr>
            <a:br>
              <a:rPr lang="en-GB" sz="1400" b="1">
                <a:solidFill>
                  <a:srgbClr val="FFFFFF"/>
                </a:solidFill>
                <a:latin typeface="Lato" panose="020F0502020204030203" pitchFamily="34" charset="77"/>
              </a:rPr>
            </a:b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Ofn methu</a:t>
            </a:r>
          </a:p>
          <a:p>
            <a:pPr algn="ctr"/>
            <a:endParaRPr lang="en-US" sz="1400" b="1">
              <a:solidFill>
                <a:srgbClr val="FFFFFF"/>
              </a:solidFill>
              <a:latin typeface="Lato" panose="020F0502020204030203" pitchFamily="34" charset="0"/>
            </a:endParaRP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4638EBC9-8E2E-5F14-29E7-A6972F215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144" y="3697200"/>
            <a:ext cx="2274896" cy="129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4">
            <a:extLst>
              <a:ext uri="{FF2B5EF4-FFF2-40B4-BE49-F238E27FC236}">
                <a16:creationId xmlns:a16="http://schemas.microsoft.com/office/drawing/2014/main" id="{02387729-1C65-ED46-0730-234041C94A8E}"/>
              </a:ext>
            </a:extLst>
          </p:cNvPr>
          <p:cNvSpPr txBox="1"/>
          <p:nvPr/>
        </p:nvSpPr>
        <p:spPr>
          <a:xfrm>
            <a:off x="933792" y="3836459"/>
            <a:ext cx="2710903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 Feeling under pressure</a:t>
            </a:r>
          </a:p>
          <a:p>
            <a:pPr algn="ctr">
              <a:defRPr b="0" i="0"/>
            </a:pPr>
            <a:endParaRPr lang="en-GB" sz="1400" b="1">
              <a:solidFill>
                <a:srgbClr val="FFFFFF"/>
              </a:solidFill>
              <a:latin typeface="Lato" panose="020F0502020204030203" pitchFamily="34" charset="77"/>
            </a:endParaRPr>
          </a:p>
          <a:p>
            <a:pPr algn="ctr">
              <a:defRPr b="0" i="0"/>
            </a:pP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Teimlo dan</a:t>
            </a:r>
            <a:r>
              <a:rPr lang="en-GB" sz="1400" b="1">
                <a:solidFill>
                  <a:srgbClr val="FFFFFF"/>
                </a:solidFill>
                <a:latin typeface="Lato" panose="020F0502020204030203" pitchFamily="34" charset="77"/>
              </a:rPr>
              <a:t> </a:t>
            </a: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bwysau</a:t>
            </a:r>
          </a:p>
        </p:txBody>
      </p:sp>
      <p:pic>
        <p:nvPicPr>
          <p:cNvPr id="13" name="Picture 10">
            <a:extLst>
              <a:ext uri="{FF2B5EF4-FFF2-40B4-BE49-F238E27FC236}">
                <a16:creationId xmlns:a16="http://schemas.microsoft.com/office/drawing/2014/main" id="{A4C4E11E-78F2-6F72-5DE4-85AC1A407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9443" y="1803016"/>
            <a:ext cx="2010025" cy="147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2">
            <a:extLst>
              <a:ext uri="{FF2B5EF4-FFF2-40B4-BE49-F238E27FC236}">
                <a16:creationId xmlns:a16="http://schemas.microsoft.com/office/drawing/2014/main" id="{2B03F296-0308-C4A4-33A9-BCD76CC7C44E}"/>
              </a:ext>
            </a:extLst>
          </p:cNvPr>
          <p:cNvSpPr txBox="1"/>
          <p:nvPr/>
        </p:nvSpPr>
        <p:spPr>
          <a:xfrm>
            <a:off x="7030764" y="1949283"/>
            <a:ext cx="1294283" cy="9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rgbClr val="FFFFFF"/>
                </a:solidFill>
                <a:latin typeface="Lato" panose="020F0502020204030203" pitchFamily="34" charset="0"/>
              </a:rPr>
              <a:t>Lack of </a:t>
            </a:r>
          </a:p>
          <a:p>
            <a:pPr algn="ctr"/>
            <a:r>
              <a:rPr lang="en-US" sz="1600" b="1">
                <a:solidFill>
                  <a:srgbClr val="FFFFFF"/>
                </a:solidFill>
                <a:latin typeface="Lato" panose="020F0502020204030203" pitchFamily="34" charset="0"/>
              </a:rPr>
              <a:t>Support</a:t>
            </a:r>
          </a:p>
          <a:p>
            <a:pPr algn="ctr">
              <a:defRPr b="0" i="0"/>
            </a:pPr>
            <a:r>
              <a:rPr lang="1106" sz="1600" b="1">
                <a:solidFill>
                  <a:srgbClr val="FFFFFF"/>
                </a:solidFill>
                <a:latin typeface="Lato" panose="020F0502020204030203" pitchFamily="34" charset="77"/>
              </a:rPr>
              <a:t>Diffyg </a:t>
            </a:r>
          </a:p>
          <a:p>
            <a:pPr algn="ctr">
              <a:defRPr b="0" i="0"/>
            </a:pPr>
            <a:r>
              <a:rPr lang="1106" sz="1600" b="1">
                <a:solidFill>
                  <a:srgbClr val="FFFFFF"/>
                </a:solidFill>
                <a:latin typeface="Lato" panose="020F0502020204030203" pitchFamily="34" charset="77"/>
              </a:rPr>
              <a:t>cymorth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4B89C2-CFD6-86C6-119E-121F09D06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0173" y="4531426"/>
            <a:ext cx="2071623" cy="212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5">
            <a:extLst>
              <a:ext uri="{FF2B5EF4-FFF2-40B4-BE49-F238E27FC236}">
                <a16:creationId xmlns:a16="http://schemas.microsoft.com/office/drawing/2014/main" id="{D85BA173-52B4-5512-52DB-3336D41A4E2D}"/>
              </a:ext>
            </a:extLst>
          </p:cNvPr>
          <p:cNvSpPr txBox="1"/>
          <p:nvPr/>
        </p:nvSpPr>
        <p:spPr>
          <a:xfrm>
            <a:off x="5124146" y="4714552"/>
            <a:ext cx="1517884" cy="1508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Being told you're not </a:t>
            </a:r>
          </a:p>
          <a:p>
            <a:pPr algn="ctr"/>
            <a:r>
              <a:rPr lang="en-US" sz="1400" b="1">
                <a:solidFill>
                  <a:srgbClr val="FFFFFF"/>
                </a:solidFill>
                <a:latin typeface="Lato" panose="020F0502020204030203" pitchFamily="34" charset="0"/>
              </a:rPr>
              <a:t>a maths person</a:t>
            </a:r>
          </a:p>
          <a:p>
            <a:pPr algn="ctr">
              <a:defRPr b="0" i="0"/>
            </a:pP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Rhywun yn dweud wrthych nad ydych</a:t>
            </a:r>
          </a:p>
          <a:p>
            <a:pPr algn="ctr">
              <a:defRPr b="0" i="0"/>
            </a:pPr>
            <a:r>
              <a:rPr lang="1106" sz="1400" b="1">
                <a:solidFill>
                  <a:srgbClr val="FFFFFF"/>
                </a:solidFill>
                <a:latin typeface="Lato" panose="020F0502020204030203" pitchFamily="34" charset="77"/>
              </a:rPr>
              <a:t>yn berson mathemateg</a:t>
            </a:r>
          </a:p>
        </p:txBody>
      </p:sp>
      <p:pic>
        <p:nvPicPr>
          <p:cNvPr id="20" name="Picture 16">
            <a:extLst>
              <a:ext uri="{FF2B5EF4-FFF2-40B4-BE49-F238E27FC236}">
                <a16:creationId xmlns:a16="http://schemas.microsoft.com/office/drawing/2014/main" id="{F5FC936C-B1DF-0185-1032-3FEF00E1C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3298" y="3785913"/>
            <a:ext cx="19050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16">
            <a:extLst>
              <a:ext uri="{FF2B5EF4-FFF2-40B4-BE49-F238E27FC236}">
                <a16:creationId xmlns:a16="http://schemas.microsoft.com/office/drawing/2014/main" id="{F36EBF98-0884-8C09-E24C-9CED6372161E}"/>
              </a:ext>
            </a:extLst>
          </p:cNvPr>
          <p:cNvSpPr txBox="1"/>
          <p:nvPr/>
        </p:nvSpPr>
        <p:spPr>
          <a:xfrm>
            <a:off x="7030764" y="4100833"/>
            <a:ext cx="1922183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rgbClr val="FFFFFF"/>
                </a:solidFill>
                <a:latin typeface="Lato" panose="020F0502020204030203" pitchFamily="34" charset="0"/>
              </a:rPr>
              <a:t>Dyscalculia</a:t>
            </a:r>
          </a:p>
          <a:p>
            <a:pPr algn="ctr"/>
            <a:r>
              <a:rPr lang="1106" sz="2000" b="1">
                <a:solidFill>
                  <a:srgbClr val="FFFFFF"/>
                </a:solidFill>
                <a:latin typeface="Lato" panose="020F0502020204030203" pitchFamily="34" charset="77"/>
              </a:rPr>
              <a:t>Dyscalcwlia</a:t>
            </a:r>
          </a:p>
          <a:p>
            <a:pPr algn="ctr"/>
            <a:endParaRPr lang="en-US" sz="2000" b="1">
              <a:solidFill>
                <a:srgbClr val="FFFFFF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89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1A7F0-8BE6-E2E6-6226-593F3728D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DD14C4-F037-6BE9-2FAE-6AA655B33F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0351" y="249379"/>
            <a:ext cx="7985344" cy="1158745"/>
          </a:xfrm>
        </p:spPr>
        <p:txBody>
          <a:bodyPr/>
          <a:lstStyle/>
          <a:p>
            <a:r>
              <a:rPr lang="en-GB" sz="3000" b="1"/>
              <a:t>What does maths anxiety look like?</a:t>
            </a:r>
          </a:p>
          <a:p>
            <a:r>
              <a:rPr lang="1106" sz="3000" b="1"/>
              <a:t>Sut beth yw gorbryder ynghylch mathemateg?</a:t>
            </a:r>
          </a:p>
        </p:txBody>
      </p:sp>
      <p:pic>
        <p:nvPicPr>
          <p:cNvPr id="19" name="Graphic 18" descr="Harvey Balls 0% with solid fill">
            <a:extLst>
              <a:ext uri="{FF2B5EF4-FFF2-40B4-BE49-F238E27FC236}">
                <a16:creationId xmlns:a16="http://schemas.microsoft.com/office/drawing/2014/main" id="{BFB1C20F-7838-9F3E-A61B-AA5F5BF402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21" name="Graphic 20" descr="Harvey Balls 15% with solid fill">
            <a:extLst>
              <a:ext uri="{FF2B5EF4-FFF2-40B4-BE49-F238E27FC236}">
                <a16:creationId xmlns:a16="http://schemas.microsoft.com/office/drawing/2014/main" id="{9B7AA4BE-CD51-ED88-C98C-784FFE7FA2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3" name="Graphic 22" descr="Tea with solid fill">
            <a:extLst>
              <a:ext uri="{FF2B5EF4-FFF2-40B4-BE49-F238E27FC236}">
                <a16:creationId xmlns:a16="http://schemas.microsoft.com/office/drawing/2014/main" id="{DEB92E8A-6640-9494-B822-9A6D3EC449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5" name="Graphic 24" descr="Harvey Balls 40% with solid fill">
            <a:extLst>
              <a:ext uri="{FF2B5EF4-FFF2-40B4-BE49-F238E27FC236}">
                <a16:creationId xmlns:a16="http://schemas.microsoft.com/office/drawing/2014/main" id="{D5B4A32E-6DED-EE60-BC0F-216BA7FCE5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25% with solid fill">
            <a:extLst>
              <a:ext uri="{FF2B5EF4-FFF2-40B4-BE49-F238E27FC236}">
                <a16:creationId xmlns:a16="http://schemas.microsoft.com/office/drawing/2014/main" id="{A3B6473E-F093-7DF1-7F29-BAF5AB8640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100% with solid fill">
            <a:extLst>
              <a:ext uri="{FF2B5EF4-FFF2-40B4-BE49-F238E27FC236}">
                <a16:creationId xmlns:a16="http://schemas.microsoft.com/office/drawing/2014/main" id="{B6066F3F-D49A-49A9-1854-F0BA4125C8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65% with solid fill">
            <a:extLst>
              <a:ext uri="{FF2B5EF4-FFF2-40B4-BE49-F238E27FC236}">
                <a16:creationId xmlns:a16="http://schemas.microsoft.com/office/drawing/2014/main" id="{BA5CEE02-666B-9052-8277-2953CF5027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3" name="Graphic 32" descr="Harvey Balls 90% with solid fill">
            <a:extLst>
              <a:ext uri="{FF2B5EF4-FFF2-40B4-BE49-F238E27FC236}">
                <a16:creationId xmlns:a16="http://schemas.microsoft.com/office/drawing/2014/main" id="{7019ADCA-C98D-87FC-77BE-89F0807149C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03627C8-D785-039B-8B8E-BD5865ABB030}"/>
              </a:ext>
            </a:extLst>
          </p:cNvPr>
          <p:cNvGrpSpPr/>
          <p:nvPr/>
        </p:nvGrpSpPr>
        <p:grpSpPr>
          <a:xfrm>
            <a:off x="3364582" y="3835251"/>
            <a:ext cx="2414835" cy="2357757"/>
            <a:chOff x="0" y="0"/>
            <a:chExt cx="3219780" cy="3143676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8001A51-670D-5434-B6E2-1D17033EDE5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219780" cy="3143676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D5A0A25-B992-BE2F-A25A-6625E4959139}"/>
                </a:ext>
              </a:extLst>
            </p:cNvPr>
            <p:cNvGrpSpPr/>
            <p:nvPr/>
          </p:nvGrpSpPr>
          <p:grpSpPr>
            <a:xfrm>
              <a:off x="1388947" y="548694"/>
              <a:ext cx="201937" cy="202842"/>
              <a:chOff x="1813" y="0"/>
              <a:chExt cx="809173" cy="812800"/>
            </a:xfrm>
          </p:grpSpPr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E17E6B63-9B2F-977B-C9C2-6FF339007DBA}"/>
                  </a:ext>
                </a:extLst>
              </p:cNvPr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96598E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28" name="TextBox 8">
                <a:extLst>
                  <a:ext uri="{FF2B5EF4-FFF2-40B4-BE49-F238E27FC236}">
                    <a16:creationId xmlns:a16="http://schemas.microsoft.com/office/drawing/2014/main" id="{064CF777-E2D9-05A4-AD9B-FCFCD7A67EE3}"/>
                  </a:ext>
                </a:extLst>
              </p:cNvPr>
              <p:cNvSpPr txBox="1"/>
              <p:nvPr/>
            </p:nvSpPr>
            <p:spPr>
              <a:xfrm>
                <a:off x="76200" y="66675"/>
                <a:ext cx="660400" cy="6699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36"/>
                  </a:lnSpc>
                </a:pPr>
                <a:endParaRPr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7F470FB-239E-4E9C-A396-338CD334AB3B}"/>
                </a:ext>
              </a:extLst>
            </p:cNvPr>
            <p:cNvGrpSpPr/>
            <p:nvPr/>
          </p:nvGrpSpPr>
          <p:grpSpPr>
            <a:xfrm>
              <a:off x="1352232" y="679673"/>
              <a:ext cx="906972" cy="917614"/>
              <a:chOff x="0" y="-9525"/>
              <a:chExt cx="812800" cy="822325"/>
            </a:xfrm>
          </p:grpSpPr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54FA121D-424D-CF33-6D10-44A1BB4B4D43}"/>
                  </a:ext>
                </a:extLst>
              </p:cNvPr>
              <p:cNvSpPr/>
              <p:nvPr/>
            </p:nvSpPr>
            <p:spPr>
              <a:xfrm>
                <a:off x="0" y="0"/>
                <a:ext cx="138346" cy="53220"/>
              </a:xfrm>
              <a:custGeom>
                <a:avLst/>
                <a:gdLst/>
                <a:ahLst/>
                <a:cxnLst/>
                <a:rect l="l" t="t" r="r" b="b"/>
                <a:pathLst>
                  <a:path w="138346" h="53220">
                    <a:moveTo>
                      <a:pt x="0" y="0"/>
                    </a:moveTo>
                    <a:lnTo>
                      <a:pt x="138346" y="0"/>
                    </a:lnTo>
                    <a:lnTo>
                      <a:pt x="138346" y="53220"/>
                    </a:lnTo>
                    <a:lnTo>
                      <a:pt x="0" y="53220"/>
                    </a:lnTo>
                    <a:close/>
                  </a:path>
                </a:pathLst>
              </a:custGeom>
              <a:solidFill>
                <a:srgbClr val="96598E"/>
              </a:solidFill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24" name="TextBox 11">
                <a:extLst>
                  <a:ext uri="{FF2B5EF4-FFF2-40B4-BE49-F238E27FC236}">
                    <a16:creationId xmlns:a16="http://schemas.microsoft.com/office/drawing/2014/main" id="{2B3AD5C1-D0A5-A531-78D2-9B48C1120647}"/>
                  </a:ext>
                </a:extLst>
              </p:cNvPr>
              <p:cNvSpPr txBox="1"/>
              <p:nvPr/>
            </p:nvSpPr>
            <p:spPr>
              <a:xfrm>
                <a:off x="0" y="-9525"/>
                <a:ext cx="812800" cy="8223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ts val="1536"/>
                  </a:lnSpc>
                </a:pPr>
                <a:endParaRPr/>
              </a:p>
            </p:txBody>
          </p:sp>
        </p:grpSp>
      </p:grpSp>
      <p:sp>
        <p:nvSpPr>
          <p:cNvPr id="30" name="TextBox 15">
            <a:extLst>
              <a:ext uri="{FF2B5EF4-FFF2-40B4-BE49-F238E27FC236}">
                <a16:creationId xmlns:a16="http://schemas.microsoft.com/office/drawing/2014/main" id="{76A122F0-78B0-3151-D9E9-841C59ABC30B}"/>
              </a:ext>
            </a:extLst>
          </p:cNvPr>
          <p:cNvSpPr txBox="1"/>
          <p:nvPr/>
        </p:nvSpPr>
        <p:spPr>
          <a:xfrm>
            <a:off x="3747792" y="1936167"/>
            <a:ext cx="2622385" cy="1745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Feeling flustered or struggling to concentrate</a:t>
            </a:r>
          </a:p>
          <a:p>
            <a:pPr algn="ctr">
              <a:lnSpc>
                <a:spcPts val="2314"/>
              </a:lnSpc>
            </a:pPr>
            <a:endParaRPr lang="en-US" b="1">
              <a:latin typeface="Lato" panose="020F0502020204030203" pitchFamily="34" charset="0"/>
            </a:endParaRPr>
          </a:p>
          <a:p>
            <a:pPr algn="ctr">
              <a:lnSpc>
                <a:spcPts val="2314"/>
              </a:lnSpc>
            </a:pPr>
            <a:r>
              <a:rPr lang="1106" b="1">
                <a:latin typeface="Lato" panose="020F0502020204030203" pitchFamily="34" charset="77"/>
              </a:rPr>
              <a:t>Teimlo'n gynhyrfus neu'n cael trafferth canolbwyntio</a:t>
            </a: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5A227D09-DA40-A3D5-5018-4B0F38649F5E}"/>
              </a:ext>
            </a:extLst>
          </p:cNvPr>
          <p:cNvSpPr txBox="1"/>
          <p:nvPr/>
        </p:nvSpPr>
        <p:spPr>
          <a:xfrm>
            <a:off x="884768" y="2447116"/>
            <a:ext cx="2374981" cy="14502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Feeling panicked or stressed</a:t>
            </a:r>
          </a:p>
          <a:p>
            <a:pPr algn="ctr">
              <a:lnSpc>
                <a:spcPts val="2314"/>
              </a:lnSpc>
            </a:pPr>
            <a:endParaRPr lang="en-US" b="1">
              <a:latin typeface="Lato" panose="020F0502020204030203" pitchFamily="34" charset="0"/>
            </a:endParaRPr>
          </a:p>
          <a:p>
            <a:pPr algn="ctr">
              <a:lnSpc>
                <a:spcPts val="2314"/>
              </a:lnSpc>
            </a:pPr>
            <a:r>
              <a:rPr lang="1106" b="1">
                <a:latin typeface="Lato" panose="020F0502020204030203" pitchFamily="34" charset="77"/>
              </a:rPr>
              <a:t>Teimlo mewn panig neu dan straen</a:t>
            </a: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59E33959-7590-6B25-0F87-787851818463}"/>
              </a:ext>
            </a:extLst>
          </p:cNvPr>
          <p:cNvSpPr txBox="1"/>
          <p:nvPr/>
        </p:nvSpPr>
        <p:spPr>
          <a:xfrm>
            <a:off x="7348329" y="2320670"/>
            <a:ext cx="1654547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Physical</a:t>
            </a:r>
          </a:p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Signs</a:t>
            </a:r>
          </a:p>
          <a:p>
            <a:pPr algn="ctr">
              <a:lnSpc>
                <a:spcPts val="2314"/>
              </a:lnSpc>
            </a:pPr>
            <a:endParaRPr lang="en-US" b="1">
              <a:latin typeface="Lato" panose="020F0502020204030203" pitchFamily="34" charset="0"/>
            </a:endParaRPr>
          </a:p>
          <a:p>
            <a:pPr algn="ctr">
              <a:lnSpc>
                <a:spcPts val="2314"/>
              </a:lnSpc>
              <a:defRPr b="0" i="0"/>
            </a:pPr>
            <a:r>
              <a:rPr lang="1106" b="1">
                <a:latin typeface="Lato" panose="020F0502020204030203" pitchFamily="34" charset="77"/>
              </a:rPr>
              <a:t>Arwyddion</a:t>
            </a:r>
          </a:p>
          <a:p>
            <a:pPr algn="ctr">
              <a:lnSpc>
                <a:spcPts val="2314"/>
              </a:lnSpc>
              <a:defRPr b="0" i="0"/>
            </a:pPr>
            <a:r>
              <a:rPr lang="1106" b="1">
                <a:latin typeface="Lato" panose="020F0502020204030203" pitchFamily="34" charset="77"/>
              </a:rPr>
              <a:t>corfforol</a:t>
            </a:r>
          </a:p>
        </p:txBody>
      </p:sp>
      <p:sp>
        <p:nvSpPr>
          <p:cNvPr id="35" name="TextBox 17">
            <a:extLst>
              <a:ext uri="{FF2B5EF4-FFF2-40B4-BE49-F238E27FC236}">
                <a16:creationId xmlns:a16="http://schemas.microsoft.com/office/drawing/2014/main" id="{A268BABD-8384-B6A2-BC51-EEE5D2034DFF}"/>
              </a:ext>
            </a:extLst>
          </p:cNvPr>
          <p:cNvSpPr txBox="1"/>
          <p:nvPr/>
        </p:nvSpPr>
        <p:spPr>
          <a:xfrm>
            <a:off x="1002111" y="4710026"/>
            <a:ext cx="2303257" cy="1745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Avoiding situations which involve maths</a:t>
            </a:r>
          </a:p>
          <a:p>
            <a:pPr algn="ctr">
              <a:lnSpc>
                <a:spcPts val="2314"/>
              </a:lnSpc>
            </a:pPr>
            <a:endParaRPr lang="en-US" b="1">
              <a:latin typeface="Lato" panose="020F0502020204030203" pitchFamily="34" charset="0"/>
            </a:endParaRPr>
          </a:p>
          <a:p>
            <a:pPr algn="ctr">
              <a:lnSpc>
                <a:spcPts val="2314"/>
              </a:lnSpc>
            </a:pPr>
            <a:r>
              <a:rPr lang="1106" b="1">
                <a:latin typeface="Lato" panose="020F0502020204030203" pitchFamily="34" charset="77"/>
              </a:rPr>
              <a:t>Osgoi sefyllfaoedd sy'n cynnwys mathemateg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D0C0B814-CF8C-82A3-2F0D-AB4FBC4055B2}"/>
              </a:ext>
            </a:extLst>
          </p:cNvPr>
          <p:cNvSpPr txBox="1"/>
          <p:nvPr/>
        </p:nvSpPr>
        <p:spPr>
          <a:xfrm>
            <a:off x="6326401" y="4576440"/>
            <a:ext cx="2676475" cy="1745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314"/>
              </a:lnSpc>
            </a:pPr>
            <a:r>
              <a:rPr lang="en-US" b="1">
                <a:latin typeface="Lato" panose="020F0502020204030203" pitchFamily="34" charset="0"/>
              </a:rPr>
              <a:t>Frustration and ‘shutting down’ or ‘going blank’</a:t>
            </a:r>
          </a:p>
          <a:p>
            <a:pPr algn="ctr">
              <a:lnSpc>
                <a:spcPts val="2314"/>
              </a:lnSpc>
            </a:pPr>
            <a:endParaRPr lang="en-US" b="1">
              <a:latin typeface="Lato" panose="020F0502020204030203" pitchFamily="34" charset="0"/>
            </a:endParaRPr>
          </a:p>
          <a:p>
            <a:pPr algn="ctr">
              <a:lnSpc>
                <a:spcPts val="2314"/>
              </a:lnSpc>
            </a:pPr>
            <a:r>
              <a:rPr lang="1106" b="1">
                <a:latin typeface="Lato" panose="020F0502020204030203" pitchFamily="34" charset="77"/>
              </a:rPr>
              <a:t>Rhwystredigaeth a ‘chau i lawr’ neu'r ‘meddwl yn mynd yn wag’</a:t>
            </a:r>
          </a:p>
        </p:txBody>
      </p:sp>
    </p:spTree>
    <p:extLst>
      <p:ext uri="{BB962C8B-B14F-4D97-AF65-F5344CB8AC3E}">
        <p14:creationId xmlns:p14="http://schemas.microsoft.com/office/powerpoint/2010/main" val="1088772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738D0-BD7D-F62D-E911-CBA5BA0F0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C95F203-2DA1-79BD-3763-CB046E69F8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0890" y="191476"/>
            <a:ext cx="8633946" cy="1158745"/>
          </a:xfrm>
        </p:spPr>
        <p:txBody>
          <a:bodyPr/>
          <a:lstStyle/>
          <a:p>
            <a:r>
              <a:rPr lang="en-GB" sz="3000" b="1"/>
              <a:t>Maths Anxiety: real perspectives</a:t>
            </a:r>
          </a:p>
          <a:p>
            <a:r>
              <a:rPr lang="1106" sz="3000" b="1"/>
              <a:t>Gorbryder ynghylch Mathemateg: safbwyntiau go iawn</a:t>
            </a:r>
            <a:endParaRPr lang="en-GB" sz="4000" b="1"/>
          </a:p>
          <a:p>
            <a:endParaRPr lang="en-GB" sz="3000" b="1"/>
          </a:p>
          <a:p>
            <a:endParaRPr lang="en-GB" sz="3000" b="1"/>
          </a:p>
        </p:txBody>
      </p:sp>
      <p:pic>
        <p:nvPicPr>
          <p:cNvPr id="39" name="Graphic 38" descr="Harvey Balls 0% with solid fill">
            <a:extLst>
              <a:ext uri="{FF2B5EF4-FFF2-40B4-BE49-F238E27FC236}">
                <a16:creationId xmlns:a16="http://schemas.microsoft.com/office/drawing/2014/main" id="{1D653298-0ACD-0822-D485-8848FF6B96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41" name="Graphic 40" descr="Harvey Balls 15% with solid fill">
            <a:extLst>
              <a:ext uri="{FF2B5EF4-FFF2-40B4-BE49-F238E27FC236}">
                <a16:creationId xmlns:a16="http://schemas.microsoft.com/office/drawing/2014/main" id="{EE926F12-349A-71A5-54FE-CC3D757A1C6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43" name="Graphic 42" descr="Tea with solid fill">
            <a:extLst>
              <a:ext uri="{FF2B5EF4-FFF2-40B4-BE49-F238E27FC236}">
                <a16:creationId xmlns:a16="http://schemas.microsoft.com/office/drawing/2014/main" id="{6E8ED3A4-E7D0-4ABF-9FA6-C2EB1DDC86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45" name="Graphic 44" descr="Harvey Balls 40% with solid fill">
            <a:extLst>
              <a:ext uri="{FF2B5EF4-FFF2-40B4-BE49-F238E27FC236}">
                <a16:creationId xmlns:a16="http://schemas.microsoft.com/office/drawing/2014/main" id="{9344F6EE-8F97-9809-045A-EEFE4E0DAF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47" name="Graphic 46" descr="Harvey Balls 25% with solid fill">
            <a:extLst>
              <a:ext uri="{FF2B5EF4-FFF2-40B4-BE49-F238E27FC236}">
                <a16:creationId xmlns:a16="http://schemas.microsoft.com/office/drawing/2014/main" id="{3471C8FE-0D75-6C27-1B3A-D64619A1A0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49" name="Graphic 48" descr="Harvey Balls 100% with solid fill">
            <a:extLst>
              <a:ext uri="{FF2B5EF4-FFF2-40B4-BE49-F238E27FC236}">
                <a16:creationId xmlns:a16="http://schemas.microsoft.com/office/drawing/2014/main" id="{9E4E5362-00B4-7E60-9AE8-BB70A681CE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51" name="Graphic 50" descr="Harvey Balls 65% with solid fill">
            <a:extLst>
              <a:ext uri="{FF2B5EF4-FFF2-40B4-BE49-F238E27FC236}">
                <a16:creationId xmlns:a16="http://schemas.microsoft.com/office/drawing/2014/main" id="{69D07980-4C36-CF20-9856-4DDD13214C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53" name="Graphic 52" descr="Harvey Balls 90% with solid fill">
            <a:extLst>
              <a:ext uri="{FF2B5EF4-FFF2-40B4-BE49-F238E27FC236}">
                <a16:creationId xmlns:a16="http://schemas.microsoft.com/office/drawing/2014/main" id="{A7A8A694-0FBE-1222-41A0-634BA82916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E18626A-B3EE-CACA-AEBD-FF182B4B8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1014" y="2278575"/>
            <a:ext cx="3286777" cy="219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person smiling for a picture&#10;&#10;AI-generated content may be incorrect.">
            <a:extLst>
              <a:ext uri="{FF2B5EF4-FFF2-40B4-BE49-F238E27FC236}">
                <a16:creationId xmlns:a16="http://schemas.microsoft.com/office/drawing/2014/main" id="{E21DAD8D-AC75-C4FA-5ECB-AB01EED2B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32" y="2089116"/>
            <a:ext cx="3207311" cy="20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727092B-DAFE-DBBA-15F8-E5815F6A1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9177" y="4468863"/>
            <a:ext cx="3490452" cy="232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E19E2D-C4A9-C2F6-462A-1C8DA21CC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3261" y="4410929"/>
            <a:ext cx="3490452" cy="232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799761-53DD-EE9E-3F95-F812FF8BC47B}"/>
              </a:ext>
            </a:extLst>
          </p:cNvPr>
          <p:cNvSpPr txBox="1"/>
          <p:nvPr/>
        </p:nvSpPr>
        <p:spPr>
          <a:xfrm>
            <a:off x="6557819" y="1676013"/>
            <a:ext cx="25861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>
                <a:hlinkClick r:id="rId14"/>
              </a:rPr>
              <a:t>Read all here</a:t>
            </a:r>
            <a:endParaRPr lang="en-GB" sz="1800" b="1"/>
          </a:p>
          <a:p>
            <a:r>
              <a:rPr lang="en-GB" b="1" err="1"/>
              <a:t>Darllenwch</a:t>
            </a:r>
            <a:r>
              <a:rPr lang="en-GB" b="1"/>
              <a:t> yd </a:t>
            </a:r>
            <a:r>
              <a:rPr lang="en-GB" b="1" err="1"/>
              <a:t>isod</a:t>
            </a:r>
            <a:endParaRPr lang="en-GB"/>
          </a:p>
        </p:txBody>
      </p:sp>
      <p:pic>
        <p:nvPicPr>
          <p:cNvPr id="8" name="Graphic 7" descr="Link with solid fill">
            <a:extLst>
              <a:ext uri="{FF2B5EF4-FFF2-40B4-BE49-F238E27FC236}">
                <a16:creationId xmlns:a16="http://schemas.microsoft.com/office/drawing/2014/main" id="{774D3155-60C1-73C3-C770-716EFF2B3C3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400000">
            <a:off x="6207507" y="1780256"/>
            <a:ext cx="437847" cy="43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424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25701E-A85C-B846-1A9F-F4489DC0CE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627" y="5014244"/>
            <a:ext cx="1263758" cy="177942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4463" y="140283"/>
            <a:ext cx="8592369" cy="1158745"/>
          </a:xfrm>
        </p:spPr>
        <p:txBody>
          <a:bodyPr/>
          <a:lstStyle/>
          <a:p>
            <a:r>
              <a:rPr lang="en-GB" sz="3000" b="1"/>
              <a:t>Tips to overcome maths anxiety in adults</a:t>
            </a:r>
          </a:p>
          <a:p>
            <a:r>
              <a:rPr lang="1106" sz="3000" b="1"/>
              <a:t>Awgrymiadau ar gyfer goresgyn gorbryder ynghylch mathemateg ymhlith oedolion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72B01-B65D-48E3-EAE1-4AE0952FEB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1984" y="2060115"/>
            <a:ext cx="3780868" cy="3948871"/>
          </a:xfrm>
        </p:spPr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Talk about your feelings about maths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/>
              <a:t>Challenge your own beliefs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Try not to compare yourself to others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/>
              <a:t>Reduce pressure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Set realistic goals</a:t>
            </a:r>
            <a:endParaRPr lang="en-GB" sz="2000">
              <a:latin typeface="Lato" panose="020F0502020204030203" pitchFamily="34" charset="77"/>
            </a:endParaRPr>
          </a:p>
        </p:txBody>
      </p:sp>
      <p:pic>
        <p:nvPicPr>
          <p:cNvPr id="16" name="Graphic 15" descr="Harvey Balls 0% with solid fill">
            <a:extLst>
              <a:ext uri="{FF2B5EF4-FFF2-40B4-BE49-F238E27FC236}">
                <a16:creationId xmlns:a16="http://schemas.microsoft.com/office/drawing/2014/main" id="{60E9F3D7-2238-6B69-29C4-03775BDE12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5% with solid fill">
            <a:extLst>
              <a:ext uri="{FF2B5EF4-FFF2-40B4-BE49-F238E27FC236}">
                <a16:creationId xmlns:a16="http://schemas.microsoft.com/office/drawing/2014/main" id="{AF73F580-D2E7-4FDB-B20E-4792BA334C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0" name="Graphic 19" descr="Tea with solid fill">
            <a:extLst>
              <a:ext uri="{FF2B5EF4-FFF2-40B4-BE49-F238E27FC236}">
                <a16:creationId xmlns:a16="http://schemas.microsoft.com/office/drawing/2014/main" id="{7DCB14A5-1545-C844-4F2F-D9889503E7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2" name="Graphic 21" descr="Harvey Balls 40% with solid fill">
            <a:extLst>
              <a:ext uri="{FF2B5EF4-FFF2-40B4-BE49-F238E27FC236}">
                <a16:creationId xmlns:a16="http://schemas.microsoft.com/office/drawing/2014/main" id="{40D32CDF-9B63-8EE8-8900-DEA32FD7AA2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45579D20-ABB6-6E14-CAEC-52DE3C2331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8A748AD1-5E57-7B85-DFE1-743A57E6942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EB805E91-98C8-0A16-6C9B-6D407EBFCE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8A67298A-C8FE-563A-0480-99BCF92A15A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5A2BCCD-1D29-8A55-2BDF-A81EAE3C2AF3}"/>
              </a:ext>
            </a:extLst>
          </p:cNvPr>
          <p:cNvSpPr txBox="1">
            <a:spLocks/>
          </p:cNvSpPr>
          <p:nvPr/>
        </p:nvSpPr>
        <p:spPr>
          <a:xfrm>
            <a:off x="4816667" y="1955086"/>
            <a:ext cx="4197104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en-GB" sz="2000" b="0" err="1"/>
              <a:t>Siaradwch</a:t>
            </a:r>
            <a:r>
              <a:rPr lang="en-GB" sz="2000" b="0"/>
              <a:t> am </a:t>
            </a:r>
            <a:r>
              <a:rPr lang="en-GB" sz="2000" b="0" err="1"/>
              <a:t>eich</a:t>
            </a:r>
            <a:r>
              <a:rPr lang="en-GB" sz="2000" b="0"/>
              <a:t> </a:t>
            </a:r>
            <a:r>
              <a:rPr lang="en-GB" sz="2000" b="0" err="1"/>
              <a:t>teimladau</a:t>
            </a:r>
            <a:r>
              <a:rPr lang="en-GB" sz="2000" b="0"/>
              <a:t> </a:t>
            </a:r>
            <a:r>
              <a:rPr lang="en-GB" sz="2000" b="0" err="1"/>
              <a:t>ynghylch</a:t>
            </a:r>
            <a:r>
              <a:rPr lang="en-GB" sz="2000" b="0"/>
              <a:t> </a:t>
            </a:r>
            <a:r>
              <a:rPr lang="en-GB" sz="2000" b="0" err="1"/>
              <a:t>mathemateg</a:t>
            </a:r>
            <a:endParaRPr lang="en-GB" sz="2000" b="0"/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en-GB" sz="2000" b="0" err="1"/>
              <a:t>Heriwch</a:t>
            </a:r>
            <a:r>
              <a:rPr lang="en-GB" sz="2000" b="0"/>
              <a:t> </a:t>
            </a:r>
            <a:r>
              <a:rPr lang="en-GB" sz="2000" b="0" err="1"/>
              <a:t>eich</a:t>
            </a:r>
            <a:r>
              <a:rPr lang="en-GB" sz="2000" b="0"/>
              <a:t> </a:t>
            </a:r>
            <a:r>
              <a:rPr lang="en-GB" sz="2000" b="0" err="1"/>
              <a:t>credoau</a:t>
            </a:r>
            <a:r>
              <a:rPr lang="en-GB" sz="2000" b="0"/>
              <a:t> </a:t>
            </a:r>
            <a:r>
              <a:rPr lang="en-GB" sz="2000" b="0" err="1"/>
              <a:t>eich</a:t>
            </a:r>
            <a:r>
              <a:rPr lang="en-GB" sz="2000" b="0"/>
              <a:t> </a:t>
            </a:r>
            <a:r>
              <a:rPr lang="en-GB" sz="2000" b="0" err="1"/>
              <a:t>hun</a:t>
            </a:r>
            <a:endParaRPr lang="en-GB" sz="2000" b="0"/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en-GB" sz="2000" b="0" err="1"/>
              <a:t>Ceisiwch</a:t>
            </a:r>
            <a:r>
              <a:rPr lang="en-GB" sz="2000" b="0"/>
              <a:t> </a:t>
            </a:r>
            <a:r>
              <a:rPr lang="en-GB" sz="2000" b="0" err="1"/>
              <a:t>beidio</a:t>
            </a:r>
            <a:r>
              <a:rPr lang="en-GB" sz="2000" b="0"/>
              <a:t> â </a:t>
            </a:r>
            <a:r>
              <a:rPr lang="en-GB" sz="2000" b="0" err="1"/>
              <a:t>chymharu</a:t>
            </a:r>
            <a:r>
              <a:rPr lang="en-GB" sz="2000" b="0"/>
              <a:t> </a:t>
            </a:r>
            <a:r>
              <a:rPr lang="en-GB" sz="2000" b="0" err="1"/>
              <a:t>eich</a:t>
            </a:r>
            <a:r>
              <a:rPr lang="en-GB" sz="2000" b="0"/>
              <a:t> </a:t>
            </a:r>
            <a:r>
              <a:rPr lang="en-GB" sz="2000" b="0" err="1"/>
              <a:t>hun</a:t>
            </a:r>
            <a:r>
              <a:rPr lang="en-GB" sz="2000" b="0"/>
              <a:t> ag </a:t>
            </a:r>
            <a:r>
              <a:rPr lang="en-GB" sz="2000" b="0" err="1"/>
              <a:t>eraill</a:t>
            </a:r>
            <a:endParaRPr lang="en-GB" sz="2000" b="0"/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en-GB" sz="2000" b="0" err="1"/>
              <a:t>Ceisiwch</a:t>
            </a:r>
            <a:r>
              <a:rPr lang="en-GB" sz="2000" b="0"/>
              <a:t> </a:t>
            </a:r>
            <a:r>
              <a:rPr lang="en-GB" sz="2000" b="0" err="1"/>
              <a:t>leihau'r</a:t>
            </a:r>
            <a:r>
              <a:rPr lang="en-GB" sz="2000" b="0"/>
              <a:t> </a:t>
            </a:r>
            <a:r>
              <a:rPr lang="en-GB" sz="2000" b="0" err="1"/>
              <a:t>pwysau</a:t>
            </a:r>
            <a:endParaRPr lang="en-GB" sz="2000" b="0"/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en-GB" sz="2000" b="0" err="1"/>
              <a:t>Gosodwch</a:t>
            </a:r>
            <a:r>
              <a:rPr lang="en-GB" sz="2000" b="0"/>
              <a:t> </a:t>
            </a:r>
            <a:r>
              <a:rPr lang="en-GB" sz="2000" b="0" err="1"/>
              <a:t>nodau</a:t>
            </a:r>
            <a:r>
              <a:rPr lang="en-GB" sz="2000" b="0"/>
              <a:t> </a:t>
            </a:r>
            <a:r>
              <a:rPr lang="en-GB" sz="2000" b="0" err="1"/>
              <a:t>realistig</a:t>
            </a:r>
            <a:endParaRPr lang="en-GB" sz="2000" b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546C632-0CD4-29B7-4873-4BCB9CB5AB95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44DF220-0000-CA63-B499-14CC2CF23F4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98905" y="5025401"/>
            <a:ext cx="1263757" cy="174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024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896" y="227540"/>
            <a:ext cx="8350367" cy="1158745"/>
          </a:xfrm>
        </p:spPr>
        <p:txBody>
          <a:bodyPr/>
          <a:lstStyle/>
          <a:p>
            <a:r>
              <a:rPr lang="en-GB" sz="2800" b="1"/>
              <a:t>Tips for supporting children with maths anxiety</a:t>
            </a:r>
          </a:p>
          <a:p>
            <a:r>
              <a:rPr lang="1106" sz="2800" b="1"/>
              <a:t>Awgrymiadau ar gyfer cefnogi plant gyda gorbryder ynghylch mathemateg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72B01-B65D-48E3-EAE1-4AE0952FEB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5007" y="2232339"/>
            <a:ext cx="4141001" cy="4097440"/>
          </a:xfrm>
        </p:spPr>
        <p:txBody>
          <a:bodyPr/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Normalise struggle and encourage growth mindset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/>
              <a:t>Take it slowly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Reduce pressure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/>
              <a:t>Turn maths learning into things that don’t feel like maths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0">
                <a:latin typeface="Lato" panose="020F0502020204030203" pitchFamily="34" charset="77"/>
              </a:rPr>
              <a:t>Be careful not to show your own an</a:t>
            </a:r>
            <a:r>
              <a:rPr lang="en-GB" sz="2000" b="0"/>
              <a:t>xieties</a:t>
            </a:r>
            <a:endParaRPr lang="en-GB" sz="2000">
              <a:latin typeface="Lato" panose="020F0502020204030203" pitchFamily="34" charset="77"/>
            </a:endParaRPr>
          </a:p>
        </p:txBody>
      </p:sp>
      <p:pic>
        <p:nvPicPr>
          <p:cNvPr id="16" name="Graphic 15" descr="Harvey Balls 0% with solid fill">
            <a:extLst>
              <a:ext uri="{FF2B5EF4-FFF2-40B4-BE49-F238E27FC236}">
                <a16:creationId xmlns:a16="http://schemas.microsoft.com/office/drawing/2014/main" id="{E342FCCD-4E5B-15C2-8C13-995A611E55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5% with solid fill">
            <a:extLst>
              <a:ext uri="{FF2B5EF4-FFF2-40B4-BE49-F238E27FC236}">
                <a16:creationId xmlns:a16="http://schemas.microsoft.com/office/drawing/2014/main" id="{7FADDBE3-13BF-0410-1581-C514B63707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0" name="Graphic 19" descr="Tea with solid fill">
            <a:extLst>
              <a:ext uri="{FF2B5EF4-FFF2-40B4-BE49-F238E27FC236}">
                <a16:creationId xmlns:a16="http://schemas.microsoft.com/office/drawing/2014/main" id="{05171B36-4B16-16C2-3513-38778766EF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2" name="Graphic 21" descr="Harvey Balls 40% with solid fill">
            <a:extLst>
              <a:ext uri="{FF2B5EF4-FFF2-40B4-BE49-F238E27FC236}">
                <a16:creationId xmlns:a16="http://schemas.microsoft.com/office/drawing/2014/main" id="{F5C64BBC-5851-3089-AA64-7508ECAE70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69282CFD-24DD-01CB-FEB6-BE6DF619D1B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37084A77-5022-DB24-BF37-758B919CD3E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BEAB08ED-0172-34C8-D88B-97C3DBB801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C9E18F3D-3990-AED6-2920-D11A6F6C1A9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CB8F4BE-8E32-34B0-5D59-AAD794015897}"/>
              </a:ext>
            </a:extLst>
          </p:cNvPr>
          <p:cNvSpPr txBox="1">
            <a:spLocks/>
          </p:cNvSpPr>
          <p:nvPr/>
        </p:nvSpPr>
        <p:spPr>
          <a:xfrm>
            <a:off x="4809744" y="2210444"/>
            <a:ext cx="4334256" cy="409744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800"/>
              </a:spcAft>
              <a:buFont typeface="Arial" pitchFamily="34" charset="0"/>
              <a:buChar char="•"/>
              <a:defRPr b="0" i="0"/>
            </a:pPr>
            <a:r>
              <a:rPr lang="en-GB" sz="2000" b="0"/>
              <a:t>Normaleiddiwch y ffaith bod pobl yn cael trafferth, ac anogwch feddylfryd twf</a:t>
            </a:r>
          </a:p>
          <a:p>
            <a:pPr marL="342900" indent="-342900">
              <a:spcAft>
                <a:spcPts val="800"/>
              </a:spcAft>
              <a:buFont typeface="Arial" pitchFamily="34" charset="0"/>
              <a:buChar char="•"/>
              <a:defRPr b="0" i="0"/>
            </a:pPr>
            <a:r>
              <a:rPr lang="en-GB" sz="2000" b="0"/>
              <a:t>Cymerwch bethau gan bwyll bach</a:t>
            </a:r>
          </a:p>
          <a:p>
            <a:pPr marL="342900" indent="-342900">
              <a:spcAft>
                <a:spcPts val="800"/>
              </a:spcAft>
              <a:buFont typeface="Arial" pitchFamily="34" charset="0"/>
              <a:buChar char="•"/>
              <a:defRPr b="0" i="0"/>
            </a:pPr>
            <a:r>
              <a:rPr lang="en-GB" sz="2000" b="0"/>
              <a:t>Ceisiwch leihau'r pwysau</a:t>
            </a:r>
          </a:p>
          <a:p>
            <a:pPr marL="342900" indent="-342900">
              <a:spcAft>
                <a:spcPts val="800"/>
              </a:spcAft>
              <a:buFont typeface="Arial" pitchFamily="34" charset="0"/>
              <a:buChar char="•"/>
              <a:defRPr b="0" i="0"/>
            </a:pPr>
            <a:r>
              <a:rPr lang="en-GB" sz="2000" b="0"/>
              <a:t>Newidiwch ddysgu am fathemateg yn rhywbeth nad yw'n teimlo fel mathemateg</a:t>
            </a:r>
          </a:p>
          <a:p>
            <a:pPr marL="342900" indent="-342900">
              <a:spcAft>
                <a:spcPts val="800"/>
              </a:spcAft>
              <a:buFont typeface="Arial" pitchFamily="34" charset="0"/>
              <a:buChar char="•"/>
              <a:defRPr b="0" i="0"/>
            </a:pPr>
            <a:r>
              <a:rPr lang="en-GB" sz="2000" b="0"/>
              <a:t>Gofalwch beidio â dangos eich gorbryderon eich hun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C0EACA-7FC1-CAE3-DEB9-85E39BFC8794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0073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What is dyscalculia?</a:t>
            </a:r>
          </a:p>
          <a:p>
            <a:r>
              <a:rPr lang="1106" sz="3000" b="1"/>
              <a:t>Beth yw dyscalcwlia?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D172B01-B65D-48E3-EAE1-4AE0952FEBDC}"/>
              </a:ext>
            </a:extLst>
          </p:cNvPr>
          <p:cNvSpPr>
            <a:spLocks noGrp="1"/>
          </p:cNvSpPr>
          <p:nvPr/>
        </p:nvSpPr>
        <p:spPr>
          <a:xfrm>
            <a:off x="821893" y="2284728"/>
            <a:ext cx="3929255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/>
              <a:t>Specific and persistent learning difficulty 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/>
              <a:t>Unexpected in relation to age, education and experience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>
                <a:latin typeface="Lato" panose="020F0502020204030203" pitchFamily="34" charset="77"/>
              </a:rPr>
              <a:t>“</a:t>
            </a:r>
            <a:r>
              <a:rPr lang="en-GB" sz="1800" b="0"/>
              <a:t>D</a:t>
            </a:r>
            <a:r>
              <a:rPr lang="en-GB" sz="1800" b="0">
                <a:latin typeface="Lato" panose="020F0502020204030203" pitchFamily="34" charset="77"/>
              </a:rPr>
              <a:t>yslexia with numbers”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/>
              <a:t>Affects approximately 6%</a:t>
            </a:r>
            <a:endParaRPr lang="en-GB" sz="1800" b="0">
              <a:latin typeface="Lato" panose="020F0502020204030203" pitchFamily="34" charset="77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b="0"/>
              <a:t>M</a:t>
            </a:r>
            <a:r>
              <a:rPr lang="en-GB" sz="1800" b="0">
                <a:latin typeface="Lato" panose="020F0502020204030203" pitchFamily="34" charset="77"/>
              </a:rPr>
              <a:t>uch less well-known than dyslexia</a:t>
            </a:r>
          </a:p>
          <a:p>
            <a:pPr>
              <a:spcAft>
                <a:spcPts val="1200"/>
              </a:spcAft>
            </a:pPr>
            <a:endParaRPr lang="en-GB" sz="1800" b="0">
              <a:latin typeface="Lato" panose="020F0502020204030203" pitchFamily="34" charset="77"/>
            </a:endParaRPr>
          </a:p>
        </p:txBody>
      </p:sp>
      <p:pic>
        <p:nvPicPr>
          <p:cNvPr id="17" name="Picture 16" descr="Image of Stella with the quote &quot;I got diagnosed with dyscalculia when I was eight. Maths class felt like a different language.&quot;">
            <a:extLst>
              <a:ext uri="{FF2B5EF4-FFF2-40B4-BE49-F238E27FC236}">
                <a16:creationId xmlns:a16="http://schemas.microsoft.com/office/drawing/2014/main" id="{5139F337-D17B-2D1A-F65B-2AA17F93F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4743" y="-262610"/>
            <a:ext cx="5422274" cy="361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BC27D43A-6DAD-77CF-ECCD-345C84B411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5% with solid fill">
            <a:extLst>
              <a:ext uri="{FF2B5EF4-FFF2-40B4-BE49-F238E27FC236}">
                <a16:creationId xmlns:a16="http://schemas.microsoft.com/office/drawing/2014/main" id="{6FCF8530-5D95-FCC8-E989-1111F3279CA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0" name="Graphic 19" descr="Tea with solid fill">
            <a:extLst>
              <a:ext uri="{FF2B5EF4-FFF2-40B4-BE49-F238E27FC236}">
                <a16:creationId xmlns:a16="http://schemas.microsoft.com/office/drawing/2014/main" id="{B780BBD4-00FE-7BEE-6F24-80DBBF2DC4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2" name="Graphic 21" descr="Harvey Balls 40% with solid fill">
            <a:extLst>
              <a:ext uri="{FF2B5EF4-FFF2-40B4-BE49-F238E27FC236}">
                <a16:creationId xmlns:a16="http://schemas.microsoft.com/office/drawing/2014/main" id="{A4B041D5-5EC3-B627-5417-8219AA7692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05C5330D-7545-3EFF-2C6E-D9EFC2118F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7D473C82-E50D-6C19-5432-CBDB4B5CDF7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E3CC79A2-CFCA-3E1A-7601-77944E58DF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93D0F2EA-DE2A-52F6-59D8-459A033EAD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634BB-594E-F1B3-7857-1896D67CF963}"/>
              </a:ext>
            </a:extLst>
          </p:cNvPr>
          <p:cNvSpPr>
            <a:spLocks noGrp="1"/>
          </p:cNvSpPr>
          <p:nvPr/>
        </p:nvSpPr>
        <p:spPr>
          <a:xfrm>
            <a:off x="5082059" y="3426033"/>
            <a:ext cx="3979341" cy="3948871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800" b="0"/>
              <a:t>Anhawster dysgu penodol a pharhaus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800" b="0"/>
              <a:t>Annisgwyl mewn perthynas ag oed, addysg a phrofiad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800" b="0">
                <a:latin typeface="Lato" panose="020F0502020204030203" pitchFamily="34" charset="77"/>
              </a:rPr>
              <a:t>“Dyslecsia gyda rhifau” 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800" b="0"/>
              <a:t>Yn effeithio ar tua 6%</a:t>
            </a:r>
            <a:endParaRPr lang="en-GB" sz="1800" b="0">
              <a:latin typeface="Lato" panose="020F0502020204030203" pitchFamily="34" charset="77"/>
            </a:endParaRP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800" b="0"/>
              <a:t>Yn llawer llai cyfarwydd na dyslecsia</a:t>
            </a:r>
          </a:p>
          <a:p>
            <a:pPr>
              <a:spcAft>
                <a:spcPts val="1200"/>
              </a:spcAft>
            </a:pPr>
            <a:endParaRPr lang="en-GB" sz="1800" b="0">
              <a:latin typeface="Lato" panose="020F0502020204030203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5FAEE5-23B6-72E6-BFA0-2DC85589FCD7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6558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What is dyscalculia?</a:t>
            </a:r>
          </a:p>
          <a:p>
            <a:r>
              <a:rPr lang="1106" sz="3000" b="1"/>
              <a:t>Beth yw dyscalcwlia? </a:t>
            </a:r>
          </a:p>
        </p:txBody>
      </p:sp>
      <p:pic>
        <p:nvPicPr>
          <p:cNvPr id="8194" name="Picture 2" descr="Diagram&#10;&#10;Description automatically generated">
            <a:extLst>
              <a:ext uri="{FF2B5EF4-FFF2-40B4-BE49-F238E27FC236}">
                <a16:creationId xmlns:a16="http://schemas.microsoft.com/office/drawing/2014/main" id="{3319CF5F-53F3-251B-0212-2B3EEEDCF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7632" y="2041864"/>
            <a:ext cx="6781800" cy="467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8CFC9FBA-DEF8-319E-4C68-47A586C552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5% with solid fill">
            <a:extLst>
              <a:ext uri="{FF2B5EF4-FFF2-40B4-BE49-F238E27FC236}">
                <a16:creationId xmlns:a16="http://schemas.microsoft.com/office/drawing/2014/main" id="{873FDE15-6CFE-9ED8-DB6B-A238ABD16C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8" name="Graphic 17" descr="Tea with solid fill">
            <a:extLst>
              <a:ext uri="{FF2B5EF4-FFF2-40B4-BE49-F238E27FC236}">
                <a16:creationId xmlns:a16="http://schemas.microsoft.com/office/drawing/2014/main" id="{A506E99B-2E67-0A01-DB76-4953BAFAF2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0" name="Graphic 19" descr="Harvey Balls 40% with solid fill">
            <a:extLst>
              <a:ext uri="{FF2B5EF4-FFF2-40B4-BE49-F238E27FC236}">
                <a16:creationId xmlns:a16="http://schemas.microsoft.com/office/drawing/2014/main" id="{C78BE91E-99CC-02E2-D8CC-663DBF8375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25% with solid fill">
            <a:extLst>
              <a:ext uri="{FF2B5EF4-FFF2-40B4-BE49-F238E27FC236}">
                <a16:creationId xmlns:a16="http://schemas.microsoft.com/office/drawing/2014/main" id="{EC3C2D65-6C6F-6C9B-4F8D-C753EC1CA51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100% with solid fill">
            <a:extLst>
              <a:ext uri="{FF2B5EF4-FFF2-40B4-BE49-F238E27FC236}">
                <a16:creationId xmlns:a16="http://schemas.microsoft.com/office/drawing/2014/main" id="{9F15CB93-E47B-B452-F0D2-7AC0C0A504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65% with solid fill">
            <a:extLst>
              <a:ext uri="{FF2B5EF4-FFF2-40B4-BE49-F238E27FC236}">
                <a16:creationId xmlns:a16="http://schemas.microsoft.com/office/drawing/2014/main" id="{E4084746-CF3A-F60F-BF5A-C39074EEE9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90% with solid fill">
            <a:extLst>
              <a:ext uri="{FF2B5EF4-FFF2-40B4-BE49-F238E27FC236}">
                <a16:creationId xmlns:a16="http://schemas.microsoft.com/office/drawing/2014/main" id="{517AD1A6-9072-AA80-CE0B-817AAD45CDD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454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8391351" cy="1158745"/>
          </a:xfrm>
        </p:spPr>
        <p:txBody>
          <a:bodyPr lIns="91440" tIns="45720" rIns="91440" bIns="45720" anchor="t"/>
          <a:lstStyle/>
          <a:p>
            <a:r>
              <a:rPr lang="en-GB" sz="3000" b="1">
                <a:cs typeface="Rubik Medium"/>
              </a:rPr>
              <a:t>How does dyscalculia affect children?</a:t>
            </a:r>
          </a:p>
          <a:p>
            <a:r>
              <a:rPr lang="1106" sz="3000" b="1">
                <a:cs typeface="Rubik Medium"/>
              </a:rPr>
              <a:t>Sut y mae dyscalcwlia yn effeithio ar blant?</a:t>
            </a:r>
            <a:endParaRPr lang="en-GB" sz="3000" b="1"/>
          </a:p>
          <a:p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72B01-B65D-48E3-EAE1-4AE0952FEB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4652" y="2079576"/>
            <a:ext cx="3578748" cy="4540230"/>
          </a:xfrm>
        </p:spPr>
        <p:txBody>
          <a:bodyPr lIns="91440" tIns="45720" rIns="91440" bIns="45720" anchor="t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en-GB" b="0" u="sng">
                <a:latin typeface="Lato"/>
                <a:ea typeface="Lato"/>
                <a:cs typeface="Rubik Medium"/>
              </a:rPr>
              <a:t>Pre-school signs</a:t>
            </a:r>
            <a:endParaRPr lang="en-US" sz="1050">
              <a:ea typeface="Lato" panose="020F0502020204030203" pitchFamily="34" charset="77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Has trouble learning to count</a:t>
            </a:r>
            <a:endParaRPr lang="en-GB" b="0" u="sng">
              <a:ea typeface="Lato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Struggles to connect a number to an object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Struggles to recognise patterns, like smallest to largest or tallest to shortest</a:t>
            </a:r>
            <a:endParaRPr lang="en-GB" b="0">
              <a:ea typeface="Lato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endParaRPr lang="en-GB" b="0">
              <a:latin typeface="Lato"/>
              <a:ea typeface="Lato"/>
              <a:cs typeface="Rubik Medium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en-GB" b="0" u="sng">
                <a:latin typeface="Lato"/>
                <a:ea typeface="Lato"/>
                <a:cs typeface="Rubik Medium"/>
              </a:rPr>
              <a:t>Primary school signs</a:t>
            </a:r>
            <a:endParaRPr lang="en-GB" b="0">
              <a:ea typeface="Lato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Still using fingers to count instead of using mental strategies</a:t>
            </a:r>
            <a:endParaRPr lang="en-GB" b="0" u="sng">
              <a:ea typeface="Lato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Poor understanding and confusion around mathematical symbols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Has trouble keeping score in sports or games</a:t>
            </a:r>
            <a:endParaRPr lang="en-GB" b="0">
              <a:ea typeface="Lato"/>
            </a:endParaRP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endParaRPr lang="en-GB" b="0">
              <a:ea typeface="Lato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</a:pPr>
            <a:r>
              <a:rPr lang="en-GB" b="0" u="sng">
                <a:latin typeface="Lato"/>
                <a:ea typeface="Lato"/>
                <a:cs typeface="Rubik Medium"/>
              </a:rPr>
              <a:t>Secondary school signs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Has trouble measuring items like ingredients in a recipe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Lacks confidence in activities that require understanding speed, distance and directions, and may get lost easily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Font typeface="Arial"/>
              <a:buChar char="•"/>
            </a:pPr>
            <a:r>
              <a:rPr lang="en-GB" b="0">
                <a:latin typeface="Lato"/>
                <a:ea typeface="Lato"/>
                <a:cs typeface="Rubik Medium"/>
              </a:rPr>
              <a:t>Has trouble applying maths concepts to money</a:t>
            </a:r>
            <a:endParaRPr lang="en-GB" b="0">
              <a:ea typeface="Lato"/>
            </a:endParaRPr>
          </a:p>
        </p:txBody>
      </p:sp>
      <p:pic>
        <p:nvPicPr>
          <p:cNvPr id="15" name="Graphic 14" descr="Harvey Balls 0% with solid fill">
            <a:extLst>
              <a:ext uri="{FF2B5EF4-FFF2-40B4-BE49-F238E27FC236}">
                <a16:creationId xmlns:a16="http://schemas.microsoft.com/office/drawing/2014/main" id="{D44583CE-426B-E9C6-5357-A286CED799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15% with solid fill">
            <a:extLst>
              <a:ext uri="{FF2B5EF4-FFF2-40B4-BE49-F238E27FC236}">
                <a16:creationId xmlns:a16="http://schemas.microsoft.com/office/drawing/2014/main" id="{F55112D6-ED06-AD6F-F3BF-61D76D2F6C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9" name="Graphic 18" descr="Tea with solid fill">
            <a:extLst>
              <a:ext uri="{FF2B5EF4-FFF2-40B4-BE49-F238E27FC236}">
                <a16:creationId xmlns:a16="http://schemas.microsoft.com/office/drawing/2014/main" id="{8031FF48-8FD4-DFD0-B8E9-9B120F9194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1" name="Graphic 20" descr="Harvey Balls 40% with solid fill">
            <a:extLst>
              <a:ext uri="{FF2B5EF4-FFF2-40B4-BE49-F238E27FC236}">
                <a16:creationId xmlns:a16="http://schemas.microsoft.com/office/drawing/2014/main" id="{B3894765-77F9-54C7-B840-62D5E272AF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3" name="Graphic 22" descr="Harvey Balls 25% with solid fill">
            <a:extLst>
              <a:ext uri="{FF2B5EF4-FFF2-40B4-BE49-F238E27FC236}">
                <a16:creationId xmlns:a16="http://schemas.microsoft.com/office/drawing/2014/main" id="{7ED88D12-4BE2-5081-A73F-10AE47D36D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100% with solid fill">
            <a:extLst>
              <a:ext uri="{FF2B5EF4-FFF2-40B4-BE49-F238E27FC236}">
                <a16:creationId xmlns:a16="http://schemas.microsoft.com/office/drawing/2014/main" id="{FB4D8747-ADEB-EE62-27A9-625460D191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65% with solid fill">
            <a:extLst>
              <a:ext uri="{FF2B5EF4-FFF2-40B4-BE49-F238E27FC236}">
                <a16:creationId xmlns:a16="http://schemas.microsoft.com/office/drawing/2014/main" id="{4507DA44-7375-AD18-3345-2B874EAF925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90% with solid fill">
            <a:extLst>
              <a:ext uri="{FF2B5EF4-FFF2-40B4-BE49-F238E27FC236}">
                <a16:creationId xmlns:a16="http://schemas.microsoft.com/office/drawing/2014/main" id="{8C621862-F374-A63D-59AE-70E0B79CDD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CFA93AD-56D1-7B3C-0956-23A3EC7D4A62}"/>
              </a:ext>
            </a:extLst>
          </p:cNvPr>
          <p:cNvSpPr txBox="1">
            <a:spLocks/>
          </p:cNvSpPr>
          <p:nvPr/>
        </p:nvSpPr>
        <p:spPr>
          <a:xfrm>
            <a:off x="4901184" y="2079576"/>
            <a:ext cx="4103941" cy="454023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defRPr b="0" i="0"/>
            </a:pPr>
            <a:r>
              <a:rPr lang="en-GB" b="0" u="sng" err="1">
                <a:latin typeface="Lato"/>
                <a:ea typeface="Lato"/>
                <a:cs typeface="Rubik Medium"/>
              </a:rPr>
              <a:t>Arwyddion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cyn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ysgol</a:t>
            </a:r>
            <a:endParaRPr lang="en-GB" sz="1050" b="0">
              <a:ea typeface="Lato" panose="020F0502020204030203" pitchFamily="34" charset="0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dysgu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rhifo</a:t>
            </a:r>
            <a:endParaRPr lang="en-GB" b="0" u="sng">
              <a:ea typeface="Lato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cysylltu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rhif</a:t>
            </a:r>
            <a:r>
              <a:rPr lang="en-GB" b="0">
                <a:latin typeface="Lato"/>
                <a:ea typeface="Lato"/>
                <a:cs typeface="Rubik Medium"/>
              </a:rPr>
              <a:t> â </a:t>
            </a:r>
            <a:r>
              <a:rPr lang="en-GB" b="0" err="1">
                <a:latin typeface="Lato"/>
                <a:ea typeface="Lato"/>
                <a:cs typeface="Rubik Medium"/>
              </a:rPr>
              <a:t>gwrthrych</a:t>
            </a:r>
            <a:endParaRPr lang="en-GB" b="0">
              <a:latin typeface="Lato"/>
              <a:ea typeface="Lato"/>
              <a:cs typeface="Rubik Medium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adnabod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patrymau</a:t>
            </a:r>
            <a:r>
              <a:rPr lang="en-GB" b="0">
                <a:latin typeface="Lato"/>
                <a:ea typeface="Lato"/>
                <a:cs typeface="Rubik Medium"/>
              </a:rPr>
              <a:t>, </a:t>
            </a:r>
            <a:r>
              <a:rPr lang="en-GB" b="0" err="1">
                <a:latin typeface="Lato"/>
                <a:ea typeface="Lato"/>
                <a:cs typeface="Rubik Medium"/>
              </a:rPr>
              <a:t>megis</a:t>
            </a:r>
            <a:r>
              <a:rPr lang="en-GB" b="0">
                <a:latin typeface="Lato"/>
                <a:ea typeface="Lato"/>
                <a:cs typeface="Rubik Medium"/>
              </a:rPr>
              <a:t> y </a:t>
            </a:r>
            <a:r>
              <a:rPr lang="en-GB" b="0" err="1">
                <a:latin typeface="Lato"/>
                <a:ea typeface="Lato"/>
                <a:cs typeface="Rubik Medium"/>
              </a:rPr>
              <a:t>lleiaf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i'r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mwyaf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neu'r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talaf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i'r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byrraf</a:t>
            </a:r>
            <a:endParaRPr lang="en-GB" b="0">
              <a:ea typeface="Lato"/>
            </a:endParaRPr>
          </a:p>
          <a:p>
            <a:pPr marL="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/>
              <a:buChar char="•"/>
            </a:pPr>
            <a:endParaRPr lang="en-GB" sz="900" b="0">
              <a:latin typeface="Lato"/>
              <a:ea typeface="Lato"/>
              <a:cs typeface="Rubik Medium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defRPr b="0" i="0"/>
            </a:pPr>
            <a:r>
              <a:rPr lang="en-GB" b="0" u="sng" err="1">
                <a:latin typeface="Lato"/>
                <a:ea typeface="Lato"/>
                <a:cs typeface="Rubik Medium"/>
              </a:rPr>
              <a:t>Arwyddion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yn</a:t>
            </a:r>
            <a:r>
              <a:rPr lang="en-GB" b="0" u="sng">
                <a:latin typeface="Lato"/>
                <a:ea typeface="Lato"/>
                <a:cs typeface="Rubik Medium"/>
              </a:rPr>
              <a:t> yr </a:t>
            </a:r>
            <a:r>
              <a:rPr lang="en-GB" b="0" u="sng" err="1">
                <a:latin typeface="Lato"/>
                <a:ea typeface="Lato"/>
                <a:cs typeface="Rubik Medium"/>
              </a:rPr>
              <a:t>ysgol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gynradd</a:t>
            </a:r>
            <a:endParaRPr lang="en-GB" b="0">
              <a:ea typeface="Lato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dal </a:t>
            </a:r>
            <a:r>
              <a:rPr lang="en-GB" b="0" err="1">
                <a:latin typeface="Lato"/>
                <a:ea typeface="Lato"/>
                <a:cs typeface="Rubik Medium"/>
              </a:rPr>
              <a:t>i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ddefnyddio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bysedd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i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rifo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yn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lle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defnyddio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strategaethau</a:t>
            </a:r>
            <a:r>
              <a:rPr lang="en-GB" b="0">
                <a:latin typeface="Lato"/>
                <a:ea typeface="Lato"/>
                <a:cs typeface="Rubik Medium"/>
              </a:rPr>
              <a:t> pen</a:t>
            </a:r>
            <a:endParaRPr lang="en-GB" b="0" u="sng">
              <a:ea typeface="Lato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 err="1">
                <a:latin typeface="Lato"/>
                <a:ea typeface="Lato"/>
                <a:cs typeface="Rubik Medium"/>
              </a:rPr>
              <a:t>Dealltwriaeth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wael</a:t>
            </a:r>
            <a:r>
              <a:rPr lang="en-GB" b="0">
                <a:latin typeface="Lato"/>
                <a:ea typeface="Lato"/>
                <a:cs typeface="Rubik Medium"/>
              </a:rPr>
              <a:t> a </a:t>
            </a:r>
            <a:r>
              <a:rPr lang="en-GB" b="0" err="1">
                <a:latin typeface="Lato"/>
                <a:ea typeface="Lato"/>
                <a:cs typeface="Rubik Medium"/>
              </a:rPr>
              <a:t>dryswch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mewn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perthynas</a:t>
            </a:r>
            <a:r>
              <a:rPr lang="en-GB" b="0">
                <a:latin typeface="Lato"/>
                <a:ea typeface="Lato"/>
                <a:cs typeface="Rubik Medium"/>
              </a:rPr>
              <a:t> â </a:t>
            </a:r>
            <a:r>
              <a:rPr lang="en-GB" b="0" err="1">
                <a:latin typeface="Lato"/>
                <a:ea typeface="Lato"/>
                <a:cs typeface="Rubik Medium"/>
              </a:rPr>
              <a:t>symbolau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mathemategol</a:t>
            </a:r>
            <a:endParaRPr lang="en-GB" b="0">
              <a:latin typeface="Lato"/>
              <a:ea typeface="Lato"/>
              <a:cs typeface="Rubik Medium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cadw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sgôr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mewn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chwaraeon</a:t>
            </a:r>
            <a:r>
              <a:rPr lang="en-GB" b="0">
                <a:latin typeface="Lato"/>
                <a:ea typeface="Lato"/>
                <a:cs typeface="Rubik Medium"/>
              </a:rPr>
              <a:t> neu </a:t>
            </a:r>
            <a:r>
              <a:rPr lang="en-GB" b="0" err="1">
                <a:latin typeface="Lato"/>
                <a:ea typeface="Lato"/>
                <a:cs typeface="Rubik Medium"/>
              </a:rPr>
              <a:t>gemau</a:t>
            </a:r>
            <a:endParaRPr lang="en-GB" b="0">
              <a:ea typeface="Lato"/>
            </a:endParaRPr>
          </a:p>
          <a:p>
            <a:pPr marL="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/>
              <a:buChar char="•"/>
            </a:pPr>
            <a:endParaRPr lang="en-GB" sz="900" b="0">
              <a:ea typeface="Lato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defRPr b="0" i="0"/>
            </a:pPr>
            <a:r>
              <a:rPr lang="en-GB" b="0" u="sng" err="1">
                <a:latin typeface="Lato"/>
                <a:ea typeface="Lato"/>
                <a:cs typeface="Rubik Medium"/>
              </a:rPr>
              <a:t>Arwyddion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yn</a:t>
            </a:r>
            <a:r>
              <a:rPr lang="en-GB" b="0" u="sng">
                <a:latin typeface="Lato"/>
                <a:ea typeface="Lato"/>
                <a:cs typeface="Rubik Medium"/>
              </a:rPr>
              <a:t> yr </a:t>
            </a:r>
            <a:r>
              <a:rPr lang="en-GB" b="0" u="sng" err="1">
                <a:latin typeface="Lato"/>
                <a:ea typeface="Lato"/>
                <a:cs typeface="Rubik Medium"/>
              </a:rPr>
              <a:t>ysgol</a:t>
            </a:r>
            <a:r>
              <a:rPr lang="en-GB" b="0" u="sng">
                <a:latin typeface="Lato"/>
                <a:ea typeface="Lato"/>
                <a:cs typeface="Rubik Medium"/>
              </a:rPr>
              <a:t> </a:t>
            </a:r>
            <a:r>
              <a:rPr lang="en-GB" b="0" u="sng" err="1">
                <a:latin typeface="Lato"/>
                <a:ea typeface="Lato"/>
                <a:cs typeface="Rubik Medium"/>
              </a:rPr>
              <a:t>uwchradd</a:t>
            </a:r>
            <a:endParaRPr lang="en-GB" b="0" u="sng">
              <a:latin typeface="Lato"/>
              <a:ea typeface="Lato"/>
              <a:cs typeface="Rubik Medium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mesur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eitemau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megis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cynhwysion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mewn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rysáit</a:t>
            </a:r>
            <a:endParaRPr lang="en-GB" b="0">
              <a:latin typeface="Lato"/>
              <a:ea typeface="Lato"/>
              <a:cs typeface="Rubik Medium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 err="1">
                <a:latin typeface="Lato"/>
                <a:ea typeface="Lato"/>
                <a:cs typeface="Rubik Medium"/>
              </a:rPr>
              <a:t>Diffyg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hyder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mewn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gweithgareddau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sy'n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gofyn</a:t>
            </a:r>
            <a:r>
              <a:rPr lang="en-GB" b="0">
                <a:latin typeface="Lato"/>
                <a:ea typeface="Lato"/>
                <a:cs typeface="Rubik Medium"/>
              </a:rPr>
              <a:t> am </a:t>
            </a:r>
            <a:r>
              <a:rPr lang="en-GB" b="0" err="1">
                <a:latin typeface="Lato"/>
                <a:ea typeface="Lato"/>
                <a:cs typeface="Rubik Medium"/>
              </a:rPr>
              <a:t>ddeall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cyflymder</a:t>
            </a:r>
            <a:r>
              <a:rPr lang="en-GB" b="0">
                <a:latin typeface="Lato"/>
                <a:ea typeface="Lato"/>
                <a:cs typeface="Rubik Medium"/>
              </a:rPr>
              <a:t>, </a:t>
            </a:r>
            <a:r>
              <a:rPr lang="en-GB" b="0" err="1">
                <a:latin typeface="Lato"/>
                <a:ea typeface="Lato"/>
                <a:cs typeface="Rubik Medium"/>
              </a:rPr>
              <a:t>pellter</a:t>
            </a:r>
            <a:r>
              <a:rPr lang="en-GB" b="0">
                <a:latin typeface="Lato"/>
                <a:ea typeface="Lato"/>
                <a:cs typeface="Rubik Medium"/>
              </a:rPr>
              <a:t> a </a:t>
            </a:r>
            <a:r>
              <a:rPr lang="en-GB" b="0" err="1">
                <a:latin typeface="Lato"/>
                <a:ea typeface="Lato"/>
                <a:cs typeface="Rubik Medium"/>
              </a:rPr>
              <a:t>chyfeiriad</a:t>
            </a:r>
            <a:r>
              <a:rPr lang="en-GB" b="0">
                <a:latin typeface="Lato"/>
                <a:ea typeface="Lato"/>
                <a:cs typeface="Rubik Medium"/>
              </a:rPr>
              <a:t>, ac o </a:t>
            </a:r>
            <a:r>
              <a:rPr lang="en-GB" b="0" err="1">
                <a:latin typeface="Lato"/>
                <a:ea typeface="Lato"/>
                <a:cs typeface="Rubik Medium"/>
              </a:rPr>
              <a:t>bosibl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yn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mynd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ar</a:t>
            </a:r>
            <a:r>
              <a:rPr lang="en-GB" b="0">
                <a:latin typeface="Lato"/>
                <a:ea typeface="Lato"/>
                <a:cs typeface="Rubik Medium"/>
              </a:rPr>
              <a:t> goll </a:t>
            </a:r>
            <a:r>
              <a:rPr lang="en-GB" b="0" err="1">
                <a:latin typeface="Lato"/>
                <a:ea typeface="Lato"/>
                <a:cs typeface="Rubik Medium"/>
              </a:rPr>
              <a:t>yn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rhwydd</a:t>
            </a:r>
            <a:endParaRPr lang="en-GB" b="0">
              <a:latin typeface="Lato"/>
              <a:ea typeface="Lato"/>
              <a:cs typeface="Rubik Medium"/>
            </a:endParaRPr>
          </a:p>
          <a:p>
            <a:pPr marL="571500" indent="-285750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 b="0" i="0"/>
            </a:pPr>
            <a:r>
              <a:rPr lang="en-GB" b="0">
                <a:latin typeface="Lato"/>
                <a:ea typeface="Lato"/>
                <a:cs typeface="Rubik Medium"/>
              </a:rPr>
              <a:t>Yn </a:t>
            </a:r>
            <a:r>
              <a:rPr lang="en-GB" b="0" err="1">
                <a:latin typeface="Lato"/>
                <a:ea typeface="Lato"/>
                <a:cs typeface="Rubik Medium"/>
              </a:rPr>
              <a:t>cael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trafferth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cymhwyso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cysyniadau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mathemategol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i</a:t>
            </a:r>
            <a:r>
              <a:rPr lang="en-GB" b="0">
                <a:latin typeface="Lato"/>
                <a:ea typeface="Lato"/>
                <a:cs typeface="Rubik Medium"/>
              </a:rPr>
              <a:t> </a:t>
            </a:r>
            <a:r>
              <a:rPr lang="en-GB" b="0" err="1">
                <a:latin typeface="Lato"/>
                <a:ea typeface="Lato"/>
                <a:cs typeface="Rubik Medium"/>
              </a:rPr>
              <a:t>arian</a:t>
            </a:r>
            <a:endParaRPr lang="en-GB" b="0">
              <a:ea typeface="Lato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7DD022-1A71-606E-182E-1B987AE9382C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82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380F3-2E42-9131-9BBE-B8B5F4E2F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A103DA-742A-9A6E-01B4-0DE1A0233F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800" b="1"/>
              <a:t>Housekeeping</a:t>
            </a:r>
          </a:p>
          <a:p>
            <a:r>
              <a:rPr lang="1106" sz="2800" b="1"/>
              <a:t>Cyfarwyddiadau'r dydd</a:t>
            </a:r>
          </a:p>
          <a:p>
            <a:endParaRPr lang="en-GB" sz="28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40879-5BA6-665C-E900-CC2C25A31C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9908" y="2265133"/>
            <a:ext cx="3929836" cy="3093252"/>
          </a:xfrm>
        </p:spPr>
        <p:txBody>
          <a:bodyPr lIns="91440" tIns="45720" rIns="91440" bIns="45720" anchor="t"/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1600" b="0">
                <a:latin typeface="Lato"/>
                <a:ea typeface="Lato"/>
                <a:cs typeface="Rubik Medium"/>
              </a:rPr>
              <a:t>We may message you privately, look out for notifications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b="0">
              <a:latin typeface="Lato"/>
              <a:ea typeface="Lato"/>
              <a:cs typeface="Rubik Mediu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600" b="0" i="0">
                <a:effectLst/>
                <a:latin typeface="Lato"/>
                <a:ea typeface="Lato"/>
                <a:cs typeface="Rubik Medium"/>
              </a:rPr>
              <a:t>This session is being recorded</a:t>
            </a:r>
            <a:endParaRPr lang="en-GB" sz="1600">
              <a:latin typeface="Lato"/>
              <a:ea typeface="Lato"/>
              <a:cs typeface="Rubik Medium"/>
            </a:endParaRP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endParaRPr lang="en-GB" sz="1600" b="0">
              <a:latin typeface="Lato" panose="020F0502020204030203" pitchFamily="34" charset="0"/>
              <a:ea typeface="Lato"/>
            </a:endParaRP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sz="1600" b="0">
                <a:latin typeface="Lato"/>
                <a:ea typeface="Lato"/>
                <a:cs typeface="Rubik Medium"/>
              </a:rPr>
              <a:t>In breakout rooms, nominate one person to take notes and feed back to the main room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endParaRPr lang="en-GB" sz="1600" b="0">
              <a:latin typeface="Lato" panose="020F0502020204030203" pitchFamily="34" charset="0"/>
              <a:ea typeface="Lato"/>
            </a:endParaRP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en-GB" sz="1600" b="0">
                <a:latin typeface="Lato"/>
                <a:ea typeface="Lato"/>
                <a:cs typeface="Rubik Medium"/>
              </a:rPr>
              <a:t>Raise hand to ask or answer questions</a:t>
            </a:r>
            <a:endParaRPr lang="en-GB" sz="1600">
              <a:latin typeface="Lato"/>
              <a:ea typeface="Lato"/>
              <a:cs typeface="Rubik Medium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9DCA312-3A2A-8C6C-4A16-5AB50974D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128" y="5478980"/>
            <a:ext cx="7318825" cy="122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73D63D3-E9B3-F842-ABEA-2E7FA0C8B4C3}"/>
              </a:ext>
            </a:extLst>
          </p:cNvPr>
          <p:cNvSpPr txBox="1">
            <a:spLocks/>
          </p:cNvSpPr>
          <p:nvPr/>
        </p:nvSpPr>
        <p:spPr>
          <a:xfrm>
            <a:off x="5101165" y="2265133"/>
            <a:ext cx="3741084" cy="265433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buFont typeface="Arial" panose="020B0604020202020204" pitchFamily="34" charset="0"/>
              <a:buChar char="•"/>
              <a:defRPr b="0" i="0"/>
            </a:pPr>
            <a:r>
              <a:rPr lang="en-GB" sz="1600" b="0" err="1"/>
              <a:t>Cadwch</a:t>
            </a:r>
            <a:r>
              <a:rPr lang="en-GB" sz="1600" b="0"/>
              <a:t> </a:t>
            </a:r>
            <a:r>
              <a:rPr lang="en-GB" sz="1600" b="0" err="1"/>
              <a:t>eich</a:t>
            </a:r>
            <a:r>
              <a:rPr lang="en-GB" sz="1600" b="0"/>
              <a:t> </a:t>
            </a:r>
            <a:r>
              <a:rPr lang="en-GB" sz="1600" b="0" err="1"/>
              <a:t>microffonau</a:t>
            </a:r>
            <a:r>
              <a:rPr lang="en-GB" sz="1600" b="0"/>
              <a:t> </a:t>
            </a:r>
            <a:r>
              <a:rPr lang="en-GB" sz="1600" b="0" err="1"/>
              <a:t>wedi'u</a:t>
            </a:r>
            <a:r>
              <a:rPr lang="en-GB" sz="1600" b="0"/>
              <a:t> </a:t>
            </a:r>
            <a:r>
              <a:rPr lang="en-GB" sz="1600" b="0" err="1"/>
              <a:t>tewi</a:t>
            </a:r>
            <a:r>
              <a:rPr lang="en-GB" sz="1600" b="0"/>
              <a:t> oni bai </a:t>
            </a:r>
            <a:r>
              <a:rPr lang="en-GB" sz="1600" b="0" err="1"/>
              <a:t>eich</a:t>
            </a:r>
            <a:r>
              <a:rPr lang="en-GB" sz="1600" b="0"/>
              <a:t> bod </a:t>
            </a:r>
            <a:r>
              <a:rPr lang="en-GB" sz="1600" b="0" err="1"/>
              <a:t>yn</a:t>
            </a:r>
            <a:r>
              <a:rPr lang="en-GB" sz="1600" b="0"/>
              <a:t> </a:t>
            </a:r>
            <a:r>
              <a:rPr lang="en-GB" sz="1600" b="0" err="1"/>
              <a:t>siarad</a:t>
            </a:r>
            <a:r>
              <a:rPr lang="en-GB" sz="1600" b="0"/>
              <a:t>.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en-GB" sz="1600" b="0"/>
          </a:p>
          <a:p>
            <a:pPr marL="342900" indent="-342900" fontAlgn="base">
              <a:buFont typeface="Arial" panose="020B0604020202020204" pitchFamily="34" charset="0"/>
              <a:buChar char="•"/>
              <a:defRPr b="0" i="0"/>
            </a:pPr>
            <a:r>
              <a:rPr lang="en-GB" sz="1600" b="0"/>
              <a:t>Lle </a:t>
            </a:r>
            <a:r>
              <a:rPr lang="en-GB" sz="1600" b="0" err="1"/>
              <a:t>bo</a:t>
            </a:r>
            <a:r>
              <a:rPr lang="en-GB" sz="1600" b="0"/>
              <a:t> </a:t>
            </a:r>
            <a:r>
              <a:rPr lang="en-GB" sz="1600" b="0" err="1"/>
              <a:t>modd</a:t>
            </a:r>
            <a:r>
              <a:rPr lang="en-GB" sz="1600" b="0"/>
              <a:t>, </a:t>
            </a:r>
            <a:r>
              <a:rPr lang="en-GB" sz="1600" b="0" err="1"/>
              <a:t>gwnewch</a:t>
            </a:r>
            <a:r>
              <a:rPr lang="en-GB" sz="1600" b="0"/>
              <a:t> </a:t>
            </a:r>
            <a:r>
              <a:rPr lang="en-GB" sz="1600" b="0" err="1"/>
              <a:t>yn</a:t>
            </a:r>
            <a:r>
              <a:rPr lang="en-GB" sz="1600" b="0"/>
              <a:t> </a:t>
            </a:r>
            <a:r>
              <a:rPr lang="en-GB" sz="1600" b="0" err="1"/>
              <a:t>siŵr</a:t>
            </a:r>
            <a:r>
              <a:rPr lang="en-GB" sz="1600" b="0"/>
              <a:t> bod </a:t>
            </a:r>
            <a:r>
              <a:rPr lang="en-GB" sz="1600" b="0" err="1"/>
              <a:t>eich</a:t>
            </a:r>
            <a:r>
              <a:rPr lang="en-GB" sz="1600" b="0"/>
              <a:t> camera </a:t>
            </a:r>
            <a:r>
              <a:rPr lang="en-GB" sz="1600" b="0" err="1"/>
              <a:t>ymlaen</a:t>
            </a:r>
            <a:r>
              <a:rPr lang="en-GB" sz="1600" b="0"/>
              <a:t>. 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en-GB" sz="1600" b="0"/>
          </a:p>
          <a:p>
            <a:pPr marL="342900" indent="-342900" fontAlgn="base">
              <a:buFont typeface="Arial" panose="020B0604020202020204" pitchFamily="34" charset="0"/>
              <a:buChar char="•"/>
              <a:defRPr b="0" i="0"/>
            </a:pPr>
            <a:r>
              <a:rPr lang="en-GB" sz="1600" b="0" err="1"/>
              <a:t>Newidiwch</a:t>
            </a:r>
            <a:r>
              <a:rPr lang="en-GB" sz="1600" b="0"/>
              <a:t> </a:t>
            </a:r>
            <a:r>
              <a:rPr lang="en-GB" sz="1600" b="0" err="1"/>
              <a:t>eich</a:t>
            </a:r>
            <a:r>
              <a:rPr lang="en-GB" sz="1600" b="0"/>
              <a:t> </a:t>
            </a:r>
            <a:r>
              <a:rPr lang="en-GB" sz="1600" b="0" err="1"/>
              <a:t>enw</a:t>
            </a:r>
            <a:r>
              <a:rPr lang="en-GB" sz="1600" b="0"/>
              <a:t> </a:t>
            </a:r>
            <a:r>
              <a:rPr lang="en-GB" sz="1600" b="0" err="1"/>
              <a:t>i</a:t>
            </a:r>
            <a:r>
              <a:rPr lang="en-GB" sz="1600" b="0"/>
              <a:t> </a:t>
            </a:r>
            <a:r>
              <a:rPr lang="en-GB" sz="1600" b="0" err="1"/>
              <a:t>fod</a:t>
            </a:r>
            <a:r>
              <a:rPr lang="en-GB" sz="1600" b="0"/>
              <a:t> </a:t>
            </a:r>
            <a:r>
              <a:rPr lang="en-GB" sz="1600" b="0" err="1"/>
              <a:t>yn</a:t>
            </a:r>
            <a:r>
              <a:rPr lang="en-GB" sz="1600" b="0"/>
              <a:t> </a:t>
            </a:r>
            <a:r>
              <a:rPr lang="en-GB" sz="1600" b="0" err="1"/>
              <a:t>enw</a:t>
            </a:r>
            <a:r>
              <a:rPr lang="en-GB" sz="1600" b="0"/>
              <a:t> </a:t>
            </a:r>
            <a:r>
              <a:rPr lang="en-GB" sz="1600" b="0" err="1"/>
              <a:t>cyntaf</a:t>
            </a:r>
            <a:r>
              <a:rPr lang="en-GB" sz="1600" b="0"/>
              <a:t> + </a:t>
            </a:r>
            <a:r>
              <a:rPr lang="en-GB" sz="1600" b="0" err="1"/>
              <a:t>cyfenw</a:t>
            </a:r>
            <a:r>
              <a:rPr lang="en-GB" sz="1600" b="0"/>
              <a:t> </a:t>
            </a:r>
            <a:r>
              <a:rPr lang="en-GB" sz="1600" b="0" err="1"/>
              <a:t>gan</a:t>
            </a:r>
            <a:r>
              <a:rPr lang="en-GB" sz="1600" b="0"/>
              <a:t> </a:t>
            </a:r>
            <a:r>
              <a:rPr lang="en-GB" sz="1600" b="0" err="1"/>
              <a:t>ddefnyddio'r</a:t>
            </a:r>
            <a:r>
              <a:rPr lang="en-GB" sz="1600" b="0"/>
              <a:t> tri dot </a:t>
            </a:r>
            <a:r>
              <a:rPr lang="en-GB" sz="1600" b="0" err="1"/>
              <a:t>wrth</a:t>
            </a:r>
            <a:r>
              <a:rPr lang="en-GB" sz="1600" b="0"/>
              <a:t> </a:t>
            </a:r>
            <a:r>
              <a:rPr lang="en-GB" sz="1600" b="0" err="1"/>
              <a:t>ymyl</a:t>
            </a:r>
            <a:r>
              <a:rPr lang="en-GB" sz="1600" b="0"/>
              <a:t> </a:t>
            </a:r>
            <a:r>
              <a:rPr lang="en-GB" sz="1600" b="0" err="1"/>
              <a:t>eich</a:t>
            </a:r>
            <a:r>
              <a:rPr lang="en-GB" sz="1600" b="0"/>
              <a:t> </a:t>
            </a:r>
            <a:r>
              <a:rPr lang="en-GB" sz="1600" b="0" err="1"/>
              <a:t>enw</a:t>
            </a:r>
            <a:r>
              <a:rPr lang="en-GB" sz="1600" b="0"/>
              <a:t>.</a:t>
            </a:r>
            <a:endParaRPr lang="en-GB" sz="900" b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4DD9C00-BE57-CD92-F11B-75F5FFB9A733}"/>
              </a:ext>
            </a:extLst>
          </p:cNvPr>
          <p:cNvCxnSpPr>
            <a:cxnSpLocks/>
          </p:cNvCxnSpPr>
          <p:nvPr/>
        </p:nvCxnSpPr>
        <p:spPr>
          <a:xfrm>
            <a:off x="4926465" y="2240281"/>
            <a:ext cx="0" cy="3118104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2187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654BE7-34F1-D7E6-C0E1-EFA17C0B2B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079" y="157939"/>
            <a:ext cx="7985344" cy="1158745"/>
          </a:xfrm>
        </p:spPr>
        <p:txBody>
          <a:bodyPr/>
          <a:lstStyle/>
          <a:p>
            <a:r>
              <a:rPr lang="en-GB" sz="3000" b="1"/>
              <a:t>What support is available for dyscalculia?</a:t>
            </a:r>
          </a:p>
          <a:p>
            <a:r>
              <a:rPr lang="1106" sz="3000" b="1"/>
              <a:t>Pa gymorth sydd ar gael ar gyfer dyscalcwlia? </a:t>
            </a:r>
          </a:p>
          <a:p>
            <a:endParaRPr lang="en-GB" sz="3000" b="1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D172B01-B65D-48E3-EAE1-4AE0952FEBDC}"/>
              </a:ext>
            </a:extLst>
          </p:cNvPr>
          <p:cNvSpPr>
            <a:spLocks noGrp="1"/>
          </p:cNvSpPr>
          <p:nvPr/>
        </p:nvSpPr>
        <p:spPr>
          <a:xfrm>
            <a:off x="700079" y="2240874"/>
            <a:ext cx="3743905" cy="463031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>
                <a:latin typeface="Lato"/>
                <a:ea typeface="Lato"/>
                <a:cs typeface="Lato"/>
              </a:rPr>
              <a:t>Information and support are available from </a:t>
            </a:r>
            <a:r>
              <a:rPr lang="en-GB" sz="1800">
                <a:solidFill>
                  <a:srgbClr val="0563C1"/>
                </a:solidFill>
                <a:latin typeface="Lato"/>
                <a:ea typeface="Lato"/>
                <a:cs typeface="Lato"/>
                <a:hlinkClick r:id="rId2"/>
              </a:rPr>
              <a:t>Dyscalculia </a:t>
            </a:r>
            <a:r>
              <a:rPr lang="en-GB" sz="1800">
                <a:solidFill>
                  <a:srgbClr val="0563C1"/>
                </a:solidFill>
                <a:latin typeface="Lato"/>
                <a:ea typeface="Lato"/>
                <a:cs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Network</a:t>
            </a:r>
            <a:endParaRPr lang="en-US" sz="105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>
              <a:latin typeface="Lato"/>
              <a:ea typeface="Lato"/>
              <a:cs typeface="La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>
                <a:latin typeface="Lato"/>
                <a:ea typeface="Lato"/>
                <a:cs typeface="Lato"/>
              </a:rPr>
              <a:t>People can improve with maths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>
              <a:latin typeface="Lato"/>
              <a:ea typeface="Lato"/>
              <a:cs typeface="La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>
                <a:latin typeface="Lato"/>
                <a:ea typeface="Lato"/>
                <a:cs typeface="Lato"/>
              </a:rPr>
              <a:t>Improvement may be slower and specialist support may be needed</a:t>
            </a:r>
            <a:endParaRPr lang="en-GB" sz="1050">
              <a:cs typeface="La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0">
              <a:ea typeface="Lato"/>
              <a:cs typeface="Lato"/>
            </a:endParaRPr>
          </a:p>
          <a:p>
            <a:pPr>
              <a:spcAft>
                <a:spcPts val="1200"/>
              </a:spcAft>
            </a:pPr>
            <a:br>
              <a:rPr lang="en-US" sz="1050"/>
            </a:br>
            <a:endParaRPr lang="en-US" sz="1050"/>
          </a:p>
        </p:txBody>
      </p:sp>
      <p:pic>
        <p:nvPicPr>
          <p:cNvPr id="17" name="Picture 16" descr="A purple logo with white text&#10;&#10;Description automatically generated">
            <a:extLst>
              <a:ext uri="{FF2B5EF4-FFF2-40B4-BE49-F238E27FC236}">
                <a16:creationId xmlns:a16="http://schemas.microsoft.com/office/drawing/2014/main" id="{C234C8D3-938B-85C2-3D78-BA6C11D0CB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790" y="5140244"/>
            <a:ext cx="2581210" cy="1364214"/>
          </a:xfrm>
          <a:prstGeom prst="rect">
            <a:avLst/>
          </a:prstGeom>
        </p:spPr>
      </p:pic>
      <p:pic>
        <p:nvPicPr>
          <p:cNvPr id="18" name="Picture 17" descr="Image of Belinda with the quote &quot;I have dyscalculia and people see that as a write-off, but it's just a different way of understanding things. Now I'm teaching maths!&quot;">
            <a:extLst>
              <a:ext uri="{FF2B5EF4-FFF2-40B4-BE49-F238E27FC236}">
                <a16:creationId xmlns:a16="http://schemas.microsoft.com/office/drawing/2014/main" id="{0F90161A-6E15-74B6-C872-B36B76ECF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3208" y="4415092"/>
            <a:ext cx="4271605" cy="284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13" descr="Harvey Balls 0% with solid fill">
            <a:extLst>
              <a:ext uri="{FF2B5EF4-FFF2-40B4-BE49-F238E27FC236}">
                <a16:creationId xmlns:a16="http://schemas.microsoft.com/office/drawing/2014/main" id="{D1677B32-8EFD-829E-2ABD-465E89BF2F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9" name="Graphic 18" descr="Harvey Balls 15% with solid fill">
            <a:extLst>
              <a:ext uri="{FF2B5EF4-FFF2-40B4-BE49-F238E27FC236}">
                <a16:creationId xmlns:a16="http://schemas.microsoft.com/office/drawing/2014/main" id="{D74D906A-DCA6-2292-A26E-51F40AFF1E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21" name="Graphic 20" descr="Tea with solid fill">
            <a:extLst>
              <a:ext uri="{FF2B5EF4-FFF2-40B4-BE49-F238E27FC236}">
                <a16:creationId xmlns:a16="http://schemas.microsoft.com/office/drawing/2014/main" id="{A34F9CB7-28D2-2229-4967-3B2CA9E10B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3" name="Graphic 22" descr="Harvey Balls 40% with solid fill">
            <a:extLst>
              <a:ext uri="{FF2B5EF4-FFF2-40B4-BE49-F238E27FC236}">
                <a16:creationId xmlns:a16="http://schemas.microsoft.com/office/drawing/2014/main" id="{62D8BA08-F1DE-37E3-5413-B423F7D15C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97B1A6CC-9C7A-1155-B84E-11889D252CE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AECA39CD-7A77-98F6-83D1-CD6EFDAA083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37F4ADD1-D8B3-AA5A-780E-18E39A4AF2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2599E8F3-7364-2E00-9B88-2FD1E792D50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743201-5CBE-7FE5-EEEF-F4065E9C7A8F}"/>
              </a:ext>
            </a:extLst>
          </p:cNvPr>
          <p:cNvSpPr txBox="1"/>
          <p:nvPr/>
        </p:nvSpPr>
        <p:spPr>
          <a:xfrm>
            <a:off x="4832604" y="2218817"/>
            <a:ext cx="385281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1106" sz="1800" b="0">
                <a:latin typeface="Lato"/>
                <a:ea typeface="Lato"/>
                <a:cs typeface="Lato"/>
              </a:rPr>
              <a:t>Mae gwybodaeth a chymorth ar gael gan y </a:t>
            </a:r>
            <a:r>
              <a:rPr lang="en-GB" sz="1800" b="1">
                <a:solidFill>
                  <a:srgbClr val="0563C1"/>
                </a:solidFill>
                <a:latin typeface="Lato"/>
                <a:ea typeface="Lato"/>
                <a:cs typeface="Lato"/>
                <a:hlinkClick r:id="rId2"/>
              </a:rPr>
              <a:t>D</a:t>
            </a:r>
            <a:r>
              <a:rPr lang="1106" sz="1800" b="1">
                <a:solidFill>
                  <a:srgbClr val="0563C1"/>
                </a:solidFill>
                <a:latin typeface="Lato"/>
                <a:ea typeface="Lato"/>
                <a:cs typeface="Lato"/>
                <a:hlinkClick r:id="rId2"/>
              </a:rPr>
              <a:t>yscalculia</a:t>
            </a:r>
            <a:r>
              <a:rPr lang="en-GB" sz="1800" b="1">
                <a:solidFill>
                  <a:srgbClr val="0563C1"/>
                </a:solidFill>
                <a:latin typeface="Lato"/>
                <a:ea typeface="Lato"/>
                <a:cs typeface="Lato"/>
                <a:hlinkClick r:id="rId2"/>
              </a:rPr>
              <a:t> N</a:t>
            </a:r>
            <a:r>
              <a:rPr lang="1106" sz="1800" b="1">
                <a:solidFill>
                  <a:srgbClr val="0563C1"/>
                </a:solidFill>
                <a:latin typeface="Lato"/>
                <a:ea typeface="Lato"/>
                <a:cs typeface="Lato"/>
                <a:hlinkClick r:id="rId2"/>
              </a:rPr>
              <a:t>etwork</a:t>
            </a:r>
            <a:endParaRPr lang="en-US"/>
          </a:p>
          <a:p>
            <a:pPr marL="342900" indent="-342900">
              <a:buFont typeface="Arial" pitchFamily="34" charset="0"/>
              <a:buChar char="•"/>
            </a:pPr>
            <a:endParaRPr lang="en-GB" sz="1800" b="0">
              <a:latin typeface="Lato"/>
              <a:ea typeface="Lato"/>
              <a:cs typeface="Lato"/>
            </a:endParaRPr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1106" sz="1800" b="0">
                <a:latin typeface="Lato"/>
                <a:ea typeface="Lato"/>
                <a:cs typeface="Lato"/>
              </a:rPr>
              <a:t>Gall pobl wella eu mathemateg</a:t>
            </a:r>
          </a:p>
          <a:p>
            <a:pPr marL="342900" indent="-342900">
              <a:buFont typeface="Arial" pitchFamily="34" charset="0"/>
              <a:buChar char="•"/>
            </a:pPr>
            <a:endParaRPr lang="en-GB" sz="1800" b="0">
              <a:latin typeface="Lato"/>
              <a:ea typeface="Lato"/>
              <a:cs typeface="Lato"/>
            </a:endParaRPr>
          </a:p>
          <a:p>
            <a:pPr marL="342900" indent="-342900">
              <a:buFont typeface="Arial" pitchFamily="34" charset="0"/>
              <a:buChar char="•"/>
              <a:defRPr b="0" i="0"/>
            </a:pPr>
            <a:r>
              <a:rPr lang="1106" sz="1800" b="0">
                <a:latin typeface="Lato"/>
                <a:ea typeface="Lato"/>
                <a:cs typeface="Lato"/>
              </a:rPr>
              <a:t>Gall y gwelliant fod yn araf, ac efallai y bydd angen cymorth arbenigol</a:t>
            </a:r>
            <a:endParaRPr lang="en-GB">
              <a:cs typeface="Lato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5E6411C-4FF3-5042-2FFF-6A788501BCD4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3206129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052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88D16-52A2-FB0E-A69A-6C1366E99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A27C47-12C2-5921-DE40-C082DD5463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DB6D04C-1735-917D-32E1-07FD7D3EFA79}"/>
              </a:ext>
            </a:extLst>
          </p:cNvPr>
          <p:cNvSpPr txBox="1"/>
          <p:nvPr/>
        </p:nvSpPr>
        <p:spPr>
          <a:xfrm>
            <a:off x="501376" y="6327142"/>
            <a:ext cx="3317049" cy="1803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951B81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40F46901-65C0-2F02-7FDB-9C5BA2D2BB0E}"/>
              </a:ext>
            </a:extLst>
          </p:cNvPr>
          <p:cNvSpPr/>
          <p:nvPr/>
        </p:nvSpPr>
        <p:spPr>
          <a:xfrm rot="9363">
            <a:off x="492110" y="6205347"/>
            <a:ext cx="8159781" cy="0"/>
          </a:xfrm>
          <a:prstGeom prst="line">
            <a:avLst/>
          </a:prstGeom>
          <a:ln w="19050" cap="rnd">
            <a:solidFill>
              <a:srgbClr val="951B81"/>
            </a:solidFill>
            <a:prstDash val="solid"/>
            <a:headEnd type="none" w="sm" len="sm"/>
            <a:tailEnd type="none" w="sm" len="sm"/>
          </a:ln>
        </p:spPr>
        <p:txBody>
          <a:bodyPr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583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46CF662E-FBD1-D32E-A50C-937E49603A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"/>
            <a:ext cx="9144000" cy="6851904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7F0006F3-E836-72DC-1324-4621EB54125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"/>
            <a:ext cx="9144000" cy="6851904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296C3EAC-6173-BCB5-6DCC-6EB4225B753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187" y="6408437"/>
            <a:ext cx="3317049" cy="1327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080"/>
              </a:lnSpc>
            </a:pPr>
            <a:r>
              <a:rPr lang="en-US" sz="900">
                <a:solidFill>
                  <a:srgbClr val="FFFFFF"/>
                </a:solidFill>
                <a:latin typeface="Lato" panose="020F0502020204030203" pitchFamily="34" charset="0"/>
              </a:rPr>
              <a:t>nationalnumeracy.org.uk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76D837-5084-3FAF-4828-74E78668D744}"/>
              </a:ext>
            </a:extLst>
          </p:cNvPr>
          <p:cNvSpPr/>
          <p:nvPr/>
        </p:nvSpPr>
        <p:spPr>
          <a:xfrm>
            <a:off x="1214438" y="2945926"/>
            <a:ext cx="6715125" cy="1458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583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F668D72-ADF3-35BF-5EAC-2299827DA968}"/>
              </a:ext>
            </a:extLst>
          </p:cNvPr>
          <p:cNvSpPr txBox="1"/>
          <p:nvPr/>
        </p:nvSpPr>
        <p:spPr>
          <a:xfrm>
            <a:off x="1214437" y="2205028"/>
            <a:ext cx="6956413" cy="219970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86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58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4312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7175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00375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algn="l" defTabSz="857250" rtl="0" eaLnBrk="1" latinLnBrk="0" hangingPunct="1"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456"/>
              </a:lnSpc>
            </a:pPr>
            <a:r>
              <a:rPr lang="en-GB" sz="20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Objective: </a:t>
            </a:r>
            <a:r>
              <a:rPr lang="en-GB" sz="2000" b="1" i="0">
                <a:solidFill>
                  <a:srgbClr val="0AB9EE"/>
                </a:solidFill>
                <a:effectLst/>
                <a:latin typeface="Rubik SemiBold"/>
              </a:rPr>
              <a:t>Understand the resources available to support families to have positive maths conversations at home.</a:t>
            </a:r>
          </a:p>
          <a:p>
            <a:pPr algn="ctr">
              <a:lnSpc>
                <a:spcPts val="3456"/>
              </a:lnSpc>
            </a:pPr>
            <a:endParaRPr lang="en-GB" sz="2000" b="1">
              <a:solidFill>
                <a:srgbClr val="0AB9EE"/>
              </a:solidFill>
              <a:latin typeface="Rubik SemiBold"/>
            </a:endParaRPr>
          </a:p>
          <a:p>
            <a:pPr algn="ctr">
              <a:lnSpc>
                <a:spcPts val="3456"/>
              </a:lnSpc>
              <a:defRPr b="0" i="0"/>
            </a:pPr>
            <a:r>
              <a:rPr lang="1106" sz="2000" b="1">
                <a:solidFill>
                  <a:srgbClr val="0AB9EE"/>
                </a:solidFill>
                <a:latin typeface="Rubik SemiBold"/>
                <a:ea typeface="Lato"/>
                <a:cs typeface="Lato"/>
              </a:rPr>
              <a:t>Amcan: </a:t>
            </a:r>
            <a:r>
              <a:rPr lang="1106" sz="2000" b="1">
                <a:solidFill>
                  <a:srgbClr val="0AB9EE"/>
                </a:solidFill>
                <a:latin typeface="Rubik SemiBold"/>
              </a:rPr>
              <a:t>Deall yr adnoddau sydd ar gael i gefnogi teuluoedd i gynnal sgyrsiau cadarnhaol am fathemateg gartref</a:t>
            </a:r>
          </a:p>
        </p:txBody>
      </p:sp>
    </p:spTree>
    <p:extLst>
      <p:ext uri="{BB962C8B-B14F-4D97-AF65-F5344CB8AC3E}">
        <p14:creationId xmlns:p14="http://schemas.microsoft.com/office/powerpoint/2010/main" val="41989309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09FAD-DC36-5345-0BA8-D7B334417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EF0C3D-C6E0-F1CC-B07D-5143B18A3D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Programme Overview</a:t>
            </a:r>
          </a:p>
          <a:p>
            <a:pPr>
              <a:spcAft>
                <a:spcPts val="600"/>
              </a:spcAft>
            </a:pPr>
            <a:r>
              <a:rPr lang="1106" sz="3000" b="1"/>
              <a:t>Trosolwg o'r Rhaglen</a:t>
            </a:r>
          </a:p>
          <a:p>
            <a:pPr>
              <a:spcAft>
                <a:spcPts val="600"/>
              </a:spcAft>
            </a:pPr>
            <a:endParaRPr lang="en-GB" sz="30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1DB611-E2A4-A39C-6FFF-E3902DFF3488}"/>
              </a:ext>
            </a:extLst>
          </p:cNvPr>
          <p:cNvSpPr/>
          <p:nvPr/>
        </p:nvSpPr>
        <p:spPr>
          <a:xfrm>
            <a:off x="4807390" y="2222000"/>
            <a:ext cx="3802206" cy="206071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Resources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Family Maths Toolkit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activities and scrapbooks for all pupils.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Materials for communications with parents.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Materials to deliver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‘Help Your Child Love Maths!’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parent workshops.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Access to the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National Numeracy Challenge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for staff and parents.</a:t>
            </a:r>
            <a:r>
              <a:rPr lang="en-US" sz="1800">
                <a:latin typeface="Lato"/>
                <a:ea typeface="Lato"/>
                <a:cs typeface="Lato"/>
              </a:rPr>
              <a:t>.</a:t>
            </a:r>
            <a:endParaRPr lang="en-GB">
              <a:latin typeface="Lato"/>
              <a:ea typeface="Lato"/>
              <a:cs typeface="Lato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974683-97EC-652E-3FD4-906E2AE7C710}"/>
              </a:ext>
            </a:extLst>
          </p:cNvPr>
          <p:cNvSpPr/>
          <p:nvPr/>
        </p:nvSpPr>
        <p:spPr>
          <a:xfrm>
            <a:off x="4807389" y="4397165"/>
            <a:ext cx="3802206" cy="204686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Support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Ongoing support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from a dedicated National Numeracy team throughout the programme.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Access to an online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resource hub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Termly online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forums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with other schools to share successes and challenges.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Termly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newsletter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.</a:t>
            </a:r>
            <a:r>
              <a:rPr lang="en-US" sz="1800">
                <a:latin typeface="Lato"/>
                <a:ea typeface="Lato"/>
                <a:cs typeface="Lato"/>
              </a:rPr>
              <a:t>.</a:t>
            </a:r>
            <a:endParaRPr lang="en-GB">
              <a:latin typeface="Lato"/>
              <a:ea typeface="Lato"/>
              <a:cs typeface="Lato"/>
            </a:endParaRPr>
          </a:p>
        </p:txBody>
      </p:sp>
      <p:pic>
        <p:nvPicPr>
          <p:cNvPr id="4" name="Graphic 3" descr="Harvey Balls 0% with solid fill">
            <a:extLst>
              <a:ext uri="{FF2B5EF4-FFF2-40B4-BE49-F238E27FC236}">
                <a16:creationId xmlns:a16="http://schemas.microsoft.com/office/drawing/2014/main" id="{3A44F3C7-9E02-545F-F84D-6AF4765BEA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6" name="Graphic 5" descr="Harvey Balls 15% with solid fill">
            <a:extLst>
              <a:ext uri="{FF2B5EF4-FFF2-40B4-BE49-F238E27FC236}">
                <a16:creationId xmlns:a16="http://schemas.microsoft.com/office/drawing/2014/main" id="{28706109-4165-FF7B-B4A4-D8CB2DC6647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2" name="Graphic 11" descr="Tea with solid fill">
            <a:extLst>
              <a:ext uri="{FF2B5EF4-FFF2-40B4-BE49-F238E27FC236}">
                <a16:creationId xmlns:a16="http://schemas.microsoft.com/office/drawing/2014/main" id="{A2F5EFC6-E9DD-E33A-3019-31A6D32EBE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4" name="Graphic 13" descr="Harvey Balls 40% with solid fill">
            <a:extLst>
              <a:ext uri="{FF2B5EF4-FFF2-40B4-BE49-F238E27FC236}">
                <a16:creationId xmlns:a16="http://schemas.microsoft.com/office/drawing/2014/main" id="{72775AB3-4526-D376-A384-66EC3F4987D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25% with solid fill">
            <a:extLst>
              <a:ext uri="{FF2B5EF4-FFF2-40B4-BE49-F238E27FC236}">
                <a16:creationId xmlns:a16="http://schemas.microsoft.com/office/drawing/2014/main" id="{B40AB9C3-F09A-9E33-C275-FF6C7324D85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00% with solid fill">
            <a:extLst>
              <a:ext uri="{FF2B5EF4-FFF2-40B4-BE49-F238E27FC236}">
                <a16:creationId xmlns:a16="http://schemas.microsoft.com/office/drawing/2014/main" id="{533D6B78-96FB-20E3-13E7-308B5E3B7A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65% with solid fill">
            <a:extLst>
              <a:ext uri="{FF2B5EF4-FFF2-40B4-BE49-F238E27FC236}">
                <a16:creationId xmlns:a16="http://schemas.microsoft.com/office/drawing/2014/main" id="{57F9F61B-3D63-A8F9-192D-58B740AA383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90% with solid fill">
            <a:extLst>
              <a:ext uri="{FF2B5EF4-FFF2-40B4-BE49-F238E27FC236}">
                <a16:creationId xmlns:a16="http://schemas.microsoft.com/office/drawing/2014/main" id="{5840401F-E1D4-5AEB-248F-C021DD4718F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8B2A88C-E899-7250-A73D-E5C29E417DE5}"/>
              </a:ext>
            </a:extLst>
          </p:cNvPr>
          <p:cNvSpPr/>
          <p:nvPr/>
        </p:nvSpPr>
        <p:spPr>
          <a:xfrm>
            <a:off x="803564" y="2222000"/>
            <a:ext cx="3802206" cy="217516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Adnoddau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Gweithgareddau a llyfrau lloffion y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Pecyn Cymorth Mathemateg i'r Teulu </a:t>
            </a: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ar gyfer pob disgybl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Deunyddiau ar gyfer cyfathrebu â rhieni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Deunyddiau i gynnal gweithdai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‘Helpu Eich Plentyn i Fwynhau Mathemateg!’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ar gyfer rhieni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Mynediad at y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National Numeracy Challenge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i staff a rhieni</a:t>
            </a:r>
            <a:endParaRPr lang="en-GB" sz="1350">
              <a:latin typeface="Lato"/>
              <a:ea typeface="Lato"/>
              <a:cs typeface="Lat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3551B1-B6B5-8756-F3CE-0032DB490F9C}"/>
              </a:ext>
            </a:extLst>
          </p:cNvPr>
          <p:cNvSpPr/>
          <p:nvPr/>
        </p:nvSpPr>
        <p:spPr>
          <a:xfrm>
            <a:off x="803563" y="4508625"/>
            <a:ext cx="3802206" cy="193540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Cymorth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Cymorth parhaus </a:t>
            </a: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gan dîm pwrpasol National Numeracy trwy gydol y rhaglen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Mynediad at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hwb adnoddau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ar-lein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Fforymau 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ar-lein bob tymor gydag ysgolion eraill i rannu llwyddiannau a heriau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Cylchlythyr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tymhorol</a:t>
            </a:r>
            <a:endParaRPr lang="en-GB" sz="1350">
              <a:latin typeface="Lato"/>
              <a:ea typeface="Lato"/>
              <a:cs typeface="Lato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48D77B-52F9-441E-1A1A-B24729F062B6}"/>
              </a:ext>
            </a:extLst>
          </p:cNvPr>
          <p:cNvSpPr/>
          <p:nvPr/>
        </p:nvSpPr>
        <p:spPr>
          <a:xfrm>
            <a:off x="5039431" y="2428854"/>
            <a:ext cx="3054367" cy="514072"/>
          </a:xfrm>
          <a:prstGeom prst="rect">
            <a:avLst/>
          </a:prstGeom>
          <a:noFill/>
          <a:ln w="76200">
            <a:solidFill>
              <a:srgbClr val="F3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053082-ACB9-73D8-CDDD-A15A2DAA153D}"/>
              </a:ext>
            </a:extLst>
          </p:cNvPr>
          <p:cNvSpPr/>
          <p:nvPr/>
        </p:nvSpPr>
        <p:spPr>
          <a:xfrm>
            <a:off x="1050202" y="2470867"/>
            <a:ext cx="3473431" cy="647247"/>
          </a:xfrm>
          <a:prstGeom prst="rect">
            <a:avLst/>
          </a:prstGeom>
          <a:noFill/>
          <a:ln w="76200">
            <a:solidFill>
              <a:srgbClr val="F392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76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Family Maths Toolkit</a:t>
            </a:r>
          </a:p>
          <a:p>
            <a:r>
              <a:rPr lang="1106" sz="3000" b="1"/>
              <a:t>Pecyn Cymorth Mathemateg i'r Teulu </a:t>
            </a:r>
          </a:p>
          <a:p>
            <a:endParaRPr lang="en-GB" sz="3000" b="1"/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AF9D1B-2620-A10D-7D48-CC61D1BAF912}"/>
              </a:ext>
            </a:extLst>
          </p:cNvPr>
          <p:cNvSpPr txBox="1"/>
          <p:nvPr/>
        </p:nvSpPr>
        <p:spPr>
          <a:xfrm>
            <a:off x="745327" y="2284393"/>
            <a:ext cx="3826673" cy="23852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Core component of the Schools &amp; Families Programme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Encourage family involvement in everyday maths activities at home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Alternative to traditional ‘worksheet’ homework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Aligns with curriculum objectives.</a:t>
            </a: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829B3CC2-1FE4-5E04-04D8-70B5636962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47ACD8CA-8B94-FABE-78EB-88B41C4D626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A696A4C4-7131-4AF1-A19F-C6AFD6C7D9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DF14D3CD-6B1C-17CC-8A0A-843286836B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25% with solid fill">
            <a:extLst>
              <a:ext uri="{FF2B5EF4-FFF2-40B4-BE49-F238E27FC236}">
                <a16:creationId xmlns:a16="http://schemas.microsoft.com/office/drawing/2014/main" id="{0DA3C6E4-A35C-264D-6CA4-71984A75F0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100% with solid fill">
            <a:extLst>
              <a:ext uri="{FF2B5EF4-FFF2-40B4-BE49-F238E27FC236}">
                <a16:creationId xmlns:a16="http://schemas.microsoft.com/office/drawing/2014/main" id="{39B817EB-9280-ADE0-8849-8D6190EE556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65% with solid fill">
            <a:extLst>
              <a:ext uri="{FF2B5EF4-FFF2-40B4-BE49-F238E27FC236}">
                <a16:creationId xmlns:a16="http://schemas.microsoft.com/office/drawing/2014/main" id="{51222CDD-EFEF-2BFD-F9CF-3F31ADE74C5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2" name="Graphic 31" descr="Harvey Balls 90% with solid fill">
            <a:extLst>
              <a:ext uri="{FF2B5EF4-FFF2-40B4-BE49-F238E27FC236}">
                <a16:creationId xmlns:a16="http://schemas.microsoft.com/office/drawing/2014/main" id="{48B3DB2D-C8F9-2096-AA3D-381272400C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D1A268-6265-6A0E-1B9F-27AFE35E0D68}"/>
              </a:ext>
            </a:extLst>
          </p:cNvPr>
          <p:cNvSpPr txBox="1"/>
          <p:nvPr/>
        </p:nvSpPr>
        <p:spPr>
          <a:xfrm>
            <a:off x="4826345" y="2213205"/>
            <a:ext cx="4101461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 b="0" i="0"/>
            </a:pPr>
            <a:r>
              <a:rPr lang="1106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Elfen graidd o'r Rhaglen Ysgolion a Theuluoedd</a:t>
            </a:r>
            <a:endParaRPr lang="en-GB" sz="17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 b="0" i="0"/>
            </a:pPr>
            <a:r>
              <a:rPr lang="1106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Annog cyfranogiad y teulu mewn gweithgareddau mathemateg bob-dydd gartref</a:t>
            </a:r>
            <a:endParaRPr lang="en-GB" sz="17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 b="0" i="0"/>
            </a:pPr>
            <a:r>
              <a:rPr lang="1106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Dewis arall yn lle'r gwaith cartref 'taflen waith' traddodiadol</a:t>
            </a:r>
            <a:endParaRPr lang="en-GB" sz="17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  <a:defRPr b="0" i="0"/>
            </a:pPr>
            <a:r>
              <a:rPr lang="1106" sz="1700">
                <a:solidFill>
                  <a:srgbClr val="000000"/>
                </a:solidFill>
                <a:latin typeface="Lato"/>
                <a:ea typeface="Lato"/>
                <a:cs typeface="Lato"/>
              </a:rPr>
              <a:t>Yn cyd-fynd ag amcanion y cwricwlwm.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337B40A-615B-585A-3F3B-E957A15071EF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3206129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4080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60554-82BE-B0D1-9511-C23919C7A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45F48-1F11-1477-CAC4-416C89E11C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Family Maths Toolkit</a:t>
            </a:r>
          </a:p>
          <a:p>
            <a:r>
              <a:rPr lang="1106" sz="3000" b="1"/>
              <a:t>Pecyn Cymorth Mathemateg i'r Teulu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CE5524-3E7A-2F86-E9D8-3B976CEF4507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F5E4BA-E0E5-1420-5DFD-D819BB4C5D9A}"/>
              </a:ext>
            </a:extLst>
          </p:cNvPr>
          <p:cNvSpPr txBox="1"/>
          <p:nvPr/>
        </p:nvSpPr>
        <p:spPr>
          <a:xfrm>
            <a:off x="745327" y="2284393"/>
            <a:ext cx="3715837" cy="36163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23% </a:t>
            </a: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of parents/carers say that having to help with their child’s maths homework makes them feel </a:t>
            </a:r>
            <a:r>
              <a:rPr lang="en-GB" sz="19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anxious. </a:t>
            </a: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20% </a:t>
            </a: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of parents/carers say maths homework has </a:t>
            </a:r>
            <a:r>
              <a:rPr lang="en-GB" sz="19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caused arguments </a:t>
            </a: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between them and their child.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17% </a:t>
            </a: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of women say their child’s maths homework has made them feel like crying.</a:t>
            </a:r>
            <a:endParaRPr lang="en-GB" sz="1900" b="1">
              <a:solidFill>
                <a:srgbClr val="000000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C2834947-BC0D-7205-4575-23C869E2E7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92438BCA-C116-FBE3-5888-73A869DA9D9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51456C97-A374-C0C4-1823-C155C0A6C4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1EE79124-61EC-4261-8FEA-7160632EA6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25% with solid fill">
            <a:extLst>
              <a:ext uri="{FF2B5EF4-FFF2-40B4-BE49-F238E27FC236}">
                <a16:creationId xmlns:a16="http://schemas.microsoft.com/office/drawing/2014/main" id="{8A5BE311-ED53-E333-5792-1FD082688D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100% with solid fill">
            <a:extLst>
              <a:ext uri="{FF2B5EF4-FFF2-40B4-BE49-F238E27FC236}">
                <a16:creationId xmlns:a16="http://schemas.microsoft.com/office/drawing/2014/main" id="{671A80E8-DB72-C628-43C6-5897A59A0DA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65% with solid fill">
            <a:extLst>
              <a:ext uri="{FF2B5EF4-FFF2-40B4-BE49-F238E27FC236}">
                <a16:creationId xmlns:a16="http://schemas.microsoft.com/office/drawing/2014/main" id="{7933682C-EEB2-DB0A-3DD5-980A9B13953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2" name="Graphic 31" descr="Harvey Balls 90% with solid fill">
            <a:extLst>
              <a:ext uri="{FF2B5EF4-FFF2-40B4-BE49-F238E27FC236}">
                <a16:creationId xmlns:a16="http://schemas.microsoft.com/office/drawing/2014/main" id="{BC058D12-A6E3-5A3A-A08B-C6820DE607E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3E31BC-FE3A-C932-9BD4-A54A47C0A80A}"/>
              </a:ext>
            </a:extLst>
          </p:cNvPr>
          <p:cNvCxnSpPr>
            <a:cxnSpLocks/>
          </p:cNvCxnSpPr>
          <p:nvPr/>
        </p:nvCxnSpPr>
        <p:spPr>
          <a:xfrm>
            <a:off x="4581145" y="2060115"/>
            <a:ext cx="0" cy="4469994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CD2CDA2-A1B8-3AE6-D07A-6A758EE62E3B}"/>
              </a:ext>
            </a:extLst>
          </p:cNvPr>
          <p:cNvSpPr txBox="1"/>
          <p:nvPr/>
        </p:nvSpPr>
        <p:spPr>
          <a:xfrm>
            <a:off x="4883282" y="2278483"/>
            <a:ext cx="3912374" cy="38472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Dywed </a:t>
            </a:r>
            <a:r>
              <a:rPr lang="cy-GB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23%</a:t>
            </a: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rieni/ofalwyr fod gorfod helpu eu plant gyda'u gwaith cartref mathemateg yn gwneud iddynt deimlo'n </a:t>
            </a:r>
            <a:r>
              <a:rPr lang="cy-GB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orbryderus</a:t>
            </a: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.​</a:t>
            </a:r>
            <a:endParaRPr lang="en-GB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Dywed </a:t>
            </a:r>
            <a:r>
              <a:rPr lang="cy-GB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20% </a:t>
            </a: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 rieni/ofalwyr fod gwaith cartref mathemateg yn </a:t>
            </a:r>
            <a:r>
              <a:rPr lang="cy-GB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achosi ffraeon</a:t>
            </a: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rhyngddynt hwy a'u plant. </a:t>
            </a:r>
            <a:endParaRPr lang="en-GB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Dywed </a:t>
            </a:r>
            <a:r>
              <a:rPr lang="cy-GB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17%</a:t>
            </a:r>
            <a:r>
              <a:rPr lang="cy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fenywod fod gwaith cartref mathemateg eu plant wedi gwneud iddynt deimlo fel crio. </a:t>
            </a:r>
            <a:endParaRPr lang="en-GB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4358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35DF9-36BA-74B2-5BDB-CF8258612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A763E-2954-13AE-FEEE-2141E9C91F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Scrapbooks</a:t>
            </a:r>
          </a:p>
          <a:p>
            <a:r>
              <a:rPr lang="1106" sz="3000" b="1"/>
              <a:t>Llyfrau Lloffion</a:t>
            </a:r>
          </a:p>
          <a:p>
            <a:endParaRPr lang="en-GB" sz="3000" b="1"/>
          </a:p>
        </p:txBody>
      </p:sp>
      <p:pic>
        <p:nvPicPr>
          <p:cNvPr id="15" name="Picture 14" descr="A group of notebooks on a blue surface&#10;&#10;AI-generated content may be incorrect.">
            <a:extLst>
              <a:ext uri="{FF2B5EF4-FFF2-40B4-BE49-F238E27FC236}">
                <a16:creationId xmlns:a16="http://schemas.microsoft.com/office/drawing/2014/main" id="{356A48BD-D6AF-2752-5DB3-3CB65A83F1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0008" y="150477"/>
            <a:ext cx="3385010" cy="241724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9F44BF4-A73B-65BB-7458-F3F8C2B94744}"/>
              </a:ext>
            </a:extLst>
          </p:cNvPr>
          <p:cNvSpPr txBox="1"/>
          <p:nvPr/>
        </p:nvSpPr>
        <p:spPr>
          <a:xfrm>
            <a:off x="893207" y="2818837"/>
            <a:ext cx="38208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Every participating pupil will receive a National Numeracy scrapbooks (no cost to the school).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Advice for parents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Blank pages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Activities can be stuck/stapled in – recommend A4 or A5.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sz="1600" b="1" i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 is the school’s choice which classes/ year groups use the scrapbooks and activities.</a:t>
            </a: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8DD35970-D4C1-0095-A1FA-B5C37238588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5D7C9366-AD0F-DFB9-40D7-5DD6CCBD0F7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768558D0-5E0D-8DEA-04D3-B8C88039F2F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E8DF7B9F-7284-F18B-07FD-8051BDD6E8F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25FCC309-84F3-F3DB-E43E-47A0C6BC69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CDBCCCFC-8A8C-6E48-FACB-89ED39F0EDE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44BEBE03-17A4-7530-65D9-BAD750EE93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2AA10A3C-CD82-BDB0-C0A4-80A8E0F7C19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11415A-3FED-0873-7BC7-E0DE7CED85A0}"/>
              </a:ext>
            </a:extLst>
          </p:cNvPr>
          <p:cNvSpPr txBox="1"/>
          <p:nvPr/>
        </p:nvSpPr>
        <p:spPr>
          <a:xfrm>
            <a:off x="4714106" y="2756981"/>
            <a:ext cx="395999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Bydd pob plentyn sy'n cymryd rhan yn cael llyfr lloffion National Numeracy (dim cost i'r ysgol)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77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Cyngor i rieni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77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Tudalennau gwag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77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Gall gweithgareddau gael eu gludo/styffylu ynddo – argymhellir A4 neu A5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>
              <a:solidFill>
                <a:srgbClr val="000000"/>
              </a:solidFill>
              <a:latin typeface="Lato" panose="020F0502020204030203" pitchFamily="34" charset="77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defRPr b="0" i="0"/>
            </a:pPr>
            <a:r>
              <a:rPr lang="1106" sz="1600" b="1" i="1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Yr ysgol sy'n dewis pa ddosbarthiadau/</a:t>
            </a:r>
            <a:br>
              <a:rPr lang="en-GB" sz="1600" b="1" i="1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1106" sz="1600" b="1" i="1">
                <a:solidFill>
                  <a:srgbClr val="000000"/>
                </a:solidFill>
                <a:latin typeface="Lato" panose="020F0502020204030203" pitchFamily="34" charset="77"/>
                <a:ea typeface="Lato" panose="020F0502020204030203" pitchFamily="34" charset="0"/>
                <a:cs typeface="Lato" panose="020F0502020204030203" pitchFamily="34" charset="0"/>
              </a:rPr>
              <a:t>grwpiau blwyddyn sy'n defnyddio'r llyfrau lloffion a'r gweithgareddau.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27798A5-DFC2-BEEC-20A6-91B43B5B3081}"/>
              </a:ext>
            </a:extLst>
          </p:cNvPr>
          <p:cNvCxnSpPr>
            <a:cxnSpLocks/>
          </p:cNvCxnSpPr>
          <p:nvPr/>
        </p:nvCxnSpPr>
        <p:spPr>
          <a:xfrm flipH="1">
            <a:off x="4615683" y="2060115"/>
            <a:ext cx="9145" cy="4574851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4241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Marking and Feedback</a:t>
            </a:r>
          </a:p>
          <a:p>
            <a:r>
              <a:rPr lang="1106" sz="3000" b="1"/>
              <a:t>Marcio ac Adborth </a:t>
            </a:r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AF9D1B-2620-A10D-7D48-CC61D1BAF912}"/>
              </a:ext>
            </a:extLst>
          </p:cNvPr>
          <p:cNvSpPr txBox="1"/>
          <p:nvPr/>
        </p:nvSpPr>
        <p:spPr>
          <a:xfrm>
            <a:off x="827123" y="2245675"/>
            <a:ext cx="3398309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/>
                <a:ea typeface="Lato"/>
                <a:cs typeface="Lato"/>
              </a:rPr>
              <a:t>No expectation of marking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/>
                <a:ea typeface="Lato"/>
                <a:cs typeface="Lato"/>
              </a:rPr>
              <a:t>Acknowledgement is recommended (small effort comment or sticker)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/>
                <a:ea typeface="Lato"/>
                <a:cs typeface="Lato"/>
              </a:rPr>
              <a:t>Certificate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Dim disgwyliad o ran marcio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Argymhellir cydnabyddiaeth (sylw neu sticer bach ar gyfer ymdrech)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>
                <a:solidFill>
                  <a:srgbClr val="000000"/>
                </a:solidFill>
                <a:latin typeface="Lato"/>
                <a:ea typeface="Lato"/>
                <a:cs typeface="Lato"/>
              </a:rPr>
              <a:t>Tystysgrif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C3EE7-7910-8E3E-753C-40D2B4F4B4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901" y="1799693"/>
            <a:ext cx="3190219" cy="2258751"/>
          </a:xfrm>
          <a:prstGeom prst="rect">
            <a:avLst/>
          </a:prstGeom>
        </p:spPr>
      </p:pic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187DFFA6-9541-C40E-4E09-76031138C8D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D1E49110-B12C-894C-BB8A-A829FF69E7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D4C1AB46-3E8E-8619-7492-4CBB4C5777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C852AF47-03AE-090D-907F-346BED1C939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5A528559-E4AE-2967-DB73-BB17E2C5E5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5CB6938C-CD75-9212-53BC-E007EC1DEE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3215F108-A3B6-7493-3E4C-C8C45C39C30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E6115678-F6BC-9D44-D798-658B28631E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F71BF3-C73B-43A1-6669-2F8E9197774D}"/>
              </a:ext>
            </a:extLst>
          </p:cNvPr>
          <p:cNvCxnSpPr>
            <a:cxnSpLocks/>
          </p:cNvCxnSpPr>
          <p:nvPr/>
        </p:nvCxnSpPr>
        <p:spPr>
          <a:xfrm flipH="1">
            <a:off x="932689" y="4285421"/>
            <a:ext cx="3547871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E103B65B-8071-A036-7AA4-4D3E0AA4E21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901" y="4349739"/>
            <a:ext cx="3190218" cy="219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929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38B9B-31F3-8D23-9BAE-A26088901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5B069-5C3B-ED2E-E504-547DF8B454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4463" y="142485"/>
            <a:ext cx="8376656" cy="1158745"/>
          </a:xfrm>
        </p:spPr>
        <p:txBody>
          <a:bodyPr/>
          <a:lstStyle/>
          <a:p>
            <a:r>
              <a:rPr lang="en-GB" sz="2400" b="1"/>
              <a:t>Case Study – </a:t>
            </a:r>
            <a:r>
              <a:rPr lang="en-GB" sz="2400" b="1" err="1"/>
              <a:t>Cotmanhay</a:t>
            </a:r>
            <a:r>
              <a:rPr lang="en-GB" sz="2400" b="1"/>
              <a:t> Junior School</a:t>
            </a:r>
          </a:p>
          <a:p>
            <a:r>
              <a:rPr lang="en-GB" sz="2400" b="1"/>
              <a:t>67% FSM</a:t>
            </a:r>
          </a:p>
          <a:p>
            <a:pPr>
              <a:defRPr b="0" i="0"/>
            </a:pPr>
            <a:r>
              <a:rPr lang="1106" sz="2400" b="1"/>
              <a:t>Astudiaeth Achos – Ysgol Gynradd Cotmanhay</a:t>
            </a:r>
          </a:p>
          <a:p>
            <a:pPr>
              <a:defRPr b="0" i="0"/>
            </a:pPr>
            <a:r>
              <a:rPr lang="1106" sz="2400" b="1"/>
              <a:t>67% prydau ysgol am ddim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EF2B6C-BA8B-98B4-7D9C-4D2A2F3110DA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A8AB51-1E08-0A28-2AA1-A931EB98C36E}"/>
              </a:ext>
            </a:extLst>
          </p:cNvPr>
          <p:cNvSpPr txBox="1"/>
          <p:nvPr/>
        </p:nvSpPr>
        <p:spPr>
          <a:xfrm>
            <a:off x="827124" y="2245675"/>
            <a:ext cx="3884646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Sent home activities weekly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Started in Year 3, then rolled out into Year 6 and Year 4.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100% parental engagement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Anfonwyd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gweithgareddau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adrefbob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wythnos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Dechreuwyd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Mlwyddyn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3,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ynaeu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cyflwyno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Flwyddyn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6 a Blwyddyn 4​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Ymgysylltiad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rhieni</a:t>
            </a:r>
            <a:r>
              <a:rPr lang="en-US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100%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51E6F8-4F59-8407-3D35-FE449D70DF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7989" y="5021042"/>
            <a:ext cx="4983633" cy="17112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6E2F90-9AF3-FB6F-DAD6-C67B9DAA43A5}"/>
              </a:ext>
            </a:extLst>
          </p:cNvPr>
          <p:cNvSpPr txBox="1"/>
          <p:nvPr/>
        </p:nvSpPr>
        <p:spPr>
          <a:xfrm>
            <a:off x="4993997" y="2153168"/>
            <a:ext cx="3884645" cy="2723823"/>
          </a:xfrm>
          <a:prstGeom prst="rect">
            <a:avLst/>
          </a:prstGeom>
          <a:noFill/>
          <a:ln w="38100">
            <a:solidFill>
              <a:srgbClr val="00304A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GB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“I’ve realised how much I can do.”</a:t>
            </a:r>
          </a:p>
          <a:p>
            <a:pPr algn="ctr">
              <a:spcAft>
                <a:spcPts val="1800"/>
              </a:spcAft>
            </a:pPr>
            <a:r>
              <a:rPr lang="en-GB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“It’s helped me have better confidence.”</a:t>
            </a:r>
          </a:p>
          <a:p>
            <a:pPr algn="ctr">
              <a:spcAft>
                <a:spcPts val="1800"/>
              </a:spcAft>
            </a:pPr>
            <a:r>
              <a:rPr lang="en-GB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“My parents have started to like maths more.”</a:t>
            </a:r>
          </a:p>
          <a:p>
            <a:pPr algn="ctr" fontAlgn="base"/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Dw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sylweddoli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gymaint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ygalla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wneud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</a:p>
          <a:p>
            <a:pPr algn="ctr" fontAlgn="base"/>
            <a:r>
              <a:rPr lang="en-US" sz="1400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“Mae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fy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helpu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fod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â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mwy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ohyder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400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400">
              <a:solidFill>
                <a:srgbClr val="00304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“Mae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fy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rhieni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dechrau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hoffimathemateg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i="1" err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mwy</a:t>
            </a:r>
            <a:r>
              <a:rPr lang="en-US" sz="1400" b="1" i="1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400">
                <a:solidFill>
                  <a:srgbClr val="0030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</p:txBody>
      </p:sp>
      <p:pic>
        <p:nvPicPr>
          <p:cNvPr id="8" name="Graphic 7" descr="Harvey Balls 0% with solid fill">
            <a:extLst>
              <a:ext uri="{FF2B5EF4-FFF2-40B4-BE49-F238E27FC236}">
                <a16:creationId xmlns:a16="http://schemas.microsoft.com/office/drawing/2014/main" id="{4C77F7A5-1584-6D62-17DD-AE846921ED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0" name="Graphic 9" descr="Harvey Balls 15% with solid fill">
            <a:extLst>
              <a:ext uri="{FF2B5EF4-FFF2-40B4-BE49-F238E27FC236}">
                <a16:creationId xmlns:a16="http://schemas.microsoft.com/office/drawing/2014/main" id="{C1B90A06-EF5E-4EE7-14E6-57B997521D0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2" name="Graphic 11" descr="Tea with solid fill">
            <a:extLst>
              <a:ext uri="{FF2B5EF4-FFF2-40B4-BE49-F238E27FC236}">
                <a16:creationId xmlns:a16="http://schemas.microsoft.com/office/drawing/2014/main" id="{8E82384C-E2BB-2B4C-BBBE-640DA8F42D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5" name="Graphic 14" descr="Harvey Balls 40% with solid fill">
            <a:extLst>
              <a:ext uri="{FF2B5EF4-FFF2-40B4-BE49-F238E27FC236}">
                <a16:creationId xmlns:a16="http://schemas.microsoft.com/office/drawing/2014/main" id="{319E8199-5B8F-43BE-F095-C040A1B7996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25% with solid fill">
            <a:extLst>
              <a:ext uri="{FF2B5EF4-FFF2-40B4-BE49-F238E27FC236}">
                <a16:creationId xmlns:a16="http://schemas.microsoft.com/office/drawing/2014/main" id="{C49FBF97-392E-DD8F-3530-515B122797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100% with solid fill">
            <a:extLst>
              <a:ext uri="{FF2B5EF4-FFF2-40B4-BE49-F238E27FC236}">
                <a16:creationId xmlns:a16="http://schemas.microsoft.com/office/drawing/2014/main" id="{2E85FE78-3BE4-7D1A-2390-FAE5B25A607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65% with solid fill">
            <a:extLst>
              <a:ext uri="{FF2B5EF4-FFF2-40B4-BE49-F238E27FC236}">
                <a16:creationId xmlns:a16="http://schemas.microsoft.com/office/drawing/2014/main" id="{D197976F-310B-CA9C-1651-2C48F66EF2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2" name="Graphic 31" descr="Harvey Balls 90% with solid fill">
            <a:extLst>
              <a:ext uri="{FF2B5EF4-FFF2-40B4-BE49-F238E27FC236}">
                <a16:creationId xmlns:a16="http://schemas.microsoft.com/office/drawing/2014/main" id="{78DCABE2-46A5-C6E0-7CF5-10CDA7CEC8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2062DD9-B936-95AA-2EE6-1E4643584643}"/>
              </a:ext>
            </a:extLst>
          </p:cNvPr>
          <p:cNvCxnSpPr>
            <a:cxnSpLocks/>
          </p:cNvCxnSpPr>
          <p:nvPr/>
        </p:nvCxnSpPr>
        <p:spPr>
          <a:xfrm flipH="1">
            <a:off x="904980" y="3638876"/>
            <a:ext cx="3547871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1613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567C7-DA48-2C7B-A1B8-DE82C6793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95FCC-B18F-2BE4-B08C-E64303F9CB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Impact</a:t>
            </a:r>
          </a:p>
          <a:p>
            <a:r>
              <a:rPr lang="en-GB" sz="3000" b="1" err="1"/>
              <a:t>Effaith</a:t>
            </a:r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D10CD6-53A1-DE4C-37B1-DBA71B1A1DAF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A63B06-053F-E184-CA0B-0998BC725140}"/>
              </a:ext>
            </a:extLst>
          </p:cNvPr>
          <p:cNvSpPr txBox="1"/>
          <p:nvPr/>
        </p:nvSpPr>
        <p:spPr>
          <a:xfrm>
            <a:off x="925617" y="2127451"/>
            <a:ext cx="3218404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87% of parents/carers feel better able to support their child with maths learning.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D0D41B-2B60-3E2B-F8EA-ECB320716E06}"/>
              </a:ext>
            </a:extLst>
          </p:cNvPr>
          <p:cNvSpPr txBox="1"/>
          <p:nvPr/>
        </p:nvSpPr>
        <p:spPr>
          <a:xfrm>
            <a:off x="827123" y="2949642"/>
            <a:ext cx="3606332" cy="3462486"/>
          </a:xfrm>
          <a:prstGeom prst="rect">
            <a:avLst/>
          </a:prstGeom>
          <a:solidFill>
            <a:srgbClr val="3AB4AD"/>
          </a:solidFill>
          <a:ln w="381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“I would definitely recommend the scrapbooks – they’re a game changer.”</a:t>
            </a:r>
          </a:p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“The scrapbooks have worked so well. Engagement has been really good including from deprived families.”</a:t>
            </a:r>
          </a:p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“We’ve noticed a lot more dads getting involved.”</a:t>
            </a:r>
          </a:p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“There has been a definite increase in parental engagement. Parents are interested and asking questions. Children are keen and proud of their homework.”</a:t>
            </a:r>
          </a:p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“EAL families are much more engaged.”</a:t>
            </a:r>
          </a:p>
          <a:p>
            <a:pPr algn="ctr">
              <a:spcAft>
                <a:spcPts val="1800"/>
              </a:spcAft>
            </a:pPr>
            <a:r>
              <a:rPr lang="en-GB" sz="1200" b="1" i="1">
                <a:solidFill>
                  <a:schemeClr val="bg1"/>
                </a:solidFill>
                <a:latin typeface="Lato"/>
                <a:ea typeface="Lato"/>
                <a:cs typeface="Lato"/>
              </a:rPr>
              <a:t>(Maths Leads)</a:t>
            </a: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701FCFBA-2780-0287-D17B-3D6553CB12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9" name="Graphic 8" descr="Harvey Balls 15% with solid fill">
            <a:extLst>
              <a:ext uri="{FF2B5EF4-FFF2-40B4-BE49-F238E27FC236}">
                <a16:creationId xmlns:a16="http://schemas.microsoft.com/office/drawing/2014/main" id="{EB150E7F-178E-FF68-E709-F721BEDF8E9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1" name="Graphic 10" descr="Tea with solid fill">
            <a:extLst>
              <a:ext uri="{FF2B5EF4-FFF2-40B4-BE49-F238E27FC236}">
                <a16:creationId xmlns:a16="http://schemas.microsoft.com/office/drawing/2014/main" id="{9D516297-2883-D6F7-5646-B8140943869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3" name="Graphic 12" descr="Harvey Balls 40% with solid fill">
            <a:extLst>
              <a:ext uri="{FF2B5EF4-FFF2-40B4-BE49-F238E27FC236}">
                <a16:creationId xmlns:a16="http://schemas.microsoft.com/office/drawing/2014/main" id="{DEB1C877-67EF-355F-ED07-457992B13B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5D3E95E4-7B1F-DC15-1617-24453D934B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5186F10F-EFA4-D710-740D-0F2308A191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A9D8C29E-E8CB-B965-DB5E-EB0330853E7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37B93266-8E88-8576-05F9-C583BD1834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4EB62A-A772-D598-3236-678ABD8393C3}"/>
              </a:ext>
            </a:extLst>
          </p:cNvPr>
          <p:cNvSpPr txBox="1"/>
          <p:nvPr/>
        </p:nvSpPr>
        <p:spPr>
          <a:xfrm>
            <a:off x="5246165" y="2127451"/>
            <a:ext cx="3795677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 87%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o'r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rhieni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gofalwyr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teimlo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b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bod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gallu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cefnogi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euplentyn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well o ran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dysgu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sz="1400" b="1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mathemateg</a:t>
            </a:r>
            <a:r>
              <a:rPr lang="en-US" sz="140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GB" sz="1400" b="1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80EEFF-3B11-FF2C-C6E3-8E530587DAF7}"/>
              </a:ext>
            </a:extLst>
          </p:cNvPr>
          <p:cNvSpPr txBox="1"/>
          <p:nvPr/>
        </p:nvSpPr>
        <p:spPr>
          <a:xfrm>
            <a:off x="5094652" y="2949642"/>
            <a:ext cx="3606332" cy="3600986"/>
          </a:xfrm>
          <a:prstGeom prst="rect">
            <a:avLst/>
          </a:prstGeom>
          <a:solidFill>
            <a:srgbClr val="3AB4AD"/>
          </a:solidFill>
          <a:ln w="3810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Byddwn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bendant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argymell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y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llyfrau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lloffion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–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nhw'n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gwneudgwahaniaeth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mawr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llyfrau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lloffion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gweithio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mor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dda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ymgysylltiad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bod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yndda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iawn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gynnwys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ymhlith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teuluoedd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difreintiedig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Rydym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wedi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sylwi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bod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llawer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mwy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dadau'n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cymryd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rhan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“Bu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yna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gynnydd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pendant o ran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ymgysylltiad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rhieni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rhieni'n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dangosdiddordeb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ac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gofyn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cwestiynau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plant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frwdfrydig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ac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falch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o'ugwaith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cartref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teuluoedd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lle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Saesneg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Iaith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Ychwanegol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yn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ymgysylltu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llawermwy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.”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  <a:p>
            <a:pPr algn="ctr" fontAlgn="base"/>
            <a:endParaRPr lang="en-US" sz="1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 fontAlgn="base"/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Arweinwyr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1" i="1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Mathemateg</a:t>
            </a:r>
            <a:r>
              <a:rPr lang="en-US" sz="1200" b="1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 </a:t>
            </a:r>
            <a:r>
              <a:rPr lang="en-US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42615443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Examples</a:t>
            </a:r>
          </a:p>
          <a:p>
            <a:r>
              <a:rPr lang="1106" sz="3000" b="1"/>
              <a:t>Enghreifftiau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742420B7-077B-6857-E756-2EFE51E42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927" y="2211431"/>
            <a:ext cx="5447284" cy="408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A05C4A-10F2-24BC-63AB-EF2DCD537655}"/>
              </a:ext>
            </a:extLst>
          </p:cNvPr>
          <p:cNvSpPr txBox="1"/>
          <p:nvPr/>
        </p:nvSpPr>
        <p:spPr>
          <a:xfrm>
            <a:off x="6372015" y="2211431"/>
            <a:ext cx="2661431" cy="18620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Printed in black and white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Presentation choice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Family and child comments</a:t>
            </a:r>
          </a:p>
        </p:txBody>
      </p:sp>
      <p:pic>
        <p:nvPicPr>
          <p:cNvPr id="6" name="Graphic 5" descr="Harvey Balls 0% with solid fill">
            <a:extLst>
              <a:ext uri="{FF2B5EF4-FFF2-40B4-BE49-F238E27FC236}">
                <a16:creationId xmlns:a16="http://schemas.microsoft.com/office/drawing/2014/main" id="{2B114BBF-8CE3-7630-FAEE-01634FED27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9" name="Graphic 8" descr="Harvey Balls 15% with solid fill">
            <a:extLst>
              <a:ext uri="{FF2B5EF4-FFF2-40B4-BE49-F238E27FC236}">
                <a16:creationId xmlns:a16="http://schemas.microsoft.com/office/drawing/2014/main" id="{B4547B55-97F2-5841-8264-8A2A5F0171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1" name="Graphic 10" descr="Tea with solid fill">
            <a:extLst>
              <a:ext uri="{FF2B5EF4-FFF2-40B4-BE49-F238E27FC236}">
                <a16:creationId xmlns:a16="http://schemas.microsoft.com/office/drawing/2014/main" id="{BF1A77A6-B163-0403-E138-50CB5C05CF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3" name="Graphic 12" descr="Harvey Balls 40% with solid fill">
            <a:extLst>
              <a:ext uri="{FF2B5EF4-FFF2-40B4-BE49-F238E27FC236}">
                <a16:creationId xmlns:a16="http://schemas.microsoft.com/office/drawing/2014/main" id="{9EA4FCA5-D9C6-3338-EBF2-EF49AE2907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A83E0528-9C55-D124-1E10-64088408E7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54A7BAB0-D467-01C8-18C3-A3095BE516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4AA199C1-CBD1-D2E4-A51D-7D52836331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C55D450D-7A25-CA60-FFCD-0BE5DFE8D5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EE4A18-781D-04BB-5A7C-134BDA221E48}"/>
              </a:ext>
            </a:extLst>
          </p:cNvPr>
          <p:cNvSpPr txBox="1"/>
          <p:nvPr/>
        </p:nvSpPr>
        <p:spPr>
          <a:xfrm>
            <a:off x="6369353" y="4254162"/>
            <a:ext cx="2664093" cy="215443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Wedi'i argraffu mewn du a gwyn</a:t>
            </a: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Dewis o ran dull cyflwyno</a:t>
            </a: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Sylwadau gan deuluoedd a phlant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B4CD26F-91FD-F943-3CF8-F2897E442550}"/>
              </a:ext>
            </a:extLst>
          </p:cNvPr>
          <p:cNvCxnSpPr>
            <a:cxnSpLocks/>
          </p:cNvCxnSpPr>
          <p:nvPr/>
        </p:nvCxnSpPr>
        <p:spPr>
          <a:xfrm flipH="1">
            <a:off x="6378589" y="4134108"/>
            <a:ext cx="2590844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997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F84AC-CB37-242F-8D36-FA0AFF7DB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692032-ED77-0279-8F1F-B7BF825B72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Schools &amp; Families Programme Support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D17D243B-E23D-D58C-BC91-C1362ADE057C}"/>
              </a:ext>
            </a:extLst>
          </p:cNvPr>
          <p:cNvSpPr txBox="1"/>
          <p:nvPr/>
        </p:nvSpPr>
        <p:spPr>
          <a:xfrm>
            <a:off x="857865" y="4830683"/>
            <a:ext cx="208072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>
                <a:latin typeface="Lato" panose="020F0502020204030203" pitchFamily="34" charset="0"/>
              </a:rPr>
              <a:t>Beth Barnes</a:t>
            </a:r>
          </a:p>
          <a:p>
            <a:pPr algn="ctr"/>
            <a:r>
              <a:rPr lang="en-GB">
                <a:latin typeface="Lato" panose="020F0502020204030203" pitchFamily="34" charset="0"/>
              </a:rPr>
              <a:t>Schools &amp; Families Programme Manager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04FA6A17-A1FD-57CF-B069-A75ED9FA11BE}"/>
              </a:ext>
            </a:extLst>
          </p:cNvPr>
          <p:cNvSpPr txBox="1"/>
          <p:nvPr/>
        </p:nvSpPr>
        <p:spPr>
          <a:xfrm>
            <a:off x="6693900" y="4830683"/>
            <a:ext cx="208072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>
                <a:latin typeface="Lato" panose="020F0502020204030203" pitchFamily="34" charset="0"/>
              </a:rPr>
              <a:t>Zoë Mitchell</a:t>
            </a:r>
          </a:p>
          <a:p>
            <a:pPr algn="ctr"/>
            <a:r>
              <a:rPr lang="en-GB">
                <a:latin typeface="Lato" panose="020F0502020204030203" pitchFamily="34" charset="0"/>
              </a:rPr>
              <a:t>Programmes Assistant</a:t>
            </a:r>
          </a:p>
        </p:txBody>
      </p:sp>
      <p:pic>
        <p:nvPicPr>
          <p:cNvPr id="2050" name="Picture 2" descr="Beth Barnes">
            <a:extLst>
              <a:ext uri="{FF2B5EF4-FFF2-40B4-BE49-F238E27FC236}">
                <a16:creationId xmlns:a16="http://schemas.microsoft.com/office/drawing/2014/main" id="{C2AA6215-FFBF-E4F6-E76B-8F9B2CE66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865" y="2467897"/>
            <a:ext cx="2113936" cy="211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oë Mitchell">
            <a:extLst>
              <a:ext uri="{FF2B5EF4-FFF2-40B4-BE49-F238E27FC236}">
                <a16:creationId xmlns:a16="http://schemas.microsoft.com/office/drawing/2014/main" id="{1A1EB29F-2A06-39BD-67BD-F599EE4C5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690" y="2467897"/>
            <a:ext cx="2113936" cy="211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4ADD5FCC-791B-4DF4-E462-1BE59F225920}"/>
              </a:ext>
            </a:extLst>
          </p:cNvPr>
          <p:cNvSpPr txBox="1"/>
          <p:nvPr/>
        </p:nvSpPr>
        <p:spPr>
          <a:xfrm>
            <a:off x="3775882" y="4830683"/>
            <a:ext cx="208072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>
                <a:latin typeface="Lato" panose="020F0502020204030203" pitchFamily="34" charset="0"/>
              </a:rPr>
              <a:t>Julie Pompa</a:t>
            </a:r>
          </a:p>
          <a:p>
            <a:pPr algn="ctr"/>
            <a:r>
              <a:rPr lang="en-GB">
                <a:latin typeface="Lato" panose="020F0502020204030203" pitchFamily="34" charset="0"/>
              </a:rPr>
              <a:t>Schools &amp; Families Officer</a:t>
            </a:r>
          </a:p>
        </p:txBody>
      </p:sp>
      <p:pic>
        <p:nvPicPr>
          <p:cNvPr id="4" name="Picture 3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93CB7FA3-BFB2-D08B-7FA2-B457C76AA1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5011" y="2473531"/>
            <a:ext cx="19812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59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Examples</a:t>
            </a:r>
          </a:p>
          <a:p>
            <a:r>
              <a:rPr lang="1106" sz="3000" b="1"/>
              <a:t>Enghreifftiau</a:t>
            </a:r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16AB3E-3305-FB43-A94D-FB04A8860C4D}"/>
              </a:ext>
            </a:extLst>
          </p:cNvPr>
          <p:cNvSpPr txBox="1"/>
          <p:nvPr/>
        </p:nvSpPr>
        <p:spPr>
          <a:xfrm>
            <a:off x="6191086" y="2110869"/>
            <a:ext cx="266143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A5 activity stuck in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Teacher sticker and comment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5978D4-F528-C3F0-E353-C9304E747E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553" y="2050884"/>
            <a:ext cx="5303892" cy="3113299"/>
          </a:xfrm>
          <a:prstGeom prst="rect">
            <a:avLst/>
          </a:prstGeom>
        </p:spPr>
      </p:pic>
      <p:pic>
        <p:nvPicPr>
          <p:cNvPr id="8" name="Graphic 7" descr="Harvey Balls 0% with solid fill">
            <a:extLst>
              <a:ext uri="{FF2B5EF4-FFF2-40B4-BE49-F238E27FC236}">
                <a16:creationId xmlns:a16="http://schemas.microsoft.com/office/drawing/2014/main" id="{250EF406-845A-E81D-9AE8-5FCDDCE6E02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10" name="Graphic 9" descr="Harvey Balls 15% with solid fill">
            <a:extLst>
              <a:ext uri="{FF2B5EF4-FFF2-40B4-BE49-F238E27FC236}">
                <a16:creationId xmlns:a16="http://schemas.microsoft.com/office/drawing/2014/main" id="{694ADC6F-10BE-B98B-A6AF-AA3DCF0A551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2" name="Graphic 11" descr="Tea with solid fill">
            <a:extLst>
              <a:ext uri="{FF2B5EF4-FFF2-40B4-BE49-F238E27FC236}">
                <a16:creationId xmlns:a16="http://schemas.microsoft.com/office/drawing/2014/main" id="{C45827F4-9D78-58D3-5C3F-F6ED2B99E8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23" name="Graphic 22" descr="Harvey Balls 40% with solid fill">
            <a:extLst>
              <a:ext uri="{FF2B5EF4-FFF2-40B4-BE49-F238E27FC236}">
                <a16:creationId xmlns:a16="http://schemas.microsoft.com/office/drawing/2014/main" id="{2E20079F-5666-7022-4747-A1442339F28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DF33ACBC-F4BB-8203-786A-ABB5206C1F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39E9AC06-73B1-A77B-ED41-19FFD1DFCF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9EF76056-6413-DDAC-98CD-768F0568414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2883CD03-4051-88F6-0528-E03AB2E429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362727-EEA7-62F2-C2EF-3682A19FD4E1}"/>
              </a:ext>
            </a:extLst>
          </p:cNvPr>
          <p:cNvSpPr txBox="1"/>
          <p:nvPr/>
        </p:nvSpPr>
        <p:spPr>
          <a:xfrm>
            <a:off x="6191086" y="4091302"/>
            <a:ext cx="2664093" cy="18458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Gweithgaredd A5 wedi'i ludo yn y llyfr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Sticer a sylw gan yr athro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96571E-4011-D018-81CF-4A9073056E37}"/>
              </a:ext>
            </a:extLst>
          </p:cNvPr>
          <p:cNvCxnSpPr>
            <a:cxnSpLocks/>
          </p:cNvCxnSpPr>
          <p:nvPr/>
        </p:nvCxnSpPr>
        <p:spPr>
          <a:xfrm flipH="1">
            <a:off x="6261673" y="3857017"/>
            <a:ext cx="2590844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2543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Examples</a:t>
            </a:r>
          </a:p>
          <a:p>
            <a:r>
              <a:rPr lang="1106" sz="3000" b="1"/>
              <a:t>Enghreifftiau</a:t>
            </a:r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 descr="A paper with a picture of a dice&#10;&#10;AI-generated content may be incorrect.">
            <a:extLst>
              <a:ext uri="{FF2B5EF4-FFF2-40B4-BE49-F238E27FC236}">
                <a16:creationId xmlns:a16="http://schemas.microsoft.com/office/drawing/2014/main" id="{7183BB98-B363-8631-9ACC-474442585D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576" y="2141141"/>
            <a:ext cx="3728871" cy="40313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947912-698C-D41E-C6AF-94081B9FB299}"/>
              </a:ext>
            </a:extLst>
          </p:cNvPr>
          <p:cNvSpPr txBox="1"/>
          <p:nvPr/>
        </p:nvSpPr>
        <p:spPr>
          <a:xfrm>
            <a:off x="4966665" y="2122360"/>
            <a:ext cx="2661431" cy="18620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Printed in black and white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A5 activity stapled in</a:t>
            </a:r>
          </a:p>
        </p:txBody>
      </p:sp>
      <p:pic>
        <p:nvPicPr>
          <p:cNvPr id="6" name="Graphic 5" descr="Harvey Balls 0% with solid fill">
            <a:extLst>
              <a:ext uri="{FF2B5EF4-FFF2-40B4-BE49-F238E27FC236}">
                <a16:creationId xmlns:a16="http://schemas.microsoft.com/office/drawing/2014/main" id="{C3D847E5-0E7C-D4ED-DEAD-546458C9D4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9" name="Graphic 8" descr="Harvey Balls 15% with solid fill">
            <a:extLst>
              <a:ext uri="{FF2B5EF4-FFF2-40B4-BE49-F238E27FC236}">
                <a16:creationId xmlns:a16="http://schemas.microsoft.com/office/drawing/2014/main" id="{58574CDE-42D2-D69D-C944-DD17CFBFECE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1" name="Graphic 10" descr="Tea with solid fill">
            <a:extLst>
              <a:ext uri="{FF2B5EF4-FFF2-40B4-BE49-F238E27FC236}">
                <a16:creationId xmlns:a16="http://schemas.microsoft.com/office/drawing/2014/main" id="{1874A864-204E-3A77-6FCF-FE90B75C780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3" name="Graphic 12" descr="Harvey Balls 40% with solid fill">
            <a:extLst>
              <a:ext uri="{FF2B5EF4-FFF2-40B4-BE49-F238E27FC236}">
                <a16:creationId xmlns:a16="http://schemas.microsoft.com/office/drawing/2014/main" id="{EEC7210B-E65F-897B-558A-6337F602B0F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33F7D2FE-549D-6F13-2CFE-644B7146555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2B22AC78-BD1A-171D-7300-94BB8B33E64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60A34F5F-3B32-F1C1-6655-9B663F611A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045B95D9-0453-89B2-9995-CE9832C27F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CEAA2F-3C58-5DA5-F81C-E80DDD4D0340}"/>
              </a:ext>
            </a:extLst>
          </p:cNvPr>
          <p:cNvSpPr txBox="1"/>
          <p:nvPr/>
        </p:nvSpPr>
        <p:spPr>
          <a:xfrm>
            <a:off x="4964003" y="4219346"/>
            <a:ext cx="2664093" cy="21357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Wedi'i argraffu mewn du a gwyn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</a:pPr>
            <a:endParaRPr lang="en-GB" sz="190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900">
                <a:solidFill>
                  <a:srgbClr val="000000"/>
                </a:solidFill>
                <a:latin typeface="Lato"/>
                <a:ea typeface="Lato"/>
                <a:cs typeface="Lato"/>
              </a:rPr>
              <a:t>Gweithgaredd A5 wedi'i styffylu yn y llyfr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84AAADA-2E33-63EB-7036-9CD449AAD51C}"/>
              </a:ext>
            </a:extLst>
          </p:cNvPr>
          <p:cNvCxnSpPr>
            <a:cxnSpLocks/>
          </p:cNvCxnSpPr>
          <p:nvPr/>
        </p:nvCxnSpPr>
        <p:spPr>
          <a:xfrm flipH="1">
            <a:off x="4964003" y="4093381"/>
            <a:ext cx="2664093" cy="0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6237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Barriers to participation</a:t>
            </a:r>
          </a:p>
          <a:p>
            <a:r>
              <a:rPr lang="1106" sz="3000" b="1"/>
              <a:t>Rhwystrau i gyfranogiad</a:t>
            </a:r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59D4032C-FFA7-0564-72D2-12CA230AB3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F8D18B45-1CB2-0CF1-3E63-5EBEDE750B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823C267D-C1F2-DAA3-C2BE-1AC5AA6482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B9DD8344-9FC9-179D-FFD5-3B1C22D126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E107105C-303E-3BBA-28B0-70F2C328490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9ED5F6D2-763A-F09D-2B63-9C64E92F05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DC017B1A-443B-D1A1-9008-13D95B1541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8141F9F1-A73E-9A72-0444-1ED999354B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7FFA2B-A8F4-7A00-FDF0-4DD7ACEEB2A2}"/>
              </a:ext>
            </a:extLst>
          </p:cNvPr>
          <p:cNvSpPr txBox="1"/>
          <p:nvPr/>
        </p:nvSpPr>
        <p:spPr>
          <a:xfrm>
            <a:off x="4847303" y="1993619"/>
            <a:ext cx="432303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AAAA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Nid yw’r grŵp blwyddyn yn cael ei bennu yn y gweithgaredd. Gall yr athrawon ddefnyddio gweithgareddau o amryw o grwpiau blwyddyn i sicrhau gwahaniaethu.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 mwyafrif y gweithgareddau’n rhai penagored, a gellir symud y dysgu i gyfeiriadau gwahanol y gall y disgybl a’r rhiant/gofalwr deimlo’n gyfforddus yn eu cylch.</a:t>
            </a:r>
          </a:p>
          <a:p>
            <a:endParaRPr lang="cy-GB" sz="10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Saesneg fel Iaith Ychwanegol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Cyn anfon y gweithgaredd adref, dylai’r athrawon fynd trwyddo gyda phob disgybl.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Gall y rhieni </a:t>
            </a:r>
            <a:r>
              <a:rPr lang="cy-GB" sz="120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lawrlwytho’r</a:t>
            </a: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ap Microsoft Translator. Gellir defnyddio’r ap i dynnu llun o ganllawiau’r gweithgaredd a bydd yn eu cyfieithu i’r iaith ddewisol.</a:t>
            </a:r>
          </a:p>
          <a:p>
            <a:endParaRPr lang="cy-GB" sz="100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Hyder y rhieni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Defnyddiwch yr adnoddau a ddarperir i annog y rhieni i ddefnyddio’r National </a:t>
            </a:r>
            <a:r>
              <a:rPr lang="cy-GB" sz="120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Numeracy</a:t>
            </a: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cy-GB" sz="120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Challenge</a:t>
            </a: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Darparwch ganllawiau ‘sut i wneud’ a fideos ar gyfer dulliau cyffredin.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Anogwch y rhieni i fynd i’r gweithdy ‘Helpu Eich Plentyn i Fwynhau Mathemateg!’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Darparwch ffyrdd gwahanol i’r rhieni ofyn am gymorth.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A0279D-28E0-FA76-3B95-029BA993D903}"/>
              </a:ext>
            </a:extLst>
          </p:cNvPr>
          <p:cNvSpPr txBox="1"/>
          <p:nvPr/>
        </p:nvSpPr>
        <p:spPr>
          <a:xfrm>
            <a:off x="813620" y="2069372"/>
            <a:ext cx="375838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1200" b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SEND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year group is not specified on the activity. Teachers can draw on activities from different year groups for differentiation.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Most of the activities are open-ended, and learning can be taken in different directions that both the pupil and parent/carer feel comfortable with. </a:t>
            </a:r>
          </a:p>
          <a:p>
            <a:pPr fontAlgn="base"/>
            <a:r>
              <a:rPr lang="en-GB" sz="1200" b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EAL</a:t>
            </a: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Before sending the activity home, teachers should go through the activity with all pupils.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Parents can download the Microsoft Translator app. You can use the app to take a picture of the activity guidance and it will translate it to the selected language. </a:t>
            </a:r>
          </a:p>
          <a:p>
            <a:pPr fontAlgn="base"/>
            <a:r>
              <a:rPr lang="en-GB" sz="1200" b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Parents’ own confidence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Use the resources provided to encourage parents to use the National Numeracy Challenge.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Provide ‘how to’ guides and videos for common methods.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Encourage parents to attend the ‘Help Your Child Love Maths!’ workshop.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GB" sz="12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Provide different ways for parents to ask for support. 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0BA2519-4642-E251-4C1F-0FC0C0A019A7}"/>
              </a:ext>
            </a:extLst>
          </p:cNvPr>
          <p:cNvCxnSpPr>
            <a:cxnSpLocks/>
          </p:cNvCxnSpPr>
          <p:nvPr/>
        </p:nvCxnSpPr>
        <p:spPr>
          <a:xfrm>
            <a:off x="4698124" y="2056726"/>
            <a:ext cx="0" cy="4721627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285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Reporting to National Numeracy</a:t>
            </a:r>
          </a:p>
          <a:p>
            <a:r>
              <a:rPr lang="1106" sz="3000" b="1"/>
              <a:t>Adrodd i National Numeracy</a:t>
            </a:r>
          </a:p>
          <a:p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6A81E7-DDCC-42E2-163C-88802FA95299}"/>
              </a:ext>
            </a:extLst>
          </p:cNvPr>
          <p:cNvSpPr txBox="1"/>
          <p:nvPr/>
        </p:nvSpPr>
        <p:spPr>
          <a:xfrm>
            <a:off x="902397" y="2135157"/>
            <a:ext cx="3669604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Project leads are required to report to National Numeracy the level of engagement from both pupils and parents/carers.</a:t>
            </a:r>
          </a:p>
          <a:p>
            <a:pPr>
              <a:spcAft>
                <a:spcPts val="1200"/>
              </a:spcAft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It is important that teachers track how many pupils are completing activities and how many parents/carers are engaging at home.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Number of scrapbooks handed out and to which year groups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Frequency of scrapbooks (weekly, fortnightly, monthly, half-termly)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Number of pupils engaged with at least one activity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Number of families engaged with at least one activity (comments in scrapbooks)</a:t>
            </a:r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0ACDAE65-0538-F8EF-B284-01F606F8FB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C41D961F-572E-1E17-CFBA-CBFDC142CD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BB89FA78-464C-58A4-7556-E0547D1D2CB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380CC899-7143-AD9C-1FFB-0253C13C01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4" name="Graphic 23" descr="Harvey Balls 25% with solid fill">
            <a:extLst>
              <a:ext uri="{FF2B5EF4-FFF2-40B4-BE49-F238E27FC236}">
                <a16:creationId xmlns:a16="http://schemas.microsoft.com/office/drawing/2014/main" id="{E12F4337-2AFF-71A7-F368-1519B1F6AD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6" name="Graphic 25" descr="Harvey Balls 100% with solid fill">
            <a:extLst>
              <a:ext uri="{FF2B5EF4-FFF2-40B4-BE49-F238E27FC236}">
                <a16:creationId xmlns:a16="http://schemas.microsoft.com/office/drawing/2014/main" id="{F58C3D71-FE5C-F5D3-CFD3-86CEAA566B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8" name="Graphic 27" descr="Harvey Balls 65% with solid fill">
            <a:extLst>
              <a:ext uri="{FF2B5EF4-FFF2-40B4-BE49-F238E27FC236}">
                <a16:creationId xmlns:a16="http://schemas.microsoft.com/office/drawing/2014/main" id="{9796689E-181E-F1CE-5761-2AD425EEDE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0" name="Graphic 29" descr="Harvey Balls 90% with solid fill">
            <a:extLst>
              <a:ext uri="{FF2B5EF4-FFF2-40B4-BE49-F238E27FC236}">
                <a16:creationId xmlns:a16="http://schemas.microsoft.com/office/drawing/2014/main" id="{1B4C2BEC-E262-7451-EF7B-A1FFE031BD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B279B4-3296-0300-732E-E45AD83B535F}"/>
              </a:ext>
            </a:extLst>
          </p:cNvPr>
          <p:cNvSpPr txBox="1"/>
          <p:nvPr/>
        </p:nvSpPr>
        <p:spPr>
          <a:xfrm>
            <a:off x="4983416" y="2135157"/>
            <a:ext cx="3860074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200"/>
              </a:spcAft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Mae'n ofynnol i arweinwyr prosiectau roi gwybod i National Numeracy am lefel yr ymgysylltiad gan ddisgyblion a rhieni/gofalwyr.</a:t>
            </a:r>
          </a:p>
          <a:p>
            <a:pPr>
              <a:spcAft>
                <a:spcPts val="1200"/>
              </a:spcAft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Mae'n bwysig bod athrawon yn olrhain faint o ddisgyblion sy'n cwblhau gweithgareddau a faint o rieni/ofalwyr sy'n ymgysylltu gartref.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Nifer y llyfrau lloffion a ddosbarthwyd ac i ba grwpiau blwyddyn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Amlder y llyfrau lloffion (bob wythnos, pythefnos, mis, hanner tymor)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Nifer y disgyblion sy'n cymryd rhan mewn o leiaf un gweithgaredd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Nifer y teuluoedd sy'n cymryd rhan mewn o leiaf un gweithgaredd (sylwadau yn y llyfrau lloffion)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90D2BB-7D19-3E95-AD26-D352E792D02D}"/>
              </a:ext>
            </a:extLst>
          </p:cNvPr>
          <p:cNvCxnSpPr>
            <a:cxnSpLocks/>
          </p:cNvCxnSpPr>
          <p:nvPr/>
        </p:nvCxnSpPr>
        <p:spPr>
          <a:xfrm flipH="1">
            <a:off x="4698811" y="2056726"/>
            <a:ext cx="9145" cy="4574851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1339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FBA74-53AA-EC76-8011-B1840D94BE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Next steps</a:t>
            </a:r>
          </a:p>
          <a:p>
            <a:r>
              <a:rPr lang="1106" sz="3000" b="1"/>
              <a:t>Y Camau Nesaf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956CA7-3EA1-E349-8622-AD8C682475A1}"/>
              </a:ext>
            </a:extLst>
          </p:cNvPr>
          <p:cNvSpPr/>
          <p:nvPr/>
        </p:nvSpPr>
        <p:spPr>
          <a:xfrm>
            <a:off x="6609806" y="6078583"/>
            <a:ext cx="2185851" cy="55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6A81E7-DDCC-42E2-163C-88802FA95299}"/>
              </a:ext>
            </a:extLst>
          </p:cNvPr>
          <p:cNvSpPr txBox="1"/>
          <p:nvPr/>
        </p:nvSpPr>
        <p:spPr>
          <a:xfrm>
            <a:off x="798951" y="2373615"/>
            <a:ext cx="3773048" cy="34470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Decide which classes/year groups will use the activities and frequency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Inform National Numeracy how many scrapbooks you school will need in Session 2 (to be delivered in April)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Download activities from the resource hub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Agree how to monitor engagement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Agree how to positively promote throughout the year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>
                <a:solidFill>
                  <a:srgbClr val="000000"/>
                </a:solidFill>
                <a:latin typeface="Lato"/>
                <a:ea typeface="Lato"/>
                <a:cs typeface="Lato"/>
              </a:rPr>
              <a:t>Share information with participating teachers, pupils and parents/carers</a:t>
            </a:r>
          </a:p>
        </p:txBody>
      </p:sp>
      <p:pic>
        <p:nvPicPr>
          <p:cNvPr id="15" name="Picture 14" descr="A book with a picture of kids&#10;&#10;AI-generated content may be incorrect.">
            <a:extLst>
              <a:ext uri="{FF2B5EF4-FFF2-40B4-BE49-F238E27FC236}">
                <a16:creationId xmlns:a16="http://schemas.microsoft.com/office/drawing/2014/main" id="{5BF5BF75-80EF-349D-5E80-9C0040B8975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3048" y="74035"/>
            <a:ext cx="1417903" cy="2001330"/>
          </a:xfrm>
          <a:prstGeom prst="rect">
            <a:avLst/>
          </a:prstGeom>
        </p:spPr>
      </p:pic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25194BEE-452E-A56C-A2E5-75732093AE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0124B540-A4A1-7DE4-5872-B56CB3AD33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48591537-16D9-BB17-DC8A-09EC36D76D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FBE730A8-D93E-D68B-DA46-C2C1CC4680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25" name="Graphic 24" descr="Harvey Balls 25% with solid fill">
            <a:extLst>
              <a:ext uri="{FF2B5EF4-FFF2-40B4-BE49-F238E27FC236}">
                <a16:creationId xmlns:a16="http://schemas.microsoft.com/office/drawing/2014/main" id="{E7E23EC6-9D02-125D-05BC-DE134C9DD9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27" name="Graphic 26" descr="Harvey Balls 100% with solid fill">
            <a:extLst>
              <a:ext uri="{FF2B5EF4-FFF2-40B4-BE49-F238E27FC236}">
                <a16:creationId xmlns:a16="http://schemas.microsoft.com/office/drawing/2014/main" id="{469D6477-E121-9BAF-A3EE-6C480780953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9" name="Graphic 28" descr="Harvey Balls 65% with solid fill">
            <a:extLst>
              <a:ext uri="{FF2B5EF4-FFF2-40B4-BE49-F238E27FC236}">
                <a16:creationId xmlns:a16="http://schemas.microsoft.com/office/drawing/2014/main" id="{3ECCFD48-AAC7-5AD3-EADC-2C7B93CAA7E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31" name="Graphic 30" descr="Harvey Balls 90% with solid fill">
            <a:extLst>
              <a:ext uri="{FF2B5EF4-FFF2-40B4-BE49-F238E27FC236}">
                <a16:creationId xmlns:a16="http://schemas.microsoft.com/office/drawing/2014/main" id="{B2A9FF62-43CB-52E1-47ED-129FAC0D8D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1FDA8D-B3B5-D337-49FB-A96EA5A84FA2}"/>
              </a:ext>
            </a:extLst>
          </p:cNvPr>
          <p:cNvSpPr txBox="1"/>
          <p:nvPr/>
        </p:nvSpPr>
        <p:spPr>
          <a:xfrm>
            <a:off x="4824487" y="2373615"/>
            <a:ext cx="4062015" cy="38779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Penderfynu pa ddosbarthiadau/grwpiau blwyddyn a fydd yn defnyddio'r gweithgareddau, a pha mor aml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Rhoi gwybod i National Numeracy faint o lyfrau lloffion y bydd ar eich ysgol eu hangen yn Sesiwn 2 (i'w dosbarthu ym mis Ionawr)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Lawrlwytho gweithgareddau o'r hwb adnoddau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Cytuno ar sut i fonitro ymgysylltiad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Cytuno ar sut i hyrwyddo mewn modd cadarnhaol trwy gydol y flwyddyn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  <a:defRPr b="0" i="0"/>
            </a:pPr>
            <a:r>
              <a:rPr lang="1106" sz="140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Rhannu gwybodaeth â'r athrawon, y disgyblion a'r rhieni/gofalwyr sy'n cymryd rhan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02B20B-C9BE-3EFD-F35F-17AD2E405D87}"/>
              </a:ext>
            </a:extLst>
          </p:cNvPr>
          <p:cNvCxnSpPr>
            <a:cxnSpLocks/>
          </p:cNvCxnSpPr>
          <p:nvPr/>
        </p:nvCxnSpPr>
        <p:spPr>
          <a:xfrm>
            <a:off x="4571999" y="2292183"/>
            <a:ext cx="0" cy="4257962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15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D622D-6773-44F2-F603-D51C0CA80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5F2203-2751-68FB-45C9-7B3B13B884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000" b="1"/>
              <a:t>National Numeracy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B3BEA8-7DE8-201A-1C47-C262776474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9908" y="2265132"/>
            <a:ext cx="3783531" cy="3948871"/>
          </a:xfrm>
        </p:spPr>
        <p:txBody>
          <a:bodyPr lIns="91440" tIns="45720" rIns="91440" bIns="45720" anchor="t"/>
          <a:lstStyle/>
          <a:p>
            <a:r>
              <a:rPr lang="en-US" sz="1400">
                <a:latin typeface="Lato"/>
                <a:ea typeface="Lato"/>
                <a:cs typeface="Rubik Medium"/>
              </a:rPr>
              <a:t>Our mission is to empower people to thrive by using numeracy to open up opportunities and access brighter futures, targeting communities where the need is greatest.</a:t>
            </a:r>
          </a:p>
          <a:p>
            <a:endParaRPr lang="en-US" sz="1400">
              <a:ea typeface="Lato"/>
            </a:endParaRPr>
          </a:p>
          <a:p>
            <a:r>
              <a:rPr lang="en-US" sz="1400" b="0">
                <a:latin typeface="Lato"/>
                <a:ea typeface="Lato"/>
                <a:cs typeface="Rubik Medium"/>
              </a:rPr>
              <a:t>The strongest predictor of a person's numeracy skills in the UK is their socio-economic background. Improving skills, confidence and attitudes to numbers and maths makes a real difference to people's lives by opening educational, employment and financial opportunities that lead to brighter futures.</a:t>
            </a:r>
          </a:p>
          <a:p>
            <a:endParaRPr lang="en-US" sz="1400" b="0">
              <a:ea typeface="Lato"/>
            </a:endParaRPr>
          </a:p>
        </p:txBody>
      </p:sp>
      <p:pic>
        <p:nvPicPr>
          <p:cNvPr id="30" name="Graphic 29" descr="Harvey Balls 0% with solid fill">
            <a:extLst>
              <a:ext uri="{FF2B5EF4-FFF2-40B4-BE49-F238E27FC236}">
                <a16:creationId xmlns:a16="http://schemas.microsoft.com/office/drawing/2014/main" id="{03726E7C-B97F-85F2-5065-E24096D336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32" name="Graphic 31" descr="Harvey Balls 15% with solid fill">
            <a:extLst>
              <a:ext uri="{FF2B5EF4-FFF2-40B4-BE49-F238E27FC236}">
                <a16:creationId xmlns:a16="http://schemas.microsoft.com/office/drawing/2014/main" id="{8D8A2BC1-0901-2A77-E64E-1E8967B08C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34" name="Graphic 33" descr="Tea with solid fill">
            <a:extLst>
              <a:ext uri="{FF2B5EF4-FFF2-40B4-BE49-F238E27FC236}">
                <a16:creationId xmlns:a16="http://schemas.microsoft.com/office/drawing/2014/main" id="{618C06E8-5382-43C9-E679-6ECFA4824C0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36" name="Graphic 35" descr="Harvey Balls 40% with solid fill">
            <a:extLst>
              <a:ext uri="{FF2B5EF4-FFF2-40B4-BE49-F238E27FC236}">
                <a16:creationId xmlns:a16="http://schemas.microsoft.com/office/drawing/2014/main" id="{32301550-B2FC-1481-F4F7-DE3B557397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38" name="Graphic 37" descr="Harvey Balls 25% with solid fill">
            <a:extLst>
              <a:ext uri="{FF2B5EF4-FFF2-40B4-BE49-F238E27FC236}">
                <a16:creationId xmlns:a16="http://schemas.microsoft.com/office/drawing/2014/main" id="{F991D336-F8FE-018E-F844-91FC15E770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40" name="Graphic 39" descr="Harvey Balls 100% with solid fill">
            <a:extLst>
              <a:ext uri="{FF2B5EF4-FFF2-40B4-BE49-F238E27FC236}">
                <a16:creationId xmlns:a16="http://schemas.microsoft.com/office/drawing/2014/main" id="{169E7ED6-1DAD-156F-74B9-5ACB245C0E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42" name="Graphic 41" descr="Harvey Balls 65% with solid fill">
            <a:extLst>
              <a:ext uri="{FF2B5EF4-FFF2-40B4-BE49-F238E27FC236}">
                <a16:creationId xmlns:a16="http://schemas.microsoft.com/office/drawing/2014/main" id="{EFCB6B20-12BB-BD3F-B9D9-AF6A7A5091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44" name="Graphic 43" descr="Harvey Balls 90% with solid fill">
            <a:extLst>
              <a:ext uri="{FF2B5EF4-FFF2-40B4-BE49-F238E27FC236}">
                <a16:creationId xmlns:a16="http://schemas.microsoft.com/office/drawing/2014/main" id="{0D154CBD-5790-99B4-8EB3-6397863F37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D894485-B968-232D-5DAD-DD8A45A5FBE8}"/>
              </a:ext>
            </a:extLst>
          </p:cNvPr>
          <p:cNvCxnSpPr>
            <a:cxnSpLocks/>
          </p:cNvCxnSpPr>
          <p:nvPr/>
        </p:nvCxnSpPr>
        <p:spPr>
          <a:xfrm>
            <a:off x="4901184" y="1947672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18D6E5-F533-C6D0-D45E-F8696C2DA374}"/>
              </a:ext>
            </a:extLst>
          </p:cNvPr>
          <p:cNvSpPr txBox="1"/>
          <p:nvPr/>
        </p:nvSpPr>
        <p:spPr>
          <a:xfrm>
            <a:off x="5052365" y="2215013"/>
            <a:ext cx="378683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cy-GB" sz="1400" b="1">
                <a:effectLst/>
                <a:latin typeface="Lato" panose="020F050202020403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Ein cenhadaeth yw grymuso pobl i ffynnu trwy ddefnyddio rhifedd i greu cyfleoedd ac i sicrhau dyfodol disglair, a hynny gan dargedu'r cymunedau lle mae'r angen mwyaf.</a:t>
            </a:r>
            <a:endParaRPr lang="en-GB" sz="1400">
              <a:effectLst/>
              <a:latin typeface="Lato" panose="020F0502020204030203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cy-GB" sz="1400">
                <a:effectLst/>
                <a:latin typeface="Lato" panose="020F050202020403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​</a:t>
            </a:r>
            <a:endParaRPr lang="en-GB" sz="1400">
              <a:effectLst/>
              <a:latin typeface="Lato" panose="020F0502020204030203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cy-GB" sz="1400">
                <a:effectLst/>
                <a:latin typeface="Lato" panose="020F050202020403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 rhagfynegydd amlycaf o ran sgiliau rhifedd unigolyn yn y DU yw ei gefndir economaidd-gymdeithasol. Mae gwella sgiliau, hyder ac agweddau at rifau a mathemateg yn gwneud gwahaniaeth gwirioneddol i fywydau pobl trwy greu cyfleoedd o ran addysgu a chyflogaeth a chyfleoedd ariannol sy'n arwain at ddyfodol disglair.</a:t>
            </a:r>
            <a:endParaRPr lang="en-GB" sz="1400">
              <a:effectLst/>
              <a:latin typeface="Lato" panose="020F0502020204030203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cy-GB" sz="1400">
                <a:effectLst/>
                <a:latin typeface="Lato" panose="020F050202020403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​</a:t>
            </a:r>
            <a:endParaRPr lang="en-GB" sz="1400">
              <a:effectLst/>
              <a:latin typeface="Lato" panose="020F0502020204030203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26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BC67D-D8E5-37C2-2A0D-3F6B4E268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0E731E-9DBF-9A7E-6B84-5B280F2DF2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Aims</a:t>
            </a:r>
          </a:p>
          <a:p>
            <a:pPr>
              <a:spcAft>
                <a:spcPts val="600"/>
              </a:spcAft>
            </a:pPr>
            <a:r>
              <a:rPr lang="en-GB" sz="3000" b="1" err="1"/>
              <a:t>Nodau</a:t>
            </a:r>
            <a:endParaRPr lang="en-GB" sz="30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487E3-74A5-5B66-AA14-0986BE633C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1132" y="2176356"/>
            <a:ext cx="3780868" cy="3948871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/>
              <a:t>To increase pupils’: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confidence with numbers,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positive feelings about maths,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awareness of the value of maths outside the classroom.</a:t>
            </a:r>
          </a:p>
          <a:p>
            <a:pPr marL="285750" indent="-285750">
              <a:buFontTx/>
              <a:buChar char="-"/>
            </a:pPr>
            <a:endParaRPr lang="en-US" sz="1600" b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/>
              <a:t>To increase parents’, carers’ and school staff’s confidence in supporting children with maths.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/>
              <a:t>To establish lasting approaches and strategies that will continue in schools beyond the end of the programme.</a:t>
            </a:r>
          </a:p>
        </p:txBody>
      </p:sp>
      <p:pic>
        <p:nvPicPr>
          <p:cNvPr id="6" name="Graphic 5" descr="Harvey Balls 0% with solid fill">
            <a:extLst>
              <a:ext uri="{FF2B5EF4-FFF2-40B4-BE49-F238E27FC236}">
                <a16:creationId xmlns:a16="http://schemas.microsoft.com/office/drawing/2014/main" id="{383CEC4F-62D4-9A47-45EC-4BCECBB339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8" name="Graphic 7" descr="Harvey Balls 15% with solid fill">
            <a:extLst>
              <a:ext uri="{FF2B5EF4-FFF2-40B4-BE49-F238E27FC236}">
                <a16:creationId xmlns:a16="http://schemas.microsoft.com/office/drawing/2014/main" id="{6F4E5686-4B5D-CD71-C5E0-60CE71B49D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0" name="Graphic 9" descr="Tea with solid fill">
            <a:extLst>
              <a:ext uri="{FF2B5EF4-FFF2-40B4-BE49-F238E27FC236}">
                <a16:creationId xmlns:a16="http://schemas.microsoft.com/office/drawing/2014/main" id="{85148C95-E140-3B00-5E9C-DB404EC782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2" name="Graphic 11" descr="Harvey Balls 40% with solid fill">
            <a:extLst>
              <a:ext uri="{FF2B5EF4-FFF2-40B4-BE49-F238E27FC236}">
                <a16:creationId xmlns:a16="http://schemas.microsoft.com/office/drawing/2014/main" id="{B0F57617-4AED-BF00-A7E8-D32B3E26C9E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4" name="Graphic 13" descr="Harvey Balls 25% with solid fill">
            <a:extLst>
              <a:ext uri="{FF2B5EF4-FFF2-40B4-BE49-F238E27FC236}">
                <a16:creationId xmlns:a16="http://schemas.microsoft.com/office/drawing/2014/main" id="{ACDF8E28-3C41-7704-1711-83B08D66801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100% with solid fill">
            <a:extLst>
              <a:ext uri="{FF2B5EF4-FFF2-40B4-BE49-F238E27FC236}">
                <a16:creationId xmlns:a16="http://schemas.microsoft.com/office/drawing/2014/main" id="{F1A76AAD-EE8D-FFE9-4013-B4D3B2B796B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65% with solid fill">
            <a:extLst>
              <a:ext uri="{FF2B5EF4-FFF2-40B4-BE49-F238E27FC236}">
                <a16:creationId xmlns:a16="http://schemas.microsoft.com/office/drawing/2014/main" id="{74F4C9F6-76E1-2875-9595-E7A9BE05C2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90% with solid fill">
            <a:extLst>
              <a:ext uri="{FF2B5EF4-FFF2-40B4-BE49-F238E27FC236}">
                <a16:creationId xmlns:a16="http://schemas.microsoft.com/office/drawing/2014/main" id="{01BEF351-DBCB-2861-4568-BF11A7F233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D33B7BE-BECD-564A-4FB2-84DD7D3112D5}"/>
              </a:ext>
            </a:extLst>
          </p:cNvPr>
          <p:cNvSpPr txBox="1">
            <a:spLocks/>
          </p:cNvSpPr>
          <p:nvPr/>
        </p:nvSpPr>
        <p:spPr>
          <a:xfrm>
            <a:off x="4872150" y="2176355"/>
            <a:ext cx="3780868" cy="3948871"/>
          </a:xfrm>
          <a:prstGeom prst="rect">
            <a:avLst/>
          </a:prstGeom>
        </p:spPr>
        <p:txBody>
          <a:bodyPr>
            <a:normAutofit fontScale="95000" lnSpcReduction="10000"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200" b="1" i="0" kern="1200" smtClean="0">
                <a:solidFill>
                  <a:schemeClr val="tx1"/>
                </a:solidFill>
                <a:effectLst/>
                <a:latin typeface="Lato" panose="020F0502020204030203" pitchFamily="34" charset="77"/>
                <a:ea typeface="+mn-ea"/>
                <a:cs typeface="Rubik Medium" panose="02000604000000020004" pitchFamily="2" charset="-79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 b="0"/>
              <a:t>Cynyddu'r canlynol ymhlith y disgyblion:</a:t>
            </a:r>
          </a:p>
          <a:p>
            <a:pPr marL="742950" lvl="1" indent="-285750">
              <a:defRPr b="0" i="0"/>
            </a:pPr>
            <a:r>
              <a:rPr lang="1106" sz="1600"/>
              <a:t>hyder gyda rhifau,</a:t>
            </a:r>
          </a:p>
          <a:p>
            <a:pPr marL="742950" lvl="1" indent="-285750">
              <a:defRPr b="0" i="0"/>
            </a:pPr>
            <a:r>
              <a:rPr lang="1106" sz="1600"/>
              <a:t>teimladau cadarnhaol ynghylch mathemateg,</a:t>
            </a:r>
          </a:p>
          <a:p>
            <a:pPr marL="742950" lvl="1" indent="-285750">
              <a:defRPr b="0" i="0"/>
            </a:pPr>
            <a:r>
              <a:rPr lang="1106" sz="1600"/>
              <a:t>ymwybyddiaeth o werth mathemateg y tu allan i'r ystafell ddosbarth.</a:t>
            </a:r>
          </a:p>
          <a:p>
            <a:pPr marL="285750" indent="-285750">
              <a:buFontTx/>
              <a:buChar char="-"/>
            </a:pPr>
            <a:endParaRPr lang="en-US" sz="1600" b="0"/>
          </a:p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 b="0"/>
              <a:t>Cynyddu hyder rhieni, gofalwyr a staff yr ysgolion wrth iddynt gefnogi plant gyda mathemateg.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b="0"/>
          </a:p>
          <a:p>
            <a:pPr marL="285750" indent="-285750">
              <a:buFont typeface="Arial" pitchFamily="34" charset="0"/>
              <a:buChar char="•"/>
              <a:defRPr b="0" i="0"/>
            </a:pPr>
            <a:r>
              <a:rPr lang="1106" sz="1600" b="0"/>
              <a:t>Sefydlu dulliau a strategaethau hirhoedlog a fydd yn parhau yn yr ysgolion y tu hwnt i ddiwedd y rhaglen.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6719C3-B486-920E-01C7-2AC08C04D907}"/>
              </a:ext>
            </a:extLst>
          </p:cNvPr>
          <p:cNvCxnSpPr>
            <a:cxnSpLocks/>
          </p:cNvCxnSpPr>
          <p:nvPr/>
        </p:nvCxnSpPr>
        <p:spPr>
          <a:xfrm>
            <a:off x="4572000" y="1950387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286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44763-5486-C1DC-8E66-E85FEFD78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2634C8-E924-59A1-5825-4F2B18015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 dirty="0"/>
              <a:t>Impact</a:t>
            </a:r>
          </a:p>
          <a:p>
            <a:pPr>
              <a:spcAft>
                <a:spcPts val="600"/>
              </a:spcAft>
            </a:pPr>
            <a:r>
              <a:rPr lang="en-GB" sz="3000" b="1" dirty="0" err="1"/>
              <a:t>Effaith</a:t>
            </a:r>
            <a:endParaRPr lang="en-GB" sz="3000" b="1" dirty="0"/>
          </a:p>
        </p:txBody>
      </p:sp>
      <p:pic>
        <p:nvPicPr>
          <p:cNvPr id="5" name="Graphic 4" descr="Harvey Balls 0% with solid fill">
            <a:extLst>
              <a:ext uri="{FF2B5EF4-FFF2-40B4-BE49-F238E27FC236}">
                <a16:creationId xmlns:a16="http://schemas.microsoft.com/office/drawing/2014/main" id="{7633AFB6-6DB3-21EA-B828-44201513FA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7" name="Graphic 6" descr="Harvey Balls 15% with solid fill">
            <a:extLst>
              <a:ext uri="{FF2B5EF4-FFF2-40B4-BE49-F238E27FC236}">
                <a16:creationId xmlns:a16="http://schemas.microsoft.com/office/drawing/2014/main" id="{D45F6E14-793D-C38B-1AF1-08F24616790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9" name="Graphic 8" descr="Tea with solid fill">
            <a:extLst>
              <a:ext uri="{FF2B5EF4-FFF2-40B4-BE49-F238E27FC236}">
                <a16:creationId xmlns:a16="http://schemas.microsoft.com/office/drawing/2014/main" id="{CF17CFCB-A2C1-2BE5-D20E-D21E05EB9D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1" name="Graphic 10" descr="Harvey Balls 40% with solid fill">
            <a:extLst>
              <a:ext uri="{FF2B5EF4-FFF2-40B4-BE49-F238E27FC236}">
                <a16:creationId xmlns:a16="http://schemas.microsoft.com/office/drawing/2014/main" id="{DB3D26EF-19B5-1A0D-1972-C70830062E9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3" name="Graphic 12" descr="Harvey Balls 25% with solid fill">
            <a:extLst>
              <a:ext uri="{FF2B5EF4-FFF2-40B4-BE49-F238E27FC236}">
                <a16:creationId xmlns:a16="http://schemas.microsoft.com/office/drawing/2014/main" id="{4631F051-FE69-1F0E-F8B3-D10B659ED5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5" name="Graphic 14" descr="Harvey Balls 100% with solid fill">
            <a:extLst>
              <a:ext uri="{FF2B5EF4-FFF2-40B4-BE49-F238E27FC236}">
                <a16:creationId xmlns:a16="http://schemas.microsoft.com/office/drawing/2014/main" id="{DCAA556E-D952-13D1-B5FA-C4355F51A39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17" name="Graphic 16" descr="Harvey Balls 65% with solid fill">
            <a:extLst>
              <a:ext uri="{FF2B5EF4-FFF2-40B4-BE49-F238E27FC236}">
                <a16:creationId xmlns:a16="http://schemas.microsoft.com/office/drawing/2014/main" id="{F007A609-633E-B16F-5246-81BBBC7920C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19" name="Graphic 18" descr="Harvey Balls 90% with solid fill">
            <a:extLst>
              <a:ext uri="{FF2B5EF4-FFF2-40B4-BE49-F238E27FC236}">
                <a16:creationId xmlns:a16="http://schemas.microsoft.com/office/drawing/2014/main" id="{BE5F5F96-7FAA-348B-93C8-3174E17FAC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B85D30-48B0-029C-A72C-38D92FC996AA}"/>
              </a:ext>
            </a:extLst>
          </p:cNvPr>
          <p:cNvCxnSpPr>
            <a:cxnSpLocks/>
          </p:cNvCxnSpPr>
          <p:nvPr/>
        </p:nvCxnSpPr>
        <p:spPr>
          <a:xfrm>
            <a:off x="4800600" y="1977819"/>
            <a:ext cx="0" cy="4511306"/>
          </a:xfrm>
          <a:prstGeom prst="line">
            <a:avLst/>
          </a:prstGeom>
          <a:ln w="28575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ED969B3-0EE1-A30D-4640-DCED44068C75}"/>
              </a:ext>
            </a:extLst>
          </p:cNvPr>
          <p:cNvSpPr txBox="1"/>
          <p:nvPr/>
        </p:nvSpPr>
        <p:spPr>
          <a:xfrm>
            <a:off x="914400" y="2202426"/>
            <a:ext cx="365759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91% of parents/carers </a:t>
            </a:r>
            <a:r>
              <a:rPr lang="en-US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feel more able to support their child with their maths learning.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91% of pupils </a:t>
            </a:r>
            <a:r>
              <a:rPr lang="en-US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feel more confident with maths having used the activities.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88% of parents/carers</a:t>
            </a:r>
            <a:r>
              <a:rPr lang="en-US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are now more likely to engage in their child’s maths learning in the future.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74% of schools </a:t>
            </a:r>
            <a:r>
              <a:rPr lang="en-US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reported a shift towards a more positive culture towards maths among children.</a:t>
            </a:r>
          </a:p>
          <a:p>
            <a:endParaRPr lang="en-GB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4F504D-F9C3-C07D-F480-1E9CA281CBD4}"/>
              </a:ext>
            </a:extLst>
          </p:cNvPr>
          <p:cNvSpPr txBox="1"/>
          <p:nvPr/>
        </p:nvSpPr>
        <p:spPr>
          <a:xfrm>
            <a:off x="4686554" y="2165935"/>
            <a:ext cx="4375150" cy="427809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 </a:t>
            </a:r>
            <a:r>
              <a:rPr lang="cy-GB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91% o’r rhieni/gofalwyr</a:t>
            </a: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yn teimlo eu bod yn gallu cefnogi eu plentyn mwy o ran dysgu mathemateg.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cy-GB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 </a:t>
            </a:r>
            <a:r>
              <a:rPr lang="cy-GB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91% o’r disgyblion</a:t>
            </a: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yn teimlo’n fwy hyderus gyda mathemateg ar ôl defnyddio’r gweithgareddau hyn.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cy-GB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Mae </a:t>
            </a:r>
            <a:r>
              <a:rPr lang="cy-GB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88% o’r rhieni/gofalwyr</a:t>
            </a: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bellach yn fwy tebygol o ymgysylltu â gweithgarwch dysgu mathemateg eu plentyn yn y dyfodol.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cy-GB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Nododd </a:t>
            </a:r>
            <a:r>
              <a:rPr lang="cy-GB" sz="16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74% o’r ysgolion</a:t>
            </a:r>
            <a:r>
              <a:rPr lang="cy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dueddiad tuag at ddiwylliant mwy cadarnhaol ymhlith y plant mewn perthynas â mathemateg. </a:t>
            </a: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48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1C56A-A3FC-DBB8-0105-E8FCECA24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184458-E3BE-9D41-0742-81751ACCEF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75" y="413971"/>
            <a:ext cx="7985344" cy="1158745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 sz="3000" b="1"/>
              <a:t>Programme Overview</a:t>
            </a:r>
          </a:p>
          <a:p>
            <a:pPr>
              <a:spcAft>
                <a:spcPts val="600"/>
              </a:spcAft>
            </a:pPr>
            <a:r>
              <a:rPr lang="1106" sz="3000" b="1"/>
              <a:t>Trosolwg o'r Rhaglen</a:t>
            </a:r>
          </a:p>
          <a:p>
            <a:pPr>
              <a:spcAft>
                <a:spcPts val="600"/>
              </a:spcAft>
            </a:pPr>
            <a:endParaRPr lang="en-GB" sz="3000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B3BB93-2CE2-1BBA-A587-D96D740BB9C1}"/>
              </a:ext>
            </a:extLst>
          </p:cNvPr>
          <p:cNvSpPr/>
          <p:nvPr/>
        </p:nvSpPr>
        <p:spPr>
          <a:xfrm>
            <a:off x="853649" y="2219744"/>
            <a:ext cx="3705225" cy="20607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Training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Numeracy Champion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training</a:t>
            </a:r>
            <a:r>
              <a:rPr lang="en-US" sz="1400" i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Lato"/>
                <a:ea typeface="Lato"/>
                <a:cs typeface="Lato"/>
              </a:rPr>
              <a:t> for up to six members of staff, enabling the Champions to </a:t>
            </a:r>
            <a:r>
              <a:rPr lang="en-US" sz="1400">
                <a:solidFill>
                  <a:schemeClr val="tx1"/>
                </a:solidFill>
                <a:latin typeface="Lato"/>
                <a:ea typeface="Lato"/>
                <a:cs typeface="Lato"/>
              </a:rPr>
              <a:t>support staff, parents/ carers and children with number confidence.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latin typeface="Lato"/>
                <a:ea typeface="Lato"/>
                <a:cs typeface="Lato"/>
              </a:rPr>
              <a:t>Feeling Better About Maths </a:t>
            </a:r>
            <a:r>
              <a:rPr lang="en-US" sz="1400">
                <a:solidFill>
                  <a:schemeClr val="tx1"/>
                </a:solidFill>
                <a:latin typeface="Lato"/>
                <a:ea typeface="Lato"/>
                <a:cs typeface="Lato"/>
              </a:rPr>
              <a:t>CPD training for all staff</a:t>
            </a:r>
            <a:endParaRPr lang="en-US" sz="1400" b="1">
              <a:solidFill>
                <a:schemeClr val="tx1"/>
              </a:solidFill>
              <a:latin typeface="Lato"/>
              <a:ea typeface="Lato"/>
              <a:cs typeface="Lato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1"/>
                </a:solidFill>
                <a:latin typeface="Lato"/>
                <a:ea typeface="Lato"/>
                <a:cs typeface="Lato"/>
              </a:rPr>
              <a:t>Parental engagement session </a:t>
            </a:r>
            <a:r>
              <a:rPr lang="en-US" sz="1400">
                <a:solidFill>
                  <a:schemeClr val="tx1"/>
                </a:solidFill>
                <a:latin typeface="Lato"/>
                <a:ea typeface="Lato"/>
                <a:cs typeface="Lato"/>
              </a:rPr>
              <a:t>for all staff</a:t>
            </a:r>
            <a:endParaRPr lang="en-GB">
              <a:solidFill>
                <a:schemeClr val="tx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EE137E-0DE3-AAB1-D31F-C6F05463FCC5}"/>
              </a:ext>
            </a:extLst>
          </p:cNvPr>
          <p:cNvSpPr/>
          <p:nvPr/>
        </p:nvSpPr>
        <p:spPr>
          <a:xfrm>
            <a:off x="853649" y="4383311"/>
            <a:ext cx="3705225" cy="206071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/>
            <a:r>
              <a:rPr lang="en-US" sz="140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Participation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Where available, lessons and assemblies from our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Corporate Volunteers.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Participation in National Numeracy campaigns: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National Numeracy Day </a:t>
            </a: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and </a:t>
            </a:r>
            <a:r>
              <a:rPr lang="en-US" sz="140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Number Confidence Week.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Expert-led webinars on topics such as maths anxiety, dyscalculia and gender.</a:t>
            </a:r>
          </a:p>
        </p:txBody>
      </p:sp>
      <p:pic>
        <p:nvPicPr>
          <p:cNvPr id="4" name="Graphic 3" descr="Harvey Balls 0% with solid fill">
            <a:extLst>
              <a:ext uri="{FF2B5EF4-FFF2-40B4-BE49-F238E27FC236}">
                <a16:creationId xmlns:a16="http://schemas.microsoft.com/office/drawing/2014/main" id="{70D8BADB-6F35-381E-6C8E-240E241286F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38982" y="2441726"/>
            <a:ext cx="252000" cy="252000"/>
          </a:xfrm>
          <a:prstGeom prst="rect">
            <a:avLst/>
          </a:prstGeom>
        </p:spPr>
      </p:pic>
      <p:pic>
        <p:nvPicPr>
          <p:cNvPr id="6" name="Graphic 5" descr="Harvey Balls 15% with solid fill">
            <a:extLst>
              <a:ext uri="{FF2B5EF4-FFF2-40B4-BE49-F238E27FC236}">
                <a16:creationId xmlns:a16="http://schemas.microsoft.com/office/drawing/2014/main" id="{56228451-8A6A-641E-54B6-E7FCA9EF813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982" y="2866115"/>
            <a:ext cx="252000" cy="252000"/>
          </a:xfrm>
          <a:prstGeom prst="rect">
            <a:avLst/>
          </a:prstGeom>
        </p:spPr>
      </p:pic>
      <p:pic>
        <p:nvPicPr>
          <p:cNvPr id="12" name="Graphic 11" descr="Tea with solid fill">
            <a:extLst>
              <a:ext uri="{FF2B5EF4-FFF2-40B4-BE49-F238E27FC236}">
                <a16:creationId xmlns:a16="http://schemas.microsoft.com/office/drawing/2014/main" id="{25AE9C5C-10EC-54C5-624B-ED6881693F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463" y="4097164"/>
            <a:ext cx="324000" cy="324000"/>
          </a:xfrm>
          <a:prstGeom prst="rect">
            <a:avLst/>
          </a:prstGeom>
        </p:spPr>
      </p:pic>
      <p:pic>
        <p:nvPicPr>
          <p:cNvPr id="14" name="Graphic 13" descr="Harvey Balls 40% with solid fill">
            <a:extLst>
              <a:ext uri="{FF2B5EF4-FFF2-40B4-BE49-F238E27FC236}">
                <a16:creationId xmlns:a16="http://schemas.microsoft.com/office/drawing/2014/main" id="{3E7A5C34-EBA8-9130-4106-0127FC44532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38982" y="3746643"/>
            <a:ext cx="252000" cy="252000"/>
          </a:xfrm>
          <a:prstGeom prst="rect">
            <a:avLst/>
          </a:prstGeom>
        </p:spPr>
      </p:pic>
      <p:pic>
        <p:nvPicPr>
          <p:cNvPr id="16" name="Graphic 15" descr="Harvey Balls 25% with solid fill">
            <a:extLst>
              <a:ext uri="{FF2B5EF4-FFF2-40B4-BE49-F238E27FC236}">
                <a16:creationId xmlns:a16="http://schemas.microsoft.com/office/drawing/2014/main" id="{7AD3889E-563D-D52D-A14A-13EDE4EB15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38982" y="3300033"/>
            <a:ext cx="252000" cy="252000"/>
          </a:xfrm>
          <a:prstGeom prst="rect">
            <a:avLst/>
          </a:prstGeom>
        </p:spPr>
      </p:pic>
      <p:pic>
        <p:nvPicPr>
          <p:cNvPr id="18" name="Graphic 17" descr="Harvey Balls 100% with solid fill">
            <a:extLst>
              <a:ext uri="{FF2B5EF4-FFF2-40B4-BE49-F238E27FC236}">
                <a16:creationId xmlns:a16="http://schemas.microsoft.com/office/drawing/2014/main" id="{A2B3EEBA-E252-3A78-3E9E-629B294439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982" y="5449019"/>
            <a:ext cx="252000" cy="252000"/>
          </a:xfrm>
          <a:prstGeom prst="rect">
            <a:avLst/>
          </a:prstGeom>
        </p:spPr>
      </p:pic>
      <p:pic>
        <p:nvPicPr>
          <p:cNvPr id="20" name="Graphic 19" descr="Harvey Balls 65% with solid fill">
            <a:extLst>
              <a:ext uri="{FF2B5EF4-FFF2-40B4-BE49-F238E27FC236}">
                <a16:creationId xmlns:a16="http://schemas.microsoft.com/office/drawing/2014/main" id="{D2F3CF9C-981B-FF22-9B99-5E9283BF46D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5250" y="4588552"/>
            <a:ext cx="252000" cy="252000"/>
          </a:xfrm>
          <a:prstGeom prst="rect">
            <a:avLst/>
          </a:prstGeom>
        </p:spPr>
      </p:pic>
      <p:pic>
        <p:nvPicPr>
          <p:cNvPr id="22" name="Graphic 21" descr="Harvey Balls 90% with solid fill">
            <a:extLst>
              <a:ext uri="{FF2B5EF4-FFF2-40B4-BE49-F238E27FC236}">
                <a16:creationId xmlns:a16="http://schemas.microsoft.com/office/drawing/2014/main" id="{B049A308-D9F9-5AAB-2BE0-32926A39AD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8982" y="5014244"/>
            <a:ext cx="252000" cy="252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F818EA-C46F-B55E-7608-ECF637D5CBAC}"/>
              </a:ext>
            </a:extLst>
          </p:cNvPr>
          <p:cNvSpPr/>
          <p:nvPr/>
        </p:nvSpPr>
        <p:spPr>
          <a:xfrm>
            <a:off x="4712417" y="2205890"/>
            <a:ext cx="3705225" cy="217742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Hyfforddiant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Hyfforddiant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Hyrwyddwyr Rhifedd</a:t>
            </a:r>
            <a:r>
              <a:rPr lang="1106" sz="1350" b="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ar gyfer hyd at chwe aelod o staff, gan alluogi'r Hyrwyddwyr i </a:t>
            </a:r>
            <a:r>
              <a:rPr lang="1106" sz="1350">
                <a:solidFill>
                  <a:schemeClr val="tx1"/>
                </a:solidFill>
                <a:latin typeface="Lato"/>
                <a:ea typeface="Lato"/>
                <a:cs typeface="Lato"/>
              </a:rPr>
              <a:t>gefnogi staff, rhieni/gofalwyr a phlant gyda'u hyder ym maes rhifedd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0">
                <a:solidFill>
                  <a:schemeClr val="tx1"/>
                </a:solidFill>
                <a:latin typeface="Lato"/>
                <a:ea typeface="Lato"/>
                <a:cs typeface="Lato"/>
              </a:rPr>
              <a:t>Hyfforddiant DPP </a:t>
            </a:r>
            <a:r>
              <a:rPr lang="1106" sz="1350" b="1">
                <a:solidFill>
                  <a:schemeClr val="tx1"/>
                </a:solidFill>
                <a:latin typeface="Lato"/>
                <a:ea typeface="Lato"/>
                <a:cs typeface="Lato"/>
              </a:rPr>
              <a:t>Teimlo'n Well Ynghylch Mathemateg</a:t>
            </a:r>
            <a:r>
              <a:rPr lang="1106" sz="1350" b="0">
                <a:solidFill>
                  <a:schemeClr val="tx1"/>
                </a:solidFill>
                <a:latin typeface="Lato"/>
                <a:ea typeface="Lato"/>
                <a:cs typeface="Lato"/>
              </a:rPr>
              <a:t> i bob aelod o staff</a:t>
            </a:r>
            <a:endParaRPr lang="en-US" sz="1350" b="1">
              <a:solidFill>
                <a:schemeClr val="tx1"/>
              </a:solidFill>
              <a:latin typeface="Lato"/>
              <a:ea typeface="Lato"/>
              <a:cs typeface="Lato"/>
            </a:endParaRP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 b="1">
                <a:solidFill>
                  <a:schemeClr val="tx1"/>
                </a:solidFill>
                <a:latin typeface="Lato"/>
                <a:ea typeface="Lato"/>
                <a:cs typeface="Lato"/>
              </a:rPr>
              <a:t>Sesiwn Ymgysylltu â rhieni</a:t>
            </a:r>
            <a:r>
              <a:rPr lang="1106" sz="1350" b="0">
                <a:solidFill>
                  <a:schemeClr val="tx1"/>
                </a:solidFill>
                <a:latin typeface="Lato"/>
                <a:ea typeface="Lato"/>
                <a:cs typeface="Lato"/>
              </a:rPr>
              <a:t> ar gyfer yr holl staff</a:t>
            </a:r>
            <a:endParaRPr lang="en-GB" sz="1350">
              <a:solidFill>
                <a:schemeClr val="tx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484BE5-998A-46D0-D596-67D4E7B35182}"/>
              </a:ext>
            </a:extLst>
          </p:cNvPr>
          <p:cNvSpPr/>
          <p:nvPr/>
        </p:nvSpPr>
        <p:spPr>
          <a:xfrm>
            <a:off x="4712417" y="4494772"/>
            <a:ext cx="3705225" cy="193540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fontAlgn="base">
              <a:defRPr b="0" i="0"/>
            </a:pPr>
            <a:r>
              <a:rPr lang="1106" sz="1350" b="1">
                <a:solidFill>
                  <a:srgbClr val="000000"/>
                </a:solidFill>
                <a:latin typeface="Lato"/>
                <a:ea typeface="Lato"/>
                <a:cs typeface="Lato"/>
              </a:rPr>
              <a:t>Cyfranogiad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Lle bo modd, gwersi a gwasanaethau gan ein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Gwirfoddolwyr Corfforaethol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Cymryd rhan yn ymgyrchoedd National Numeracy: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Diwrnod Rhifedd Cenedlaethol</a:t>
            </a: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 ac </a:t>
            </a:r>
            <a:r>
              <a:rPr lang="1106" sz="1350" b="1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Wythnos Hyder mewn Sgiliau Rhifedd</a:t>
            </a:r>
          </a:p>
          <a:p>
            <a:pPr marL="285750" indent="-285750" fontAlgn="base">
              <a:buFont typeface="Arial" pitchFamily="34" charset="0"/>
              <a:buChar char="•"/>
              <a:defRPr b="0" i="0"/>
            </a:pPr>
            <a:r>
              <a:rPr lang="1106" sz="1350">
                <a:solidFill>
                  <a:schemeClr val="tx1"/>
                </a:solidFill>
                <a:highlight>
                  <a:srgbClr val="FFFFFF"/>
                </a:highlight>
                <a:latin typeface="Lato"/>
                <a:ea typeface="Lato"/>
                <a:cs typeface="Lato"/>
              </a:rPr>
              <a:t>Gweminarau dan arweiniad arbenigwyr ar bynciau megis gorbryder ynghylch mathemateg, dyscalcwlia, a rhywedd</a:t>
            </a:r>
          </a:p>
        </p:txBody>
      </p:sp>
    </p:spTree>
    <p:extLst>
      <p:ext uri="{BB962C8B-B14F-4D97-AF65-F5344CB8AC3E}">
        <p14:creationId xmlns:p14="http://schemas.microsoft.com/office/powerpoint/2010/main" val="332487177"/>
      </p:ext>
    </p:extLst>
  </p:cSld>
  <p:clrMapOvr>
    <a:masterClrMapping/>
  </p:clrMapOvr>
</p:sld>
</file>

<file path=ppt/theme/theme1.xml><?xml version="1.0" encoding="utf-8"?>
<a:theme xmlns:a="http://schemas.openxmlformats.org/drawingml/2006/main" name="NNChampions">
  <a:themeElements>
    <a:clrScheme name="Custom 16">
      <a:dk1>
        <a:srgbClr val="575752"/>
      </a:dk1>
      <a:lt1>
        <a:sysClr val="window" lastClr="FFFFFF"/>
      </a:lt1>
      <a:dk2>
        <a:srgbClr val="00282A"/>
      </a:dk2>
      <a:lt2>
        <a:srgbClr val="FFFFFF"/>
      </a:lt2>
      <a:accent1>
        <a:srgbClr val="0055A8"/>
      </a:accent1>
      <a:accent2>
        <a:srgbClr val="4F1749"/>
      </a:accent2>
      <a:accent3>
        <a:srgbClr val="1C9BD8"/>
      </a:accent3>
      <a:accent4>
        <a:srgbClr val="0BBBFF"/>
      </a:accent4>
      <a:accent5>
        <a:srgbClr val="951B81"/>
      </a:accent5>
      <a:accent6>
        <a:srgbClr val="E60073"/>
      </a:accent6>
      <a:hlink>
        <a:srgbClr val="A5A5A5"/>
      </a:hlink>
      <a:folHlink>
        <a:srgbClr val="4B00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Champions" id="{69B6FD43-0370-48F2-8000-3B4E04EC2F7F}" vid="{93432998-3380-49AA-A4E3-E8CF41EAC859}"/>
    </a:ext>
  </a:extLst>
</a:theme>
</file>

<file path=ppt/theme/theme2.xml><?xml version="1.0" encoding="utf-8"?>
<a:theme xmlns:a="http://schemas.openxmlformats.org/drawingml/2006/main" name="Title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71479FD-F14B-D646-BCA7-316635391FFE}" vid="{C9A714F8-F978-4543-A9A3-1B58A6CD18BA}"/>
    </a:ext>
  </a:extLst>
</a:theme>
</file>

<file path=ppt/theme/theme3.xml><?xml version="1.0" encoding="utf-8"?>
<a:theme xmlns:a="http://schemas.openxmlformats.org/drawingml/2006/main" name="Content page (no falling numbers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71479FD-F14B-D646-BCA7-316635391FFE}" vid="{6CCB65F1-755A-5D49-8CE5-890D031327B4}"/>
    </a:ext>
  </a:extLst>
</a:theme>
</file>

<file path=ppt/theme/theme4.xml><?xml version="1.0" encoding="utf-8"?>
<a:theme xmlns:a="http://schemas.openxmlformats.org/drawingml/2006/main" name="1_NNChampions">
  <a:themeElements>
    <a:clrScheme name="Custom 16">
      <a:dk1>
        <a:srgbClr val="575752"/>
      </a:dk1>
      <a:lt1>
        <a:sysClr val="window" lastClr="FFFFFF"/>
      </a:lt1>
      <a:dk2>
        <a:srgbClr val="00282A"/>
      </a:dk2>
      <a:lt2>
        <a:srgbClr val="FFFFFF"/>
      </a:lt2>
      <a:accent1>
        <a:srgbClr val="0055A8"/>
      </a:accent1>
      <a:accent2>
        <a:srgbClr val="4F1749"/>
      </a:accent2>
      <a:accent3>
        <a:srgbClr val="1C9BD8"/>
      </a:accent3>
      <a:accent4>
        <a:srgbClr val="0BBBFF"/>
      </a:accent4>
      <a:accent5>
        <a:srgbClr val="951B81"/>
      </a:accent5>
      <a:accent6>
        <a:srgbClr val="E60073"/>
      </a:accent6>
      <a:hlink>
        <a:srgbClr val="A5A5A5"/>
      </a:hlink>
      <a:folHlink>
        <a:srgbClr val="4B00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Champions" id="{69B6FD43-0370-48F2-8000-3B4E04EC2F7F}" vid="{93432998-3380-49AA-A4E3-E8CF41EAC859}"/>
    </a:ext>
  </a:extLst>
</a:theme>
</file>

<file path=ppt/theme/theme5.xml><?xml version="1.0" encoding="utf-8"?>
<a:theme xmlns:a="http://schemas.openxmlformats.org/drawingml/2006/main" name="1_Content page (no falling numbers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71479FD-F14B-D646-BCA7-316635391FFE}" vid="{6CCB65F1-755A-5D49-8CE5-890D031327B4}"/>
    </a:ext>
  </a:extLst>
</a:theme>
</file>

<file path=ppt/theme/theme6.xml><?xml version="1.0" encoding="utf-8"?>
<a:theme xmlns:a="http://schemas.openxmlformats.org/drawingml/2006/main" name="2_NNChampions">
  <a:themeElements>
    <a:clrScheme name="Custom 16">
      <a:dk1>
        <a:srgbClr val="575752"/>
      </a:dk1>
      <a:lt1>
        <a:sysClr val="window" lastClr="FFFFFF"/>
      </a:lt1>
      <a:dk2>
        <a:srgbClr val="00282A"/>
      </a:dk2>
      <a:lt2>
        <a:srgbClr val="FFFFFF"/>
      </a:lt2>
      <a:accent1>
        <a:srgbClr val="0055A8"/>
      </a:accent1>
      <a:accent2>
        <a:srgbClr val="4F1749"/>
      </a:accent2>
      <a:accent3>
        <a:srgbClr val="1C9BD8"/>
      </a:accent3>
      <a:accent4>
        <a:srgbClr val="0BBBFF"/>
      </a:accent4>
      <a:accent5>
        <a:srgbClr val="951B81"/>
      </a:accent5>
      <a:accent6>
        <a:srgbClr val="E60073"/>
      </a:accent6>
      <a:hlink>
        <a:srgbClr val="A5A5A5"/>
      </a:hlink>
      <a:folHlink>
        <a:srgbClr val="4B004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NChampions" id="{69B6FD43-0370-48F2-8000-3B4E04EC2F7F}" vid="{93432998-3380-49AA-A4E3-E8CF41EAC859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ults_x0020_or_x0020_Schools_x003a_ xmlns="3d4fb1ce-7578-4a36-b24b-8490e06c8395" xsi:nil="true"/>
    <Product xmlns="3d4fb1ce-7578-4a36-b24b-8490e06c8395" xsi:nil="true"/>
    <Teamwork_x003f_ xmlns="3d4fb1ce-7578-4a36-b24b-8490e06c8395" xsi:nil="true"/>
    <External_x0020_use xmlns="3d4fb1ce-7578-4a36-b24b-8490e06c8395" xsi:nil="true"/>
    <Proposed_x0020_funding xmlns="3d4fb1ce-7578-4a36-b24b-8490e06c8395" xsi:nil="true"/>
    <Instigated_x0020_by_x003a_ xmlns="3d4fb1ce-7578-4a36-b24b-8490e06c8395" xsi:nil="true"/>
    <Internal_x0020_Use xmlns="3d4fb1ce-7578-4a36-b24b-8490e06c8395" xsi:nil="true"/>
    <Current_x0020_Status xmlns="3d4fb1ce-7578-4a36-b24b-8490e06c8395" xsi:nil="true"/>
    <Educational_x0020_Input xmlns="3d4fb1ce-7578-4a36-b24b-8490e06c8395" xsi:nil="true"/>
    <lcf76f155ced4ddcb4097134ff3c332f xmlns="3d4fb1ce-7578-4a36-b24b-8490e06c8395">
      <Terms xmlns="http://schemas.microsoft.com/office/infopath/2007/PartnerControls"/>
    </lcf76f155ced4ddcb4097134ff3c332f>
    <Next_x0020_Strategic_x0020_meeting xmlns="3d4fb1ce-7578-4a36-b24b-8490e06c8395" xsi:nil="true"/>
    <End_x0020_date xmlns="3d4fb1ce-7578-4a36-b24b-8490e06c8395" xsi:nil="true"/>
    <zygd xmlns="3d4fb1ce-7578-4a36-b24b-8490e06c8395" xsi:nil="true"/>
    <Project xmlns="3d4fb1ce-7578-4a36-b24b-8490e06c8395">BaNC</Project>
    <Start_x0020_date xmlns="3d4fb1ce-7578-4a36-b24b-8490e06c8395" xsi:nil="true"/>
    <sp5s xmlns="3d4fb1ce-7578-4a36-b24b-8490e06c8395" xsi:nil="true"/>
    <Components xmlns="3d4fb1ce-7578-4a36-b24b-8490e06c8395" xsi:nil="true"/>
    <Target_x0020_Group xmlns="3d4fb1ce-7578-4a36-b24b-8490e06c8395" xsi:nil="true"/>
    <Ed_x0020_other xmlns="3d4fb1ce-7578-4a36-b24b-8490e06c8395" xsi:nil="true"/>
    <Priority xmlns="3d4fb1ce-7578-4a36-b24b-8490e06c8395" xsi:nil="true"/>
    <TaxCatchAll xmlns="5c446c59-e2cf-4ab6-976a-d41307e20e11" xsi:nil="true"/>
    <Budget xmlns="3d4fb1ce-7578-4a36-b24b-8490e06c8395" xsi:nil="true"/>
    <_x0031__x002d_Liner xmlns="3d4fb1ce-7578-4a36-b24b-8490e06c8395" xsi:nil="true"/>
    <Phase xmlns="3d4fb1ce-7578-4a36-b24b-8490e06c8395" xsi:nil="true"/>
    <Support xmlns="3d4fb1ce-7578-4a36-b24b-8490e06c839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B21833FE06F8488E9DE48F3E8C88A1" ma:contentTypeVersion="46" ma:contentTypeDescription="Create a new document." ma:contentTypeScope="" ma:versionID="2d8c4cf79d550b5702ee6bf8a245d45a">
  <xsd:schema xmlns:xsd="http://www.w3.org/2001/XMLSchema" xmlns:xs="http://www.w3.org/2001/XMLSchema" xmlns:p="http://schemas.microsoft.com/office/2006/metadata/properties" xmlns:ns2="3d4fb1ce-7578-4a36-b24b-8490e06c8395" xmlns:ns3="5c446c59-e2cf-4ab6-976a-d41307e20e11" xmlns:ns4="b072cec8-3e9d-43cd-90c2-d7a855a423e0" targetNamespace="http://schemas.microsoft.com/office/2006/metadata/properties" ma:root="true" ma:fieldsID="043eb449fb66c973ed7e3faa9a5aba28" ns2:_="" ns3:_="" ns4:_="">
    <xsd:import namespace="3d4fb1ce-7578-4a36-b24b-8490e06c8395"/>
    <xsd:import namespace="5c446c59-e2cf-4ab6-976a-d41307e20e11"/>
    <xsd:import namespace="b072cec8-3e9d-43cd-90c2-d7a855a423e0"/>
    <xsd:element name="properties">
      <xsd:complexType>
        <xsd:sequence>
          <xsd:element name="documentManagement">
            <xsd:complexType>
              <xsd:all>
                <xsd:element ref="ns2:Project" minOccurs="0"/>
                <xsd:element ref="ns2:Phase" minOccurs="0"/>
                <xsd:element ref="ns2:Internal_x0020_Use" minOccurs="0"/>
                <xsd:element ref="ns2:Target_x0020_Group" minOccurs="0"/>
                <xsd:element ref="ns2:Components" minOccurs="0"/>
                <xsd:element ref="ns2:Instigated_x0020_by_x003a_" minOccurs="0"/>
                <xsd:element ref="ns2:Adults_x0020_or_x0020_Schools_x003a_" minOccurs="0"/>
                <xsd:element ref="ns2:Current_x0020_Status" minOccurs="0"/>
                <xsd:element ref="ns2:Start_x0020_date" minOccurs="0"/>
                <xsd:element ref="ns2:End_x0020_date" minOccurs="0"/>
                <xsd:element ref="ns2:Educational_x0020_Input" minOccurs="0"/>
                <xsd:element ref="ns2:Budget" minOccurs="0"/>
                <xsd:element ref="ns2:Teamwork_x003f_" minOccurs="0"/>
                <xsd:element ref="ns2:Product" minOccurs="0"/>
                <xsd:element ref="ns2:External_x0020_use" minOccurs="0"/>
                <xsd:element ref="ns2:sp5s" minOccurs="0"/>
                <xsd:element ref="ns2:zygd" minOccurs="0"/>
                <xsd:element ref="ns2:_x0031__x002d_Liner" minOccurs="0"/>
                <xsd:element ref="ns2:Support" minOccurs="0"/>
                <xsd:element ref="ns2:Ed_x0020_other" minOccurs="0"/>
                <xsd:element ref="ns2:Next_x0020_Strategic_x0020_meeting" minOccurs="0"/>
                <xsd:element ref="ns3:SharedWithUsers" minOccurs="0"/>
                <xsd:element ref="ns2:Priority" minOccurs="0"/>
                <xsd:element ref="ns2:Proposed_x0020_funding" minOccurs="0"/>
                <xsd:element ref="ns4:SharingHintHash" minOccurs="0"/>
                <xsd:element ref="ns4:SharedWithDetails" minOccurs="0"/>
                <xsd:element ref="ns4:LastSharedByUser" minOccurs="0"/>
                <xsd:element ref="ns4:LastSharedByTime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4fb1ce-7578-4a36-b24b-8490e06c8395" elementFormDefault="qualified">
    <xsd:import namespace="http://schemas.microsoft.com/office/2006/documentManagement/types"/>
    <xsd:import namespace="http://schemas.microsoft.com/office/infopath/2007/PartnerControls"/>
    <xsd:element name="Project" ma:index="1" nillable="true" ma:displayName="Project" ma:format="Dropdown" ma:indexed="true" ma:internalName="Project">
      <xsd:simpleType>
        <xsd:restriction base="dms:Choice">
          <xsd:enumeration value="BIT"/>
          <xsd:enumeration value="Challenge"/>
          <xsd:enumeration value="Mobile Maths"/>
          <xsd:enumeration value="Parental Engagement"/>
          <xsd:enumeration value="Family Maths Toolkit"/>
          <xsd:enumeration value="Firm Foundations for All"/>
          <xsd:enumeration value="PHF"/>
          <xsd:enumeration value="Passport Maths"/>
          <xsd:enumeration value="Portsmouth Counts"/>
          <xsd:enumeration value="Mayors Fund"/>
          <xsd:enumeration value="Overarching"/>
          <xsd:enumeration value="n/a"/>
          <xsd:enumeration value="Health"/>
          <xsd:enumeration value="BaNC"/>
          <xsd:enumeration value="Multiply"/>
        </xsd:restriction>
      </xsd:simpleType>
    </xsd:element>
    <xsd:element name="Phase" ma:index="2" nillable="true" ma:displayName="Phase" ma:format="Dropdown" ma:indexed="true" ma:internalName="Phase">
      <xsd:simpleType>
        <xsd:restriction base="dms:Choice">
          <xsd:enumeration value="Application"/>
          <xsd:enumeration value="Planning"/>
          <xsd:enumeration value="Research and Development"/>
          <xsd:enumeration value="Pilot"/>
          <xsd:enumeration value="Phase 2"/>
          <xsd:enumeration value="Phase 3"/>
          <xsd:enumeration value="Phase 4"/>
          <xsd:enumeration value="n/a"/>
        </xsd:restriction>
      </xsd:simpleType>
    </xsd:element>
    <xsd:element name="Internal_x0020_Use" ma:index="4" nillable="true" ma:displayName="Type of" ma:format="Dropdown" ma:internalName="Internal_x0020_Use">
      <xsd:simpleType>
        <xsd:restriction base="dms:Choice">
          <xsd:enumeration value="Activities_Tests"/>
          <xsd:enumeration value="Conference"/>
          <xsd:enumeration value="Consultation Response"/>
          <xsd:enumeration value="Contract"/>
          <xsd:enumeration value="Data"/>
          <xsd:enumeration value="Developed Parts"/>
          <xsd:enumeration value="Developing Material"/>
          <xsd:enumeration value="Evidence"/>
          <xsd:enumeration value="Expert Groups"/>
          <xsd:enumeration value="Finances"/>
          <xsd:enumeration value="Focus Groups"/>
          <xsd:enumeration value="Funding"/>
          <xsd:enumeration value="Meeting Minutes"/>
          <xsd:enumeration value="not internal"/>
          <xsd:enumeration value="Planning"/>
          <xsd:enumeration value="Financial_Quote"/>
          <xsd:enumeration value="Reference"/>
          <xsd:enumeration value="StockImages"/>
          <xsd:enumeration value="Support"/>
          <xsd:enumeration value="Survey_analysis"/>
          <xsd:enumeration value="Report/Write Up"/>
        </xsd:restriction>
      </xsd:simpleType>
    </xsd:element>
    <xsd:element name="Target_x0020_Group" ma:index="5" nillable="true" ma:displayName="Target Group" ma:format="Dropdown" ma:internalName="Target_x0020_Group">
      <xsd:simpleType>
        <xsd:restriction base="dms:Choice">
          <xsd:enumeration value="Champions"/>
          <xsd:enumeration value="Learners"/>
          <xsd:enumeration value="Partner"/>
          <xsd:enumeration value="Participant"/>
          <xsd:enumeration value="Partners and Participants"/>
          <xsd:enumeration value="Stakeholders"/>
          <xsd:enumeration value="Funders"/>
          <xsd:enumeration value="n/a"/>
        </xsd:restriction>
      </xsd:simpleType>
    </xsd:element>
    <xsd:element name="Components" ma:index="6" nillable="true" ma:displayName="Components" ma:format="Dropdown" ma:internalName="Components">
      <xsd:simpleType>
        <xsd:restriction base="dms:Choice">
          <xsd:enumeration value="Assessments"/>
          <xsd:enumeration value="Images"/>
          <xsd:enumeration value="Learn Elsewhere"/>
          <xsd:enumeration value="Legal"/>
          <xsd:enumeration value="Resources"/>
          <xsd:enumeration value="Wireframes"/>
        </xsd:restriction>
      </xsd:simpleType>
    </xsd:element>
    <xsd:element name="Instigated_x0020_by_x003a_" ma:index="7" nillable="true" ma:displayName="PM / Owner" ma:format="Dropdown" ma:indexed="true" ma:internalName="Instigated_x0020_by_x003a_">
      <xsd:simpleType>
        <xsd:restriction base="dms:Choice">
          <xsd:enumeration value="Siobhan"/>
          <xsd:enumeration value="Rachel"/>
          <xsd:enumeration value="Paul"/>
          <xsd:enumeration value="Lynn"/>
          <xsd:enumeration value="Sally"/>
          <xsd:enumeration value="Mike"/>
          <xsd:enumeration value="Vessi"/>
          <xsd:enumeration value="Serge"/>
          <xsd:enumeration value="Anna"/>
          <xsd:enumeration value="Margaret"/>
          <xsd:enumeration value="Rachael"/>
          <xsd:enumeration value="Hannah"/>
          <xsd:enumeration value="n/a"/>
        </xsd:restriction>
      </xsd:simpleType>
    </xsd:element>
    <xsd:element name="Adults_x0020_or_x0020_Schools_x003a_" ma:index="8" nillable="true" ma:displayName="Adults or Schools:" ma:format="Dropdown" ma:internalName="Adults_x0020_or_x0020_Schools_x003a_">
      <xsd:simpleType>
        <xsd:restriction base="dms:Choice">
          <xsd:enumeration value="Adults Challenge"/>
          <xsd:enumeration value="Adults other"/>
          <xsd:enumeration value="Strategic"/>
          <xsd:enumeration value="Schools"/>
          <xsd:enumeration value="Adults &amp; schools"/>
          <xsd:enumeration value="n/a"/>
        </xsd:restriction>
      </xsd:simpleType>
    </xsd:element>
    <xsd:element name="Current_x0020_Status" ma:index="9" nillable="true" ma:displayName="Dev Status" ma:format="Dropdown" ma:indexed="true" ma:internalName="Current_x0020_Status">
      <xsd:simpleType>
        <xsd:restriction base="dms:Choice">
          <xsd:enumeration value="Pipeline"/>
          <xsd:enumeration value="Active"/>
          <xsd:enumeration value="Complete"/>
          <xsd:enumeration value="n/a"/>
        </xsd:restriction>
      </xsd:simpleType>
    </xsd:element>
    <xsd:element name="Start_x0020_date" ma:index="10" nillable="true" ma:displayName="Start date" ma:format="DateOnly" ma:internalName="Start_x0020_date">
      <xsd:simpleType>
        <xsd:restriction base="dms:DateTime"/>
      </xsd:simpleType>
    </xsd:element>
    <xsd:element name="End_x0020_date" ma:index="11" nillable="true" ma:displayName="End date" ma:format="DateOnly" ma:internalName="End_x0020_date">
      <xsd:simpleType>
        <xsd:restriction base="dms:DateTime"/>
      </xsd:simpleType>
    </xsd:element>
    <xsd:element name="Educational_x0020_Input" ma:index="12" nillable="true" ma:displayName="Ed lead" ma:format="Dropdown" ma:internalName="Educational_x0020_Input">
      <xsd:simpleType>
        <xsd:restriction base="dms:Choice">
          <xsd:enumeration value="Els"/>
          <xsd:enumeration value="Derek"/>
          <xsd:enumeration value="Margaret"/>
          <xsd:enumeration value="Sue"/>
          <xsd:enumeration value="Lynn"/>
          <xsd:enumeration value="Serge"/>
          <xsd:enumeration value="tbc"/>
          <xsd:enumeration value="No"/>
        </xsd:restriction>
      </xsd:simpleType>
    </xsd:element>
    <xsd:element name="Budget" ma:index="13" nillable="true" ma:displayName="Est cost" ma:decimals="0" ma:LCID="2057" ma:internalName="Budget">
      <xsd:simpleType>
        <xsd:restriction base="dms:Currency"/>
      </xsd:simpleType>
    </xsd:element>
    <xsd:element name="Teamwork_x003f_" ma:index="14" nillable="true" ma:displayName="Teamwork" ma:format="Dropdown" ma:internalName="Teamwork_x003f_">
      <xsd:simpleType>
        <xsd:union memberTypes="dms:Text">
          <xsd:simpleType>
            <xsd:restriction base="dms:Choice">
              <xsd:enumeration value="Yes"/>
              <xsd:enumeration value="No"/>
            </xsd:restriction>
          </xsd:simpleType>
        </xsd:union>
      </xsd:simpleType>
    </xsd:element>
    <xsd:element name="Product" ma:index="15" nillable="true" ma:displayName="Product" ma:format="Dropdown" ma:indexed="true" ma:internalName="Product">
      <xsd:simpleType>
        <xsd:restriction base="dms:Choice">
          <xsd:enumeration value="BaNC"/>
          <xsd:enumeration value="Challenge Online"/>
          <xsd:enumeration value="Challenge Champions"/>
          <xsd:enumeration value="Champions Workbook"/>
          <xsd:enumeration value="Numeracy Review"/>
          <xsd:enumeration value="Family Maths Toolkit"/>
          <xsd:enumeration value="Parent Leaflets"/>
          <xsd:enumeration value="Parent Scrapbooks"/>
          <xsd:enumeration value="Firm Foundations Support Materials"/>
          <xsd:enumeration value="Overarching"/>
          <xsd:enumeration value="n/a"/>
          <xsd:enumeration value="Screener"/>
        </xsd:restriction>
      </xsd:simpleType>
    </xsd:element>
    <xsd:element name="External_x0020_use" ma:index="16" nillable="true" ma:displayName="Comms" ma:format="Dropdown" ma:internalName="External_x0020_use">
      <xsd:simpleType>
        <xsd:union memberTypes="dms:Text">
          <xsd:simpleType>
            <xsd:restriction base="dms:Choice">
              <xsd:enumeration value="Activities_Tests"/>
              <xsd:enumeration value="Ambassadors"/>
              <xsd:enumeration value="Blog_piece"/>
              <xsd:enumeration value="Brand"/>
              <xsd:enumeration value="Brief"/>
              <xsd:enumeration value="Case_study"/>
              <xsd:enumeration value="Comms_social_intern"/>
              <xsd:enumeration value="Design Features"/>
              <xsd:enumeration value="Emailing"/>
              <xsd:enumeration value="Instructions"/>
              <xsd:enumeration value="Leaflet_Handout_Overview"/>
              <xsd:enumeration value="Media"/>
              <xsd:enumeration value="Not External"/>
              <xsd:enumeration value="Posters_Banners"/>
              <xsd:enumeration value="Presentation"/>
              <xsd:enumeration value="Print Artwork"/>
              <xsd:enumeration value="Workshop"/>
            </xsd:restriction>
          </xsd:simpleType>
        </xsd:union>
      </xsd:simpleType>
    </xsd:element>
    <xsd:element name="sp5s" ma:index="17" nillable="true" ma:displayName="Text" ma:internalName="sp5s">
      <xsd:simpleType>
        <xsd:restriction base="dms:Text"/>
      </xsd:simpleType>
    </xsd:element>
    <xsd:element name="zygd" ma:index="18" nillable="true" ma:displayName="Contains data" ma:internalName="zygd">
      <xsd:simpleType>
        <xsd:restriction base="dms:Text"/>
      </xsd:simpleType>
    </xsd:element>
    <xsd:element name="_x0031__x002d_Liner" ma:index="19" nillable="true" ma:displayName="1-Liner" ma:description="A 1-line description" ma:internalName="_x0031__x002d_Liner">
      <xsd:simpleType>
        <xsd:restriction base="dms:Note">
          <xsd:maxLength value="255"/>
        </xsd:restriction>
      </xsd:simpleType>
    </xsd:element>
    <xsd:element name="Support" ma:index="20" nillable="true" ma:displayName="Support" ma:format="Dropdown" ma:internalName="Support">
      <xsd:simpleType>
        <xsd:union memberTypes="dms:Text">
          <xsd:simpleType>
            <xsd:restriction base="dms:Choice">
              <xsd:enumeration value="Jo"/>
              <xsd:enumeration value="Anna"/>
              <xsd:enumeration value="Helen"/>
              <xsd:enumeration value="n/a"/>
            </xsd:restriction>
          </xsd:simpleType>
        </xsd:union>
      </xsd:simpleType>
    </xsd:element>
    <xsd:element name="Ed_x0020_other" ma:index="21" nillable="true" ma:displayName="Ed other" ma:internalName="Ed_x0020_other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Lynn"/>
                        <xsd:enumeration value="Serge"/>
                        <xsd:enumeration value="Derek"/>
                        <xsd:enumeration value="Mandy"/>
                        <xsd:enumeration value="Colin"/>
                        <xsd:enumeration value="Nina"/>
                        <xsd:enumeration value="Margaret"/>
                        <xsd:enumeration value="Pip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Next_x0020_Strategic_x0020_meeting" ma:index="22" nillable="true" ma:displayName="Next Strategic meeting" ma:format="Dropdown" ma:internalName="Next_x0020_Strategic_x0020_meeting">
      <xsd:simpleType>
        <xsd:union memberTypes="dms:Text">
          <xsd:simpleType>
            <xsd:restriction base="dms:Choice">
              <xsd:enumeration value="Yes"/>
            </xsd:restriction>
          </xsd:simpleType>
        </xsd:union>
      </xsd:simpleType>
    </xsd:element>
    <xsd:element name="Priority" ma:index="30" nillable="true" ma:displayName="Priority" ma:decimals="0" ma:internalName="Priority">
      <xsd:simpleType>
        <xsd:restriction base="dms:Number"/>
      </xsd:simpleType>
    </xsd:element>
    <xsd:element name="Proposed_x0020_funding" ma:index="31" nillable="true" ma:displayName="Proposed funding" ma:internalName="Proposed_x0020_funding">
      <xsd:simpleType>
        <xsd:restriction base="dms:Text">
          <xsd:maxLength value="255"/>
        </xsd:restriction>
      </xsd:simpleType>
    </xsd:element>
    <xsd:element name="MediaServiceMetadata" ma:index="3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3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9" nillable="true" ma:displayName="Tags" ma:internalName="MediaServiceAutoTags" ma:readOnly="true">
      <xsd:simpleType>
        <xsd:restriction base="dms:Text"/>
      </xsd:simpleType>
    </xsd:element>
    <xsd:element name="MediaServiceGenerationTime" ma:index="4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4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4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47" nillable="true" ma:taxonomy="true" ma:internalName="lcf76f155ced4ddcb4097134ff3c332f" ma:taxonomyFieldName="MediaServiceImageTags" ma:displayName="Image Tags" ma:readOnly="false" ma:fieldId="{5cf76f15-5ced-4ddc-b409-7134ff3c332f}" ma:taxonomyMulti="true" ma:sspId="ef2560c5-e438-498a-b155-42b5557b5a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4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5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5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446c59-e2cf-4ab6-976a-d41307e20e11" elementFormDefault="qualified">
    <xsd:import namespace="http://schemas.microsoft.com/office/2006/documentManagement/types"/>
    <xsd:import namespace="http://schemas.microsoft.com/office/infopath/2007/PartnerControls"/>
    <xsd:element name="SharedWithUsers" ma:index="2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axCatchAll" ma:index="48" nillable="true" ma:displayName="Taxonomy Catch All Column" ma:hidden="true" ma:list="{a7ee53dc-7a83-4204-bf94-a1a24809ac75}" ma:internalName="TaxCatchAll" ma:showField="CatchAllData" ma:web="5c446c59-e2cf-4ab6-976a-d41307e20e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72cec8-3e9d-43cd-90c2-d7a855a423e0" elementFormDefault="qualified">
    <xsd:import namespace="http://schemas.microsoft.com/office/2006/documentManagement/types"/>
    <xsd:import namespace="http://schemas.microsoft.com/office/infopath/2007/PartnerControls"/>
    <xsd:element name="SharingHintHash" ma:index="32" nillable="true" ma:displayName="Sharing Hint Hash" ma:internalName="SharingHintHash" ma:readOnly="true">
      <xsd:simpleType>
        <xsd:restriction base="dms:Text"/>
      </xsd:simpleType>
    </xsd:element>
    <xsd:element name="SharedWithDetails" ma:index="3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3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35" nillable="true" ma:displayName="Last Shared By Time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312D9-3216-489F-8B79-236ACD26AC75}">
  <ds:schemaRefs>
    <ds:schemaRef ds:uri="http://schemas.microsoft.com/office/2006/metadata/properties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b072cec8-3e9d-43cd-90c2-d7a855a423e0"/>
    <ds:schemaRef ds:uri="5c446c59-e2cf-4ab6-976a-d41307e20e11"/>
    <ds:schemaRef ds:uri="3d4fb1ce-7578-4a36-b24b-8490e06c8395"/>
  </ds:schemaRefs>
</ds:datastoreItem>
</file>

<file path=customXml/itemProps2.xml><?xml version="1.0" encoding="utf-8"?>
<ds:datastoreItem xmlns:ds="http://schemas.openxmlformats.org/officeDocument/2006/customXml" ds:itemID="{5634D13C-AAD7-4E7F-95C2-4CF1D786F4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1BB47C-317F-4007-9830-ECC7C06CB9F3}">
  <ds:schemaRefs>
    <ds:schemaRef ds:uri="3d4fb1ce-7578-4a36-b24b-8490e06c8395"/>
    <ds:schemaRef ds:uri="5c446c59-e2cf-4ab6-976a-d41307e20e11"/>
    <ds:schemaRef ds:uri="b072cec8-3e9d-43cd-90c2-d7a855a423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NNChampions</Template>
  <TotalTime>1</TotalTime>
  <Words>4710</Words>
  <Application>Microsoft Office PowerPoint</Application>
  <PresentationFormat>On-screen Show (4:3)</PresentationFormat>
  <Paragraphs>610</Paragraphs>
  <Slides>54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54</vt:i4>
      </vt:variant>
    </vt:vector>
  </HeadingPairs>
  <TitlesOfParts>
    <vt:vector size="66" baseType="lpstr">
      <vt:lpstr>Aptos</vt:lpstr>
      <vt:lpstr>Arial</vt:lpstr>
      <vt:lpstr>Calibri</vt:lpstr>
      <vt:lpstr>Lato</vt:lpstr>
      <vt:lpstr>Rubik Medium</vt:lpstr>
      <vt:lpstr>Rubik SemiBold</vt:lpstr>
      <vt:lpstr>NNChampions</vt:lpstr>
      <vt:lpstr>Title page</vt:lpstr>
      <vt:lpstr>Content page (no falling numbers)</vt:lpstr>
      <vt:lpstr>1_NNChampions</vt:lpstr>
      <vt:lpstr>1_Content page (no falling numbers)</vt:lpstr>
      <vt:lpstr>2_NNChampions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Beth Barnes</dc:creator>
  <cp:lastModifiedBy>Lizzie Green</cp:lastModifiedBy>
  <cp:revision>4</cp:revision>
  <dcterms:created xsi:type="dcterms:W3CDTF">2022-11-09T11:42:23Z</dcterms:created>
  <dcterms:modified xsi:type="dcterms:W3CDTF">2026-06-03T16:21:28Z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0x010100B2B21833FE06F8488E9DE48F3E8C88A1</vt:lpwstr>
  </property>
  <property fmtid="{D5CDD505-2E9C-101B-9397-08002B2CF9AE}" pid="3" name="MediaServiceImageTags">
    <vt:lpwstr/>
  </property>
</Properties>
</file>