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  <p:sldMasterId id="2147483666" r:id="rId5"/>
    <p:sldMasterId id="2147483699" r:id="rId6"/>
  </p:sldMasterIdLst>
  <p:notesMasterIdLst>
    <p:notesMasterId r:id="rId20"/>
  </p:notesMasterIdLst>
  <p:handoutMasterIdLst>
    <p:handoutMasterId r:id="rId21"/>
  </p:handoutMasterIdLst>
  <p:sldIdLst>
    <p:sldId id="289" r:id="rId7"/>
    <p:sldId id="264" r:id="rId8"/>
    <p:sldId id="262" r:id="rId9"/>
    <p:sldId id="265" r:id="rId10"/>
    <p:sldId id="296" r:id="rId11"/>
    <p:sldId id="297" r:id="rId12"/>
    <p:sldId id="267" r:id="rId13"/>
    <p:sldId id="290" r:id="rId14"/>
    <p:sldId id="291" r:id="rId15"/>
    <p:sldId id="292" r:id="rId16"/>
    <p:sldId id="293" r:id="rId17"/>
    <p:sldId id="294" r:id="rId18"/>
    <p:sldId id="29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9200"/>
    <a:srgbClr val="0FBAEF"/>
    <a:srgbClr val="951B81"/>
    <a:srgbClr val="A9E408"/>
    <a:srgbClr val="E5007D"/>
    <a:srgbClr val="01304A"/>
    <a:srgbClr val="3C3C3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4E0B13-DD2D-49CE-BC61-B0F5D7A1B84A}" v="1" dt="2026-05-14T13:04:24.3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474"/>
    <p:restoredTop sz="83256"/>
  </p:normalViewPr>
  <p:slideViewPr>
    <p:cSldViewPr snapToGrid="0">
      <p:cViewPr varScale="1">
        <p:scale>
          <a:sx n="52" d="100"/>
          <a:sy n="52" d="100"/>
        </p:scale>
        <p:origin x="5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93F590-9853-723B-5C72-8089F4F88A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CAD9B-A196-1CF4-B35B-362DFFF41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AC91D-8AED-C64C-BB4D-AFD674898768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9797E-3CC0-DDB7-7206-92AF9FF9B9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CCC94-4EAB-01E7-EFF5-3E16202022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57C70-A196-F948-88A3-972AEC03C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43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52D22-50A3-A142-B9AE-A27DED4DDC1C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D71-0DFC-3D4F-A537-8BEAD88B0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9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0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Think, pair, share activity </a:t>
            </a:r>
          </a:p>
          <a:p>
            <a:r>
              <a:rPr lang="en-US" dirty="0"/>
              <a:t>Discuss fete introduction questions</a:t>
            </a:r>
            <a:endParaRPr lang="en-GB" dirty="0">
              <a:effectLst/>
              <a:latin typeface="Helvetica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What is a fete?</a:t>
            </a:r>
            <a:r>
              <a:rPr lang="en-GB" sz="1200" b="0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 It's a giant school party!</a:t>
            </a:r>
            <a:endParaRPr lang="en-GB" sz="1200" b="0" i="0" u="none" strike="noStrike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Who is coming?</a:t>
            </a:r>
            <a:r>
              <a:rPr lang="en-GB" sz="1200" b="0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 Everyone! (Students, parents, neighbours).</a:t>
            </a:r>
            <a:endParaRPr lang="en-GB" sz="1200" b="0" i="0" u="none" strike="noStrike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How do we invite them?</a:t>
            </a:r>
            <a:r>
              <a:rPr lang="en-GB" sz="1200" b="0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 Posters, social media or a giant countdown clock.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What other things do we need to thing about when putting on this event?</a:t>
            </a:r>
            <a:r>
              <a:rPr lang="en-GB" sz="1200" b="0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 Budget, dates, timings, space for activities, etc. </a:t>
            </a:r>
            <a:endParaRPr lang="en-GB" sz="1200" b="0" i="0" u="none" strike="noStrike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79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0" dirty="0">
                <a:solidFill>
                  <a:srgbClr val="0A0A0A"/>
                </a:solidFill>
                <a:effectLst/>
                <a:latin typeface="var(--rTk0E)"/>
                <a:ea typeface="Times New Roman" panose="02020603050405020304" pitchFamily="18" charset="0"/>
                <a:cs typeface="Times New Roman" panose="02020603050405020304" pitchFamily="18" charset="0"/>
              </a:rPr>
              <a:t>Additional discussion points</a:t>
            </a:r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1200" b="1" kern="0" dirty="0">
                <a:solidFill>
                  <a:srgbClr val="0A0A0A"/>
                </a:solidFill>
                <a:effectLst/>
                <a:latin typeface="var(--nkmQOe)"/>
                <a:ea typeface="Times New Roman" panose="02020603050405020304" pitchFamily="18" charset="0"/>
                <a:cs typeface="Times New Roman" panose="02020603050405020304" pitchFamily="18" charset="0"/>
              </a:rPr>
              <a:t>How could the school generate income from the fete? 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1200" b="1" kern="0" dirty="0">
                <a:solidFill>
                  <a:srgbClr val="0A0A0A"/>
                </a:solidFill>
                <a:effectLst/>
                <a:latin typeface="var(--nkmQOe)"/>
                <a:ea typeface="Times New Roman" panose="02020603050405020304" pitchFamily="18" charset="0"/>
                <a:cs typeface="Times New Roman" panose="02020603050405020304" pitchFamily="18" charset="0"/>
              </a:rPr>
              <a:t>What other activities would students like for the fete?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71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Has anyone played a Hoopla game before?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94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5F32D-607E-6B11-3B50-26A8D9F70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BA2A7D-5597-32F6-CBF1-1716BFDB91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EA634D-C6D9-CA27-E56E-CF0B639DF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3CD69-AB61-BDBD-8A01-9B4F0B4EB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26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D261E-862F-938E-DE3D-96381C986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FF4C94-7166-3E99-4E35-CEEDA38C5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19D479-1E6B-A5D5-4E94-416702693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Ways to use slide</a:t>
            </a:r>
          </a:p>
          <a:p>
            <a:r>
              <a:rPr lang="en-US" dirty="0"/>
              <a:t>- print as a worksheet</a:t>
            </a:r>
          </a:p>
          <a:p>
            <a:r>
              <a:rPr lang="en-US" dirty="0"/>
              <a:t>- Mini-white boards to answer questions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A7403-8615-6E07-150A-456417EA3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82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A866D-FADC-157D-0F70-585052F24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874F9-8D04-8EB2-DC95-F0FA66497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B803F8-4E57-FA02-3166-50570C915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GB" sz="1200" kern="0" dirty="0">
                <a:effectLst/>
                <a:latin typeface="var(--cQpmVe--WspBzc,unset)"/>
                <a:ea typeface="Times New Roman" panose="02020603050405020304" pitchFamily="18" charset="0"/>
                <a:cs typeface="Times New Roman" panose="02020603050405020304" pitchFamily="18" charset="0"/>
              </a:rPr>
              <a:t>How would you like students to </a:t>
            </a:r>
            <a:r>
              <a:rPr lang="en-GB" sz="1200" b="1" kern="0" dirty="0">
                <a:effectLst/>
                <a:latin typeface="var(--cQpmVe--WspBzc,unset)"/>
                <a:ea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en-GB" sz="1200" kern="0" dirty="0">
                <a:effectLst/>
                <a:latin typeface="var(--cQpmVe--WspBzc,unset)"/>
                <a:ea typeface="Times New Roman" panose="02020603050405020304" pitchFamily="18" charset="0"/>
                <a:cs typeface="Times New Roman" panose="02020603050405020304" pitchFamily="18" charset="0"/>
              </a:rPr>
              <a:t> their designs to the class - as a poster or a short presentation?</a:t>
            </a:r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65E61-C2DA-EACC-69CF-0A76894CF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75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CD800-535C-29BC-3F71-4F00EDB08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E630C5-F119-644E-14CB-8B5123D9E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9F5B2A-2417-9147-4796-0796FF6B0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Optional ‘</a:t>
            </a:r>
            <a:r>
              <a:rPr lang="en-US" sz="1200" u="sng" dirty="0"/>
              <a:t>Summer Fete Game planning Sheet</a:t>
            </a:r>
            <a:r>
              <a:rPr lang="en-US" dirty="0"/>
              <a:t>’ template to support students plan their game</a:t>
            </a:r>
          </a:p>
          <a:p>
            <a:r>
              <a:rPr lang="en-US" dirty="0"/>
              <a:t>- sheet can be edited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7659D-2FB7-586B-9044-DA697B66B3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20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‘Summer Fete Game Design Sheet’ template to support students layout their work</a:t>
            </a:r>
          </a:p>
          <a:p>
            <a:r>
              <a:rPr lang="en-US" dirty="0"/>
              <a:t>- sheet can be edited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1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4348A892-2ADD-E61F-5294-97BBF1866B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0023" y="2666443"/>
            <a:ext cx="6711951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962FC73B-95E1-6DD9-1BAC-E99E483932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6670" y="3753879"/>
            <a:ext cx="8318500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68B2C-5F7D-69EA-40F8-54311950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0B8CCC18-1F21-0004-BFDD-949A949EE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38A72ED-BCA4-9678-6EFB-2949F9EDB6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0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21269-3590-09F5-6990-6C65D2775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3CCAF22C-20A5-28B3-2BBB-A6E087AC0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11CF9DC-A65C-BA8A-7B78-A26074F8C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55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8972E-A809-1A12-2C13-5AB477A2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BC57430E-8E88-79B7-8AF5-4B1FFA9AE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3F75A1B-50FF-DFCE-BC6C-E9772A0AA1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42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8443C42-7E9B-B50E-F4E2-F9DEABB40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29D105E-16F5-7790-CE56-CB118E29C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F67A42B-28C8-2F7E-117C-AA3D91B060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95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EDC80-03EB-8C91-D62A-FEA5C3A23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29B9AED-3534-99C3-39EB-976297C36B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38FC894-5BB3-9C37-FD98-FBF9CDE71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5A46D1A-424C-9FE1-7E5D-61AD9A701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A9E408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191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8572C-609F-9878-DFE7-152C072B6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031E8F9-F11B-9578-01D1-2F3F71696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714F25-B492-4994-5207-F7CBD3AC88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687FB39-53BE-7057-777D-57D4FB23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639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68B2C-5F7D-69EA-40F8-54311950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A506EC3-3406-7991-E0CF-3408486441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389589-7AD2-0B3B-0340-7E85A06F54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AEC559B-144C-4758-7F42-1B7A235EE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538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21269-3590-09F5-6990-6C65D2775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6143682-92F1-97E8-E329-32EFE3069E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E17162-1F8C-1BEB-1C05-AB6DE569D5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7FA9A54-1DEC-62D9-ADF1-F9041FFA3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623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8972E-A809-1A12-2C13-5AB477A2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F4E3861-6229-374B-E8FC-B4E73EEB04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82129B-5859-164B-9B57-70902DEE94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2503984-DC0C-99BC-3970-2F58B345F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92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81026E6-8D83-0E32-E6D9-B019C1E4CE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04F6F0F-D8AA-7A0D-1415-D5B4A8C988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797CEB3-07B3-50BF-EEBD-57E81F61A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28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4956D3C-A8D1-0296-D764-E0BF736540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36751" y="3754439"/>
            <a:ext cx="8318500" cy="833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481AACD-E173-DC68-1C1C-F47B8D997A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8967" y="2667000"/>
            <a:ext cx="6711951" cy="1087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0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EDC80-03EB-8C91-D62A-FEA5C3A23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A88F82F-837D-559B-8689-1F0EC92714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0E7A84F-C681-52FE-CC18-A1BABBA8CE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62F8C6E-C78C-7B9F-0DF1-5E6FAC85B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A9E408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138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8572C-609F-9878-DFE7-152C072B6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AF0432BB-F1C3-B858-7CEA-8AA969F3B7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B75FE1-23D0-DE36-007C-F2B783511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4308B6D-D571-9273-EFA4-D6DF2864B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23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68B2C-5F7D-69EA-40F8-54311950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562A18A3-E0DC-9FB5-CEF5-D44D1001F6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0F57A9-1E52-3095-89ED-E0DC967E7C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C36F3A8-1B94-1A17-1BB8-F12A2AE50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718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21269-3590-09F5-6990-6C65D2775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040DC5C9-4882-E9B6-CE3B-533FB8B68D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970708-4ED3-3020-5512-887779929D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9DEEDD4-7919-E0C5-7F7A-9DA7F178E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200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8972E-A809-1A12-2C13-5AB477A2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982B712-F61E-F896-BE69-F1B8D38AD6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5D4F69-4CB1-78EB-A3A9-B333856438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81D759D-1A30-BD1C-D41B-A186195F8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61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Im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D59336-1D74-6FE8-46D4-D1F72C729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83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F2DEA83-A3B2-FCD3-06EF-DB5B0628F9CA}"/>
              </a:ext>
            </a:extLst>
          </p:cNvPr>
          <p:cNvSpPr txBox="1">
            <a:spLocks/>
          </p:cNvSpPr>
          <p:nvPr userDrawn="1"/>
        </p:nvSpPr>
        <p:spPr>
          <a:xfrm>
            <a:off x="1936830" y="3647839"/>
            <a:ext cx="8318340" cy="801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Rubik" pitchFamily="2" charset="-79"/>
                <a:ea typeface="+mj-ea"/>
                <a:cs typeface="Rubik" pitchFamily="2" charset="-79"/>
              </a:defRPr>
            </a:lvl1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F93C60-282D-B542-48F0-6648DE93AF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BA26EEA-9782-BF52-B4D8-7026AB7490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C11C5-5245-B792-C8E6-8F624DEB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66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335794-F7C8-52C1-13DD-D6A41712F9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E87662E-DFFD-8F85-DA7A-C4BA4A7732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792C36B-3C4D-EB41-234C-36B0912C3E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20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A71B33-830D-8294-2AF1-6A5294953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7356F8B-D2B9-EA30-ACBF-D03165C98F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AA3F54-AED9-A59A-B590-0FA388B6EB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83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7191B2-6B32-8842-410A-C850C66C4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0329C21-BB30-2312-7EA1-56512B59AF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651BC-F20B-0670-62C6-75CC29BB06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9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B396312C-1791-3452-CA66-94798FFA2D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0023" y="2666443"/>
            <a:ext cx="6711951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2BA7C8A5-5D83-6DEC-0CA4-E5AEFA5713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6670" y="3753879"/>
            <a:ext cx="8318500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C32B7C-5D00-D484-94C5-48748CE750F5}"/>
              </a:ext>
            </a:extLst>
          </p:cNvPr>
          <p:cNvSpPr/>
          <p:nvPr userDrawn="1"/>
        </p:nvSpPr>
        <p:spPr>
          <a:xfrm>
            <a:off x="7325346" y="150125"/>
            <a:ext cx="4425376" cy="1473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logos with text&#10;&#10;Description automatically generated">
            <a:extLst>
              <a:ext uri="{FF2B5EF4-FFF2-40B4-BE49-F238E27FC236}">
                <a16:creationId xmlns:a16="http://schemas.microsoft.com/office/drawing/2014/main" id="{0A08FBFA-48A7-3DB2-0876-6DCE16AB21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5346" y="0"/>
            <a:ext cx="2787646" cy="162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021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EDB764-3F4F-98B5-BC57-40B5067CE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1289544-CE2B-D92E-C43E-6EE6D3194A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A03E08-C4EA-084F-EBE4-F842C42E8E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53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EA86AA-B02B-039F-3DC2-F5143E2A6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3360BB-A827-9770-7764-8687FDB019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EAB7A-587A-0A9D-182A-43E53705C6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04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247C7CCF-136E-709F-1C28-25D9278D5D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0023" y="2666443"/>
            <a:ext cx="6711951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CEB578E3-931A-844C-3277-030353E3F6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6670" y="3753879"/>
            <a:ext cx="8318500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1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05705FEB-8367-E58F-CB55-7F16F79488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0023" y="2666443"/>
            <a:ext cx="6711951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9F327089-672B-F10E-FD16-E890D11E0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6670" y="3753879"/>
            <a:ext cx="8318500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9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2A6DE3CE-A5D3-49F5-DE35-2CEAFCEC99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0023" y="2666443"/>
            <a:ext cx="6711951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CEB84A4F-3A6A-ED70-AFF4-C3D036EF6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6670" y="3753879"/>
            <a:ext cx="8318500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4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8DEDE19B-D4EA-E2EC-E6FC-C72F61406A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306E78-5C28-E5A0-F58A-51723E90B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20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EDC80-03EB-8C91-D62A-FEA5C3A23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36E0C42-3C57-4B38-EC7F-15097FDB3E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A9E408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73DD523-60B4-740B-082E-CD11362A94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89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8572C-609F-9878-DFE7-152C072B6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B5591CC8-ED49-EDBE-16EF-FB2F685B1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48F4D6A-9F4A-0F58-0C5D-D77149052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2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13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6E552C-63BB-71DD-7CED-73572C6BB22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9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84" r:id="rId2"/>
    <p:sldLayoutId id="2147483667" r:id="rId3"/>
    <p:sldLayoutId id="2147483668" r:id="rId4"/>
    <p:sldLayoutId id="2147483669" r:id="rId5"/>
    <p:sldLayoutId id="2147483670" r:id="rId6"/>
    <p:sldLayoutId id="2147483676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87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4E76076-E8A7-817B-3299-0FD5DC6CE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1086" y="2640839"/>
            <a:ext cx="5849829" cy="1002304"/>
          </a:xfrm>
        </p:spPr>
        <p:txBody>
          <a:bodyPr/>
          <a:lstStyle/>
          <a:p>
            <a:r>
              <a:rPr lang="en-US" sz="3600" dirty="0"/>
              <a:t>National Numeracy Day</a:t>
            </a:r>
            <a:br>
              <a:rPr lang="en-US" sz="3600" dirty="0"/>
            </a:br>
            <a:r>
              <a:rPr lang="en-US" sz="3600" dirty="0"/>
              <a:t>KS1/ 5-7 Years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8874D7A-52C7-07B4-DE39-D21292D606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4940" y="5863095"/>
            <a:ext cx="3988564" cy="833438"/>
          </a:xfrm>
        </p:spPr>
        <p:txBody>
          <a:bodyPr/>
          <a:lstStyle/>
          <a:p>
            <a:r>
              <a:rPr lang="en-GB" sz="1800" dirty="0"/>
              <a:t>By Bobby Seagull &amp; Susan Okereke</a:t>
            </a:r>
            <a:br>
              <a:rPr lang="en-GB" sz="1800" dirty="0"/>
            </a:br>
            <a:r>
              <a:rPr lang="en-GB" sz="1800" dirty="0"/>
              <a:t>from the Maths Appeal podcast</a:t>
            </a:r>
          </a:p>
        </p:txBody>
      </p:sp>
      <p:pic>
        <p:nvPicPr>
          <p:cNvPr id="7" name="Picture 6" descr="A person and person holding notebooks&#10;&#10;AI-generated content may be incorrect.">
            <a:extLst>
              <a:ext uri="{FF2B5EF4-FFF2-40B4-BE49-F238E27FC236}">
                <a16:creationId xmlns:a16="http://schemas.microsoft.com/office/drawing/2014/main" id="{CB756E9C-345D-87C2-5539-B88824710D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01719" y="3716009"/>
            <a:ext cx="3988563" cy="3141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0E67BC-00DF-327E-20F0-87E0679A8F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6890" y="733402"/>
            <a:ext cx="4633723" cy="1907437"/>
          </a:xfrm>
          <a:prstGeom prst="rect">
            <a:avLst/>
          </a:prstGeom>
        </p:spPr>
      </p:pic>
      <p:pic>
        <p:nvPicPr>
          <p:cNvPr id="11" name="Picture 10" descr="A sun with sunglasses on it&#10;&#10;AI-generated content may be incorrect.">
            <a:extLst>
              <a:ext uri="{FF2B5EF4-FFF2-40B4-BE49-F238E27FC236}">
                <a16:creationId xmlns:a16="http://schemas.microsoft.com/office/drawing/2014/main" id="{2CB61321-2706-F12A-BD87-3A80411B64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83547">
            <a:off x="1827404" y="3158906"/>
            <a:ext cx="2154324" cy="2116512"/>
          </a:xfrm>
          <a:prstGeom prst="rect">
            <a:avLst/>
          </a:prstGeom>
        </p:spPr>
      </p:pic>
      <p:pic>
        <p:nvPicPr>
          <p:cNvPr id="13" name="Picture 12" descr="A white bird on a black background&#10;&#10;AI-generated content may be incorrect.">
            <a:extLst>
              <a:ext uri="{FF2B5EF4-FFF2-40B4-BE49-F238E27FC236}">
                <a16:creationId xmlns:a16="http://schemas.microsoft.com/office/drawing/2014/main" id="{47AC6EB9-32B7-657E-DDA5-A1D061DC06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032095"/>
            <a:ext cx="1901952" cy="1069848"/>
          </a:xfrm>
          <a:prstGeom prst="rect">
            <a:avLst/>
          </a:prstGeom>
        </p:spPr>
      </p:pic>
      <p:pic>
        <p:nvPicPr>
          <p:cNvPr id="21" name="Picture 20" descr="A logo for a company&#10;&#10;AI-generated content may be incorrect.">
            <a:extLst>
              <a:ext uri="{FF2B5EF4-FFF2-40B4-BE49-F238E27FC236}">
                <a16:creationId xmlns:a16="http://schemas.microsoft.com/office/drawing/2014/main" id="{70904C52-D4B2-2FD5-FFE7-289C7D63C2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768" y="405965"/>
            <a:ext cx="1233829" cy="123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21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EAB92-B066-96B0-BA9C-783108378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6FAFAC-595D-75E1-F9A2-FC584337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Your Design Sheet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82ADCD-2490-E76A-E660-D106AFD6762A}"/>
              </a:ext>
            </a:extLst>
          </p:cNvPr>
          <p:cNvSpPr txBox="1"/>
          <p:nvPr/>
        </p:nvSpPr>
        <p:spPr>
          <a:xfrm>
            <a:off x="838200" y="2837527"/>
            <a:ext cx="10515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On your paper, draw a picture of your game and answer these questions:</a:t>
            </a:r>
          </a:p>
          <a:p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2000" b="1" kern="0" dirty="0">
                <a:solidFill>
                  <a:srgbClr val="E5007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Name of the game: </a:t>
            </a:r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(What is it called?)</a:t>
            </a: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2000" b="1" kern="0" dirty="0">
                <a:solidFill>
                  <a:srgbClr val="E5007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How to play: </a:t>
            </a:r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(Explain the rules in 3 simple steps).</a:t>
            </a: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2000" b="1" kern="0" dirty="0">
                <a:solidFill>
                  <a:srgbClr val="E5007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The Maths Rule: </a:t>
            </a:r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(How do you work out the score?)</a:t>
            </a: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2000" kern="0" dirty="0">
                <a:solidFill>
                  <a:srgbClr val="E5007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Equipment: </a:t>
            </a:r>
            <a:r>
              <a:rPr lang="en-GB" sz="2000" kern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(</a:t>
            </a:r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What items do you need? e.g., 3 hoops, 2 balls, a timer).</a:t>
            </a:r>
          </a:p>
          <a:p>
            <a:pPr lvl="0">
              <a:tabLst>
                <a:tab pos="457200" algn="l"/>
              </a:tabLst>
            </a:pP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sz="2000" b="1" kern="0" dirty="0">
                <a:solidFill>
                  <a:srgbClr val="E5007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Remember: </a:t>
            </a:r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Make it colourful and exciting so people want to play!</a:t>
            </a: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23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BEEC9-B886-A2E0-547D-798B01D5D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DC12C1-F3D3-9530-BB18-5A99D893C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Summer Fete Game Planning Sheet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A362116-8113-D2E7-3017-945B2D776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96211"/>
              </p:ext>
            </p:extLst>
          </p:nvPr>
        </p:nvGraphicFramePr>
        <p:xfrm>
          <a:off x="753877" y="2779215"/>
          <a:ext cx="10684245" cy="363883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61415">
                  <a:extLst>
                    <a:ext uri="{9D8B030D-6E8A-4147-A177-3AD203B41FA5}">
                      <a16:colId xmlns:a16="http://schemas.microsoft.com/office/drawing/2014/main" val="4139125260"/>
                    </a:ext>
                  </a:extLst>
                </a:gridCol>
                <a:gridCol w="3561415">
                  <a:extLst>
                    <a:ext uri="{9D8B030D-6E8A-4147-A177-3AD203B41FA5}">
                      <a16:colId xmlns:a16="http://schemas.microsoft.com/office/drawing/2014/main" val="383414932"/>
                    </a:ext>
                  </a:extLst>
                </a:gridCol>
                <a:gridCol w="3561415">
                  <a:extLst>
                    <a:ext uri="{9D8B030D-6E8A-4147-A177-3AD203B41FA5}">
                      <a16:colId xmlns:a16="http://schemas.microsoft.com/office/drawing/2014/main" val="1326005571"/>
                    </a:ext>
                  </a:extLst>
                </a:gridCol>
              </a:tblGrid>
              <a:tr h="366732">
                <a:tc>
                  <a:txBody>
                    <a:bodyPr/>
                    <a:lstStyle/>
                    <a:p>
                      <a:pPr algn="ctr"/>
                      <a:r>
                        <a:rPr lang="en-GB" sz="2400" b="1" kern="10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Game ideas</a:t>
                      </a:r>
                      <a:endParaRPr lang="en-GB" sz="2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66602" marR="66602" marT="0" marB="0">
                    <a:solidFill>
                      <a:srgbClr val="A9E4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kern="10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Add the Maths </a:t>
                      </a:r>
                      <a:endParaRPr lang="en-GB" sz="2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66602" marR="66602" marT="0" marB="0">
                    <a:solidFill>
                      <a:srgbClr val="A9E4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kern="100" dirty="0">
                          <a:effectLst/>
                          <a:latin typeface="Rubik" pitchFamily="2" charset="-79"/>
                          <a:cs typeface="Rubik" pitchFamily="2" charset="-79"/>
                        </a:rPr>
                        <a:t>Pick the Prize</a:t>
                      </a:r>
                      <a:endParaRPr lang="en-GB" sz="2400" b="1" kern="100" dirty="0">
                        <a:effectLst/>
                        <a:latin typeface="Rubik" pitchFamily="2" charset="-79"/>
                        <a:ea typeface="Calibri" panose="020F0502020204030204" pitchFamily="34" charset="0"/>
                        <a:cs typeface="Rubik" pitchFamily="2" charset="-79"/>
                      </a:endParaRPr>
                    </a:p>
                  </a:txBody>
                  <a:tcPr marL="66602" marR="66602" marT="0" marB="0">
                    <a:solidFill>
                      <a:srgbClr val="A9E4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808979"/>
                  </a:ext>
                </a:extLst>
              </a:tr>
              <a:tr h="3272105">
                <a:tc>
                  <a:txBody>
                    <a:bodyPr/>
                    <a:lstStyle/>
                    <a:p>
                      <a:r>
                        <a:rPr lang="en-GB" sz="1200" kern="100" dirty="0">
                          <a:effectLst/>
                        </a:rPr>
                        <a:t> </a:t>
                      </a:r>
                      <a:endParaRPr lang="en-GB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/>
                </a:tc>
                <a:tc>
                  <a:txBody>
                    <a:bodyPr/>
                    <a:lstStyle/>
                    <a:p>
                      <a:r>
                        <a:rPr lang="en-GB" sz="1200" kern="100">
                          <a:effectLst/>
                        </a:rPr>
                        <a:t> </a:t>
                      </a:r>
                      <a:endParaRPr lang="en-GB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/>
                </a:tc>
                <a:tc>
                  <a:txBody>
                    <a:bodyPr/>
                    <a:lstStyle/>
                    <a:p>
                      <a:r>
                        <a:rPr lang="en-GB" sz="1200" kern="100" dirty="0">
                          <a:effectLst/>
                        </a:rPr>
                        <a:t> </a:t>
                      </a:r>
                      <a:endParaRPr lang="en-GB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/>
                </a:tc>
                <a:extLst>
                  <a:ext uri="{0D108BD9-81ED-4DB2-BD59-A6C34878D82A}">
                    <a16:rowId xmlns:a16="http://schemas.microsoft.com/office/drawing/2014/main" val="2971432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0924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8EA4DF-EF2B-D4F3-75F3-BD8C1CA09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Summer Fete Game Design Sheet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A1CA049-966E-EEEB-D42B-6DEAF8025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696639"/>
              </p:ext>
            </p:extLst>
          </p:nvPr>
        </p:nvGraphicFramePr>
        <p:xfrm>
          <a:off x="838200" y="2675914"/>
          <a:ext cx="10487587" cy="38014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96391">
                  <a:extLst>
                    <a:ext uri="{9D8B030D-6E8A-4147-A177-3AD203B41FA5}">
                      <a16:colId xmlns:a16="http://schemas.microsoft.com/office/drawing/2014/main" val="1291500558"/>
                    </a:ext>
                  </a:extLst>
                </a:gridCol>
                <a:gridCol w="3494805">
                  <a:extLst>
                    <a:ext uri="{9D8B030D-6E8A-4147-A177-3AD203B41FA5}">
                      <a16:colId xmlns:a16="http://schemas.microsoft.com/office/drawing/2014/main" val="2032434663"/>
                    </a:ext>
                  </a:extLst>
                </a:gridCol>
                <a:gridCol w="3496391">
                  <a:extLst>
                    <a:ext uri="{9D8B030D-6E8A-4147-A177-3AD203B41FA5}">
                      <a16:colId xmlns:a16="http://schemas.microsoft.com/office/drawing/2014/main" val="2754533071"/>
                    </a:ext>
                  </a:extLst>
                </a:gridCol>
              </a:tblGrid>
              <a:tr h="278889">
                <a:tc gridSpan="3">
                  <a:txBody>
                    <a:bodyPr/>
                    <a:lstStyle/>
                    <a:p>
                      <a:r>
                        <a:rPr lang="en-GB" sz="1800" b="1" kern="10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Name of Summer Fete Game: </a:t>
                      </a:r>
                    </a:p>
                  </a:txBody>
                  <a:tcPr marL="62484" marR="62484" marT="0" marB="0">
                    <a:solidFill>
                      <a:srgbClr val="0FBA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425406"/>
                  </a:ext>
                </a:extLst>
              </a:tr>
              <a:tr h="1053715">
                <a:tc rowSpan="2">
                  <a:txBody>
                    <a:bodyPr/>
                    <a:lstStyle/>
                    <a:p>
                      <a:r>
                        <a:rPr lang="en-GB" sz="1800" b="1" kern="100" dirty="0">
                          <a:effectLst/>
                          <a:highlight>
                            <a:srgbClr val="0FBAEF"/>
                          </a:highlight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Draw a picture of your game</a:t>
                      </a:r>
                    </a:p>
                  </a:txBody>
                  <a:tcPr marL="62484" marR="62484" marT="0" marB="0"/>
                </a:tc>
                <a:tc rowSpan="2">
                  <a:txBody>
                    <a:bodyPr/>
                    <a:lstStyle/>
                    <a:p>
                      <a:r>
                        <a:rPr lang="en-GB" sz="1800" b="1" kern="100" dirty="0">
                          <a:effectLst/>
                          <a:highlight>
                            <a:srgbClr val="0FBAEF"/>
                          </a:highlight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How to Play Game</a:t>
                      </a:r>
                    </a:p>
                  </a:txBody>
                  <a:tcPr marL="62484" marR="62484" marT="0" marB="0"/>
                </a:tc>
                <a:tc>
                  <a:txBody>
                    <a:bodyPr/>
                    <a:lstStyle/>
                    <a:p>
                      <a:r>
                        <a:rPr lang="en-GB" sz="1800" b="1" kern="100" dirty="0">
                          <a:effectLst/>
                          <a:highlight>
                            <a:srgbClr val="0FBAEF"/>
                          </a:highlight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Maths Rules</a:t>
                      </a:r>
                    </a:p>
                  </a:txBody>
                  <a:tcPr marL="62484" marR="62484" marT="0" marB="0"/>
                </a:tc>
                <a:extLst>
                  <a:ext uri="{0D108BD9-81ED-4DB2-BD59-A6C34878D82A}">
                    <a16:rowId xmlns:a16="http://schemas.microsoft.com/office/drawing/2014/main" val="2545643986"/>
                  </a:ext>
                </a:extLst>
              </a:tr>
              <a:tr h="2202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kern="100" dirty="0">
                          <a:effectLst/>
                          <a:highlight>
                            <a:srgbClr val="0FBAEF"/>
                          </a:highlight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Equipment </a:t>
                      </a:r>
                    </a:p>
                    <a:p>
                      <a:r>
                        <a:rPr lang="en-GB" sz="1800" b="1" kern="10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 </a:t>
                      </a:r>
                    </a:p>
                    <a:p>
                      <a:r>
                        <a:rPr lang="en-GB" sz="1800" b="1" kern="10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 </a:t>
                      </a:r>
                    </a:p>
                    <a:p>
                      <a:r>
                        <a:rPr lang="en-GB" sz="1800" b="1" kern="10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 </a:t>
                      </a:r>
                    </a:p>
                    <a:p>
                      <a:r>
                        <a:rPr lang="en-GB" sz="1800" b="1" kern="10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 </a:t>
                      </a:r>
                    </a:p>
                    <a:p>
                      <a:r>
                        <a:rPr lang="en-GB" sz="1800" b="1" kern="10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 </a:t>
                      </a:r>
                    </a:p>
                    <a:p>
                      <a:r>
                        <a:rPr lang="en-GB" sz="1800" b="1" kern="10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 </a:t>
                      </a:r>
                    </a:p>
                    <a:p>
                      <a:r>
                        <a:rPr lang="en-GB" sz="1800" b="1" kern="10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 </a:t>
                      </a:r>
                    </a:p>
                    <a:p>
                      <a:r>
                        <a:rPr lang="en-GB" sz="1800" b="1" kern="10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 </a:t>
                      </a:r>
                    </a:p>
                  </a:txBody>
                  <a:tcPr marL="62484" marR="62484" marT="0" marB="0"/>
                </a:tc>
                <a:extLst>
                  <a:ext uri="{0D108BD9-81ED-4DB2-BD59-A6C34878D82A}">
                    <a16:rowId xmlns:a16="http://schemas.microsoft.com/office/drawing/2014/main" val="1641664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414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D9A01-3D23-938B-9288-A4FFF62A3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E90F54A-12FD-4FC5-1DED-57105AAB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60" y="1893299"/>
            <a:ext cx="11532079" cy="592834"/>
          </a:xfrm>
        </p:spPr>
        <p:txBody>
          <a:bodyPr/>
          <a:lstStyle/>
          <a:p>
            <a:pPr algn="ctr"/>
            <a:r>
              <a:rPr lang="en-US" sz="4000" dirty="0"/>
              <a:t>Task 3 – Design your own summer fete game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1DF195-9B51-9347-AFB9-07A9A173717B}"/>
              </a:ext>
            </a:extLst>
          </p:cNvPr>
          <p:cNvSpPr txBox="1"/>
          <p:nvPr/>
        </p:nvSpPr>
        <p:spPr>
          <a:xfrm>
            <a:off x="523335" y="2468880"/>
            <a:ext cx="11145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u="none" strike="noStrike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 Summer Fete is coming, and we need </a:t>
            </a:r>
            <a:r>
              <a:rPr lang="en-GB" sz="1600" b="1" u="none" strike="noStrike" dirty="0">
                <a:solidFill>
                  <a:srgbClr val="F49200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your</a:t>
            </a:r>
            <a:r>
              <a:rPr lang="en-GB" sz="1600" b="0" i="0" u="none" strike="noStrike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help to design a brand-new game! Your mission is to create a game that is fun to play, helps people practice their </a:t>
            </a:r>
            <a:r>
              <a:rPr lang="en-GB" sz="1600" b="1" u="none" strike="noStrike" dirty="0">
                <a:solidFill>
                  <a:srgbClr val="F49200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maths</a:t>
            </a:r>
            <a:r>
              <a:rPr lang="en-GB" sz="1600" b="0" i="0" u="none" strike="noStrike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, and gives them a chance to win a prize.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DA008B-9ECE-7D40-80FB-34A8DEF9830D}"/>
              </a:ext>
            </a:extLst>
          </p:cNvPr>
          <p:cNvSpPr txBox="1"/>
          <p:nvPr/>
        </p:nvSpPr>
        <p:spPr>
          <a:xfrm>
            <a:off x="523335" y="3053655"/>
            <a:ext cx="111453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u="sng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Step 1: Choose Your Game Idea</a:t>
            </a:r>
            <a:endParaRPr lang="en-GB" sz="1600" b="1" u="sng" kern="100" dirty="0">
              <a:solidFill>
                <a:srgbClr val="F49200"/>
              </a:solidFill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sz="16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Think of a game where people have to throw, catch, or move something. Here are some ideas to get you started:</a:t>
            </a:r>
            <a:endParaRPr lang="en-GB" sz="16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1600" b="1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Beanbag Toss:</a:t>
            </a:r>
            <a:r>
              <a:rPr lang="en-GB" sz="1600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</a:t>
            </a:r>
            <a:r>
              <a:rPr lang="en-GB" sz="16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Throw beanbags into buckets with different numbers on them.</a:t>
            </a:r>
            <a:endParaRPr lang="en-GB" sz="16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1600" b="1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Hook-a-Duck:</a:t>
            </a:r>
            <a:r>
              <a:rPr lang="en-GB" sz="1600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</a:t>
            </a:r>
            <a:r>
              <a:rPr lang="en-GB" sz="16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Pick ducks out of a pool with numbers hidden on the bottom.</a:t>
            </a:r>
            <a:endParaRPr lang="en-GB" sz="16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endParaRPr lang="en-GB" sz="1600" b="1" u="sng" kern="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sz="1600" b="1" u="sng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Step 2: Add the Maths!</a:t>
            </a:r>
            <a:endParaRPr lang="en-GB" sz="1600" b="1" u="sng" kern="100" dirty="0">
              <a:solidFill>
                <a:srgbClr val="F49200"/>
              </a:solidFill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sz="16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Your game needs to use </a:t>
            </a:r>
            <a:r>
              <a:rPr lang="en-GB" sz="1600" b="1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numbers</a:t>
            </a:r>
            <a:r>
              <a:rPr lang="en-GB" sz="1600" kern="0" dirty="0">
                <a:solidFill>
                  <a:srgbClr val="951B8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. </a:t>
            </a:r>
            <a:r>
              <a:rPr lang="en-GB" sz="16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Think about how players will win:</a:t>
            </a:r>
            <a:endParaRPr lang="en-GB" sz="16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1600" b="1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Adding Up:</a:t>
            </a:r>
            <a:r>
              <a:rPr lang="en-GB" sz="1600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</a:t>
            </a:r>
            <a:r>
              <a:rPr lang="en-GB" sz="16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Do they have to add the scores of two beanbags together? (e.g., 5 + 3 = 8).</a:t>
            </a:r>
            <a:endParaRPr lang="en-GB" sz="16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1600" b="1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Target Numbers:</a:t>
            </a:r>
            <a:r>
              <a:rPr lang="en-GB" sz="1600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</a:t>
            </a:r>
            <a:r>
              <a:rPr lang="en-GB" sz="16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Do they need to hit an </a:t>
            </a:r>
            <a:r>
              <a:rPr lang="en-GB" sz="1600" b="1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Even</a:t>
            </a:r>
            <a:r>
              <a:rPr lang="en-GB" sz="1600" kern="0" dirty="0">
                <a:solidFill>
                  <a:srgbClr val="951B8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</a:t>
            </a:r>
            <a:r>
              <a:rPr lang="en-GB" sz="16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number or an </a:t>
            </a:r>
            <a:r>
              <a:rPr lang="en-GB" sz="1600" b="1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Odd</a:t>
            </a:r>
            <a:r>
              <a:rPr lang="en-GB" sz="1600" kern="0" dirty="0">
                <a:solidFill>
                  <a:srgbClr val="951B8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</a:t>
            </a:r>
            <a:r>
              <a:rPr lang="en-GB" sz="16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number to win?</a:t>
            </a:r>
            <a:endParaRPr lang="en-GB" sz="16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1600" b="1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Greater Than:</a:t>
            </a:r>
            <a:r>
              <a:rPr lang="en-GB" sz="1600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</a:t>
            </a:r>
            <a:r>
              <a:rPr lang="en-GB" sz="16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Does their score need to be </a:t>
            </a:r>
            <a:r>
              <a:rPr lang="en-GB" sz="1600" b="1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higher than 10</a:t>
            </a:r>
            <a:r>
              <a:rPr lang="en-GB" sz="1600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</a:t>
            </a:r>
            <a:r>
              <a:rPr lang="en-GB" sz="16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to get a prize?</a:t>
            </a:r>
            <a:br>
              <a:rPr lang="en-GB" sz="16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</a:br>
            <a:endParaRPr lang="en-GB" sz="16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sz="1600" b="1" u="sng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Step 3: Pick the Prizes</a:t>
            </a:r>
            <a:endParaRPr lang="en-GB" sz="1600" b="1" u="sng" kern="100" dirty="0">
              <a:solidFill>
                <a:srgbClr val="F49200"/>
              </a:solidFill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sz="16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Decide what people win for different scores.</a:t>
            </a:r>
            <a:endParaRPr lang="en-GB" sz="16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1600" i="1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Small prize:</a:t>
            </a:r>
            <a:r>
              <a:rPr lang="en-GB" sz="1600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</a:t>
            </a:r>
            <a:r>
              <a:rPr lang="en-GB" sz="16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 sticker for a score between 1 and 5.</a:t>
            </a:r>
            <a:endParaRPr lang="en-GB" sz="16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1600" i="1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Big prize:</a:t>
            </a:r>
            <a:r>
              <a:rPr lang="en-GB" sz="1600" kern="0" dirty="0">
                <a:solidFill>
                  <a:srgbClr val="F492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</a:t>
            </a:r>
            <a:r>
              <a:rPr lang="en-GB" sz="16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 sweet or a small toy for a score over 10!</a:t>
            </a:r>
            <a:endParaRPr lang="en-GB" sz="16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696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817BB-6AF7-65B6-5AD3-2B43D0609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1196338"/>
          </a:xfrm>
        </p:spPr>
        <p:txBody>
          <a:bodyPr/>
          <a:lstStyle/>
          <a:p>
            <a:pPr algn="ctr"/>
            <a:r>
              <a:rPr lang="en-US" sz="4000" dirty="0"/>
              <a:t>Your school is putting on a summer fete and your class is helping to </a:t>
            </a:r>
            <a:r>
              <a:rPr lang="en-US" sz="4000" dirty="0" err="1"/>
              <a:t>organise</a:t>
            </a:r>
            <a:r>
              <a:rPr lang="en-US" sz="4000" dirty="0"/>
              <a:t> 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09129F-F3C2-4534-6B25-F43B04976976}"/>
              </a:ext>
            </a:extLst>
          </p:cNvPr>
          <p:cNvSpPr/>
          <p:nvPr/>
        </p:nvSpPr>
        <p:spPr>
          <a:xfrm>
            <a:off x="750979" y="3072384"/>
            <a:ext cx="1956033" cy="1778572"/>
          </a:xfrm>
          <a:prstGeom prst="rect">
            <a:avLst/>
          </a:prstGeom>
          <a:solidFill>
            <a:srgbClr val="E5007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What is a fete?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D036F8-0627-93E6-5B3A-D5EC79B55322}"/>
              </a:ext>
            </a:extLst>
          </p:cNvPr>
          <p:cNvSpPr/>
          <p:nvPr/>
        </p:nvSpPr>
        <p:spPr>
          <a:xfrm>
            <a:off x="4887819" y="3072384"/>
            <a:ext cx="1956033" cy="1778572"/>
          </a:xfrm>
          <a:prstGeom prst="rect">
            <a:avLst/>
          </a:prstGeom>
          <a:solidFill>
            <a:srgbClr val="01304A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Who is coming?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8E2FC1-EA62-FB67-B9A3-FB19F48B9E6B}"/>
              </a:ext>
            </a:extLst>
          </p:cNvPr>
          <p:cNvSpPr/>
          <p:nvPr/>
        </p:nvSpPr>
        <p:spPr>
          <a:xfrm>
            <a:off x="1838371" y="4916664"/>
            <a:ext cx="1956033" cy="1778572"/>
          </a:xfrm>
          <a:prstGeom prst="rect">
            <a:avLst/>
          </a:prstGeom>
          <a:solidFill>
            <a:srgbClr val="0FBAE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How do we invite them?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AA929B-18E7-A4EF-E565-94224A041B99}"/>
              </a:ext>
            </a:extLst>
          </p:cNvPr>
          <p:cNvSpPr/>
          <p:nvPr/>
        </p:nvSpPr>
        <p:spPr>
          <a:xfrm>
            <a:off x="3909803" y="4916664"/>
            <a:ext cx="1956033" cy="1778572"/>
          </a:xfrm>
          <a:prstGeom prst="rect">
            <a:avLst/>
          </a:prstGeom>
          <a:solidFill>
            <a:srgbClr val="F492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What else?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A9E87A-80D6-8B6D-EE48-B5EDB643009E}"/>
              </a:ext>
            </a:extLst>
          </p:cNvPr>
          <p:cNvSpPr/>
          <p:nvPr/>
        </p:nvSpPr>
        <p:spPr>
          <a:xfrm>
            <a:off x="2816388" y="3072384"/>
            <a:ext cx="1956033" cy="1778572"/>
          </a:xfrm>
          <a:prstGeom prst="rect">
            <a:avLst/>
          </a:prstGeom>
          <a:solidFill>
            <a:srgbClr val="A9E408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Why put on a fete?</a:t>
            </a:r>
          </a:p>
        </p:txBody>
      </p:sp>
      <p:pic>
        <p:nvPicPr>
          <p:cNvPr id="10" name="Picture 9" descr="A group of kids smiling&#10;&#10;AI-generated content may be incorrect.">
            <a:extLst>
              <a:ext uri="{FF2B5EF4-FFF2-40B4-BE49-F238E27FC236}">
                <a16:creationId xmlns:a16="http://schemas.microsoft.com/office/drawing/2014/main" id="{6F8771EA-FDE8-9550-A314-A13DFC6DBF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81234" y="2974602"/>
            <a:ext cx="5907024" cy="388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5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AE0CBC-9CDD-AEBF-C09F-6A0041329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Starter Task – Fete Activity Ideas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A59458-A223-E476-936B-C0ACEBC85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798011"/>
              </p:ext>
            </p:extLst>
          </p:nvPr>
        </p:nvGraphicFramePr>
        <p:xfrm>
          <a:off x="1477646" y="2559132"/>
          <a:ext cx="4618354" cy="31089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35489">
                  <a:extLst>
                    <a:ext uri="{9D8B030D-6E8A-4147-A177-3AD203B41FA5}">
                      <a16:colId xmlns:a16="http://schemas.microsoft.com/office/drawing/2014/main" val="916694373"/>
                    </a:ext>
                  </a:extLst>
                </a:gridCol>
                <a:gridCol w="1782865">
                  <a:extLst>
                    <a:ext uri="{9D8B030D-6E8A-4147-A177-3AD203B41FA5}">
                      <a16:colId xmlns:a16="http://schemas.microsoft.com/office/drawing/2014/main" val="399446824"/>
                    </a:ext>
                  </a:extLst>
                </a:gridCol>
              </a:tblGrid>
              <a:tr h="392710"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Item</a:t>
                      </a:r>
                      <a:endParaRPr lang="en-GB" sz="2000" b="1" kern="100" dirty="0">
                        <a:effectLst/>
                        <a:latin typeface="Rubik" pitchFamily="2" charset="-79"/>
                        <a:ea typeface="Lato Semibold" panose="020F0502020204030203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>
                    <a:solidFill>
                      <a:srgbClr val="A9E4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Cost</a:t>
                      </a:r>
                      <a:endParaRPr lang="en-GB" sz="2000" b="1" kern="100" dirty="0">
                        <a:effectLst/>
                        <a:latin typeface="Rubik" pitchFamily="2" charset="-79"/>
                        <a:ea typeface="Lato Semibold" panose="020F0502020204030203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>
                    <a:solidFill>
                      <a:srgbClr val="A9E4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35430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Bouncy Castle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£50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185252914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Ice Cream Van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£30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1369440635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Face Painting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£15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3628943299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Hoopla Game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£10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2442548817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Music/DJ</a:t>
                      </a:r>
                      <a:endParaRPr lang="en-GB" sz="1400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£25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4001084158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Raffle Prizes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£20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107873341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F51CF483-333B-F08A-B815-B8FEBE3DACD8}"/>
              </a:ext>
            </a:extLst>
          </p:cNvPr>
          <p:cNvGrpSpPr/>
          <p:nvPr/>
        </p:nvGrpSpPr>
        <p:grpSpPr>
          <a:xfrm>
            <a:off x="1462048" y="5760720"/>
            <a:ext cx="8989959" cy="987993"/>
            <a:chOff x="1843389" y="5910952"/>
            <a:chExt cx="7622966" cy="837761"/>
          </a:xfrm>
        </p:grpSpPr>
        <p:pic>
          <p:nvPicPr>
            <p:cNvPr id="9" name="Picture 8" descr="A close-up of a bounce house&#10;&#10;AI-generated content may be incorrect.">
              <a:extLst>
                <a:ext uri="{FF2B5EF4-FFF2-40B4-BE49-F238E27FC236}">
                  <a16:creationId xmlns:a16="http://schemas.microsoft.com/office/drawing/2014/main" id="{12778D96-19BE-47BC-30D2-10665002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43389" y="5910952"/>
              <a:ext cx="1240267" cy="835502"/>
            </a:xfrm>
            <a:prstGeom prst="rect">
              <a:avLst/>
            </a:prstGeom>
          </p:spPr>
        </p:pic>
        <p:pic>
          <p:nvPicPr>
            <p:cNvPr id="11" name="Picture 10" descr="A blue and white van&#10;&#10;AI-generated content may be incorrect.">
              <a:extLst>
                <a:ext uri="{FF2B5EF4-FFF2-40B4-BE49-F238E27FC236}">
                  <a16:creationId xmlns:a16="http://schemas.microsoft.com/office/drawing/2014/main" id="{C2260D4C-14DB-E113-8A8A-F212A8303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110905" y="5910952"/>
              <a:ext cx="1249032" cy="835501"/>
            </a:xfrm>
            <a:prstGeom prst="rect">
              <a:avLst/>
            </a:prstGeom>
          </p:spPr>
        </p:pic>
        <p:pic>
          <p:nvPicPr>
            <p:cNvPr id="13" name="Picture 12" descr="A child with tiger face paint&#10;&#10;AI-generated content may be incorrect.">
              <a:extLst>
                <a:ext uri="{FF2B5EF4-FFF2-40B4-BE49-F238E27FC236}">
                  <a16:creationId xmlns:a16="http://schemas.microsoft.com/office/drawing/2014/main" id="{916686E7-2A04-1835-E9D2-D88BE7EA9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85255" y="5910953"/>
              <a:ext cx="1246607" cy="835500"/>
            </a:xfrm>
            <a:prstGeom prst="rect">
              <a:avLst/>
            </a:prstGeom>
          </p:spPr>
        </p:pic>
        <p:pic>
          <p:nvPicPr>
            <p:cNvPr id="15" name="Picture 14" descr="A game on the grass&#10;&#10;AI-generated content may be incorrect.">
              <a:extLst>
                <a:ext uri="{FF2B5EF4-FFF2-40B4-BE49-F238E27FC236}">
                  <a16:creationId xmlns:a16="http://schemas.microsoft.com/office/drawing/2014/main" id="{EE363CFF-5851-69D3-20CE-76B7F7E3B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58419" y="5910952"/>
              <a:ext cx="1249030" cy="835500"/>
            </a:xfrm>
            <a:prstGeom prst="rect">
              <a:avLst/>
            </a:prstGeom>
          </p:spPr>
        </p:pic>
        <p:pic>
          <p:nvPicPr>
            <p:cNvPr id="17" name="Picture 16" descr="A person wearing headphones and playing music&#10;&#10;AI-generated content may be incorrect.">
              <a:extLst>
                <a:ext uri="{FF2B5EF4-FFF2-40B4-BE49-F238E27FC236}">
                  <a16:creationId xmlns:a16="http://schemas.microsoft.com/office/drawing/2014/main" id="{468ED2F2-DAEC-A6CD-16B4-760B53E15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5400" y="5910953"/>
              <a:ext cx="1240267" cy="837760"/>
            </a:xfrm>
            <a:prstGeom prst="rect">
              <a:avLst/>
            </a:prstGeom>
          </p:spPr>
        </p:pic>
        <p:pic>
          <p:nvPicPr>
            <p:cNvPr id="19" name="Picture 18" descr="A pile of colorful tickets&#10;&#10;AI-generated content may be incorrect.">
              <a:extLst>
                <a:ext uri="{FF2B5EF4-FFF2-40B4-BE49-F238E27FC236}">
                  <a16:creationId xmlns:a16="http://schemas.microsoft.com/office/drawing/2014/main" id="{4D8BAF0D-7415-B7FC-7ADF-B336194F5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17325" y="5910952"/>
              <a:ext cx="1249030" cy="83607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3E14DB6-684E-EACA-6FAC-7AA91FA54EA9}"/>
              </a:ext>
            </a:extLst>
          </p:cNvPr>
          <p:cNvSpPr txBox="1"/>
          <p:nvPr/>
        </p:nvSpPr>
        <p:spPr>
          <a:xfrm>
            <a:off x="6262109" y="2837527"/>
            <a:ext cx="41898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b="1" u="sng" kern="0" dirty="0">
                <a:solidFill>
                  <a:srgbClr val="0A0A0A"/>
                </a:solidFill>
                <a:latin typeface="Rubik" pitchFamily="2" charset="-79"/>
                <a:ea typeface="Lato Semibold" panose="020F0502020204030203" pitchFamily="34" charset="0"/>
                <a:cs typeface="Rubik" pitchFamily="2" charset="-79"/>
              </a:rPr>
              <a:t>Task</a:t>
            </a:r>
            <a:endParaRPr lang="en-GB" sz="2400" b="1" u="sng" kern="0" dirty="0">
              <a:solidFill>
                <a:srgbClr val="0A0A0A"/>
              </a:solidFill>
              <a:effectLst/>
              <a:latin typeface="Rubik" pitchFamily="2" charset="-79"/>
              <a:ea typeface="Lato Semibold" panose="020F0502020204030203" pitchFamily="34" charset="0"/>
              <a:cs typeface="Rubik" pitchFamily="2" charset="-79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</a:t>
            </a:r>
            <a:r>
              <a:rPr lang="en-GB" sz="2000" kern="0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ork in small groups to purchase the best fete activities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There is </a:t>
            </a:r>
            <a:r>
              <a:rPr lang="en-GB" sz="2000" b="1" kern="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£100 </a:t>
            </a:r>
            <a:r>
              <a:rPr lang="en-GB" sz="2000" kern="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available</a:t>
            </a: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Each group must choose a combination that adds up to </a:t>
            </a:r>
            <a:r>
              <a:rPr lang="en-GB" sz="2000" b="1" kern="0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 maximum of £100</a:t>
            </a:r>
            <a:endParaRPr lang="en-GB" sz="2000" b="1" kern="0" dirty="0">
              <a:solidFill>
                <a:srgbClr val="0A0A0A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Give reasons for your choi</a:t>
            </a:r>
            <a:r>
              <a:rPr lang="en-GB" sz="2000" kern="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ces</a:t>
            </a:r>
            <a:endParaRPr lang="en-GB" sz="24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823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C5705ABB-99F8-3D34-961E-BFB5ADE2E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Task 2 – Hoopla Game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D3631A-394D-221B-DCCF-A56F62CEF6A3}"/>
              </a:ext>
            </a:extLst>
          </p:cNvPr>
          <p:cNvSpPr txBox="1"/>
          <p:nvPr/>
        </p:nvSpPr>
        <p:spPr>
          <a:xfrm>
            <a:off x="1007643" y="2881001"/>
            <a:ext cx="1034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Your class is in charge of games at the summer fete. One activity will be the </a:t>
            </a:r>
            <a:r>
              <a:rPr lang="en-US" sz="2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Hoopla game</a:t>
            </a:r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E5AF8E-7B86-C59B-8E45-EEDD774B3560}"/>
              </a:ext>
            </a:extLst>
          </p:cNvPr>
          <p:cNvSpPr txBox="1"/>
          <p:nvPr/>
        </p:nvSpPr>
        <p:spPr>
          <a:xfrm>
            <a:off x="1007643" y="3576889"/>
            <a:ext cx="61005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000" b="1" i="0" u="sng" strike="noStrike" dirty="0">
                <a:solidFill>
                  <a:srgbClr val="000000"/>
                </a:solidFill>
                <a:effectLst/>
                <a:latin typeface="Rubik" pitchFamily="2" charset="-79"/>
                <a:ea typeface="Lato Semibold" panose="020F0502020204030203" pitchFamily="34" charset="0"/>
                <a:cs typeface="Rubik" pitchFamily="2" charset="-79"/>
              </a:rPr>
              <a:t>Hoopla game instructions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2000" b="0" i="0" u="sng" strike="noStrike" dirty="0">
              <a:solidFill>
                <a:srgbClr val="000000"/>
              </a:solidFill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This is the classic carnival game where you throw rings to win prizes.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Place 6 poles on a table, typically 4–5 feet from a throwing line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1, 2, 5 or 10 points available 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ach player gets 4 hoops per go</a:t>
            </a: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Aim to win 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points that add up to </a:t>
            </a:r>
            <a:r>
              <a:rPr lang="en-GB" sz="20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rizes</a:t>
            </a:r>
            <a:endParaRPr lang="en-GB" sz="2000" dirty="0">
              <a:solidFill>
                <a:srgbClr val="000000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32" name="Picture 31" descr="A game on the grass&#10;&#10;AI-generated content may be incorrect.">
            <a:extLst>
              <a:ext uri="{FF2B5EF4-FFF2-40B4-BE49-F238E27FC236}">
                <a16:creationId xmlns:a16="http://schemas.microsoft.com/office/drawing/2014/main" id="{83E58992-A219-8DEF-FC7A-5B1EC813A1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874" y="3858866"/>
            <a:ext cx="3857483" cy="258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1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41CC6-A1DD-3C4C-20E3-AD3158B86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C1E2A-2768-8053-9CB0-DF06E42272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0697" y="2010591"/>
            <a:ext cx="4812315" cy="322124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0B2F57-FCD6-83D2-EBCD-060E8C2C657B}"/>
              </a:ext>
            </a:extLst>
          </p:cNvPr>
          <p:cNvGraphicFramePr>
            <a:graphicFrameLocks noGrp="1"/>
          </p:cNvGraphicFramePr>
          <p:nvPr/>
        </p:nvGraphicFramePr>
        <p:xfrm>
          <a:off x="6227254" y="2564835"/>
          <a:ext cx="5157848" cy="2667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41969">
                  <a:extLst>
                    <a:ext uri="{9D8B030D-6E8A-4147-A177-3AD203B41FA5}">
                      <a16:colId xmlns:a16="http://schemas.microsoft.com/office/drawing/2014/main" val="1654067425"/>
                    </a:ext>
                  </a:extLst>
                </a:gridCol>
                <a:gridCol w="3015879">
                  <a:extLst>
                    <a:ext uri="{9D8B030D-6E8A-4147-A177-3AD203B41FA5}">
                      <a16:colId xmlns:a16="http://schemas.microsoft.com/office/drawing/2014/main" val="1066149718"/>
                    </a:ext>
                  </a:extLst>
                </a:gridCol>
              </a:tblGrid>
              <a:tr h="234435"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Points</a:t>
                      </a:r>
                      <a:endParaRPr lang="en-GB" sz="2000" b="1" kern="100" dirty="0">
                        <a:effectLst/>
                        <a:latin typeface="Rubik" pitchFamily="2" charset="-79"/>
                        <a:ea typeface="Lato Semibold" panose="020F0502020204030203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Item</a:t>
                      </a:r>
                      <a:endParaRPr lang="en-GB" sz="2000" b="1" kern="100" dirty="0">
                        <a:effectLst/>
                        <a:latin typeface="Rubik" pitchFamily="2" charset="-79"/>
                        <a:ea typeface="Lato Semibold" panose="020F0502020204030203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>
                    <a:solidFill>
                      <a:srgbClr val="0FB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166423"/>
                  </a:ext>
                </a:extLst>
              </a:tr>
              <a:tr h="273507"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40 points 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large cuddly stuffed toy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2643262238"/>
                  </a:ext>
                </a:extLst>
              </a:tr>
              <a:tr h="273507"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20 points 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stationery set</a:t>
                      </a:r>
                      <a:endParaRPr lang="en-GB" sz="1400" b="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361828793"/>
                  </a:ext>
                </a:extLst>
              </a:tr>
              <a:tr h="273507"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15 points 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fun pen</a:t>
                      </a:r>
                      <a:endParaRPr lang="en-GB" sz="1400" b="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1153967362"/>
                  </a:ext>
                </a:extLst>
              </a:tr>
              <a:tr h="429797"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10 points 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keyring</a:t>
                      </a:r>
                      <a:endParaRPr lang="en-GB" sz="1400" b="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1571410891"/>
                  </a:ext>
                </a:extLst>
              </a:tr>
              <a:tr h="273507"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6 points 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bookmark</a:t>
                      </a:r>
                      <a:endParaRPr lang="en-GB" sz="1400" b="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2839858155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27EA32A2-9CF9-D4AB-4D53-A96FC3CCE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127" y="1930649"/>
            <a:ext cx="4088079" cy="59283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000" dirty="0"/>
              <a:t>List of prizes</a:t>
            </a:r>
            <a:br>
              <a:rPr lang="en-GB" sz="2000" b="0" dirty="0"/>
            </a:br>
            <a:r>
              <a:rPr lang="en-GB" sz="1400" b="0" dirty="0"/>
              <a:t>4 throws (you don’t have to use all 4 throws):</a:t>
            </a:r>
            <a:endParaRPr lang="en-US" sz="12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4FE5330-BA79-BB9C-9B67-0CC252BFEE78}"/>
              </a:ext>
            </a:extLst>
          </p:cNvPr>
          <p:cNvGrpSpPr/>
          <p:nvPr/>
        </p:nvGrpSpPr>
        <p:grpSpPr>
          <a:xfrm>
            <a:off x="1134529" y="5354134"/>
            <a:ext cx="9846789" cy="1415294"/>
            <a:chOff x="2390408" y="5572991"/>
            <a:chExt cx="7760928" cy="1115490"/>
          </a:xfrm>
        </p:grpSpPr>
        <p:pic>
          <p:nvPicPr>
            <p:cNvPr id="9" name="Picture 8" descr="A stuffed bear wearing a hat&#10;&#10;AI-generated content may be incorrect.">
              <a:extLst>
                <a:ext uri="{FF2B5EF4-FFF2-40B4-BE49-F238E27FC236}">
                  <a16:creationId xmlns:a16="http://schemas.microsoft.com/office/drawing/2014/main" id="{633C552A-084C-A9F8-A116-CA79B78C3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90408" y="5590927"/>
              <a:ext cx="1494510" cy="1097554"/>
            </a:xfrm>
            <a:prstGeom prst="rect">
              <a:avLst/>
            </a:prstGeom>
          </p:spPr>
        </p:pic>
        <p:pic>
          <p:nvPicPr>
            <p:cNvPr id="11" name="Picture 10" descr="A bookmark with orange letters on it&#10;&#10;AI-generated content may be incorrect.">
              <a:extLst>
                <a:ext uri="{FF2B5EF4-FFF2-40B4-BE49-F238E27FC236}">
                  <a16:creationId xmlns:a16="http://schemas.microsoft.com/office/drawing/2014/main" id="{C29E433E-2BA3-6A0D-26DC-00160BC43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497988" y="5572991"/>
              <a:ext cx="1653348" cy="1107907"/>
            </a:xfrm>
            <a:prstGeom prst="rect">
              <a:avLst/>
            </a:prstGeom>
          </p:spPr>
        </p:pic>
        <p:pic>
          <p:nvPicPr>
            <p:cNvPr id="15" name="Picture 14" descr="A close up of colorful objects&#10;&#10;AI-generated content may be incorrect.">
              <a:extLst>
                <a:ext uri="{FF2B5EF4-FFF2-40B4-BE49-F238E27FC236}">
                  <a16:creationId xmlns:a16="http://schemas.microsoft.com/office/drawing/2014/main" id="{661F608C-1EE3-FA10-67C5-05FB115F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77876" y="5583344"/>
              <a:ext cx="1653348" cy="1102148"/>
            </a:xfrm>
            <a:prstGeom prst="rect">
              <a:avLst/>
            </a:prstGeom>
          </p:spPr>
        </p:pic>
        <p:pic>
          <p:nvPicPr>
            <p:cNvPr id="17" name="Picture 16" descr="A group of pens and a pen&#10;&#10;AI-generated content may be incorrect.">
              <a:extLst>
                <a:ext uri="{FF2B5EF4-FFF2-40B4-BE49-F238E27FC236}">
                  <a16:creationId xmlns:a16="http://schemas.microsoft.com/office/drawing/2014/main" id="{524D5562-9A3A-3CAF-54B1-C7CE93247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97575" y="5590927"/>
              <a:ext cx="813536" cy="1094564"/>
            </a:xfrm>
            <a:prstGeom prst="rect">
              <a:avLst/>
            </a:prstGeom>
          </p:spPr>
        </p:pic>
        <p:pic>
          <p:nvPicPr>
            <p:cNvPr id="19" name="Picture 18" descr="A notebook and pencils on a blue and green background&#10;&#10;AI-generated content may be incorrect.">
              <a:extLst>
                <a:ext uri="{FF2B5EF4-FFF2-40B4-BE49-F238E27FC236}">
                  <a16:creationId xmlns:a16="http://schemas.microsoft.com/office/drawing/2014/main" id="{A6BECF6A-7737-1514-5C6F-4C2514788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918" y="5590928"/>
              <a:ext cx="1945892" cy="1094564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CC69DE4-E6BD-7FD9-3831-C19DA0F8AEC0}"/>
              </a:ext>
            </a:extLst>
          </p:cNvPr>
          <p:cNvSpPr txBox="1"/>
          <p:nvPr/>
        </p:nvSpPr>
        <p:spPr>
          <a:xfrm>
            <a:off x="3571410" y="4466694"/>
            <a:ext cx="488212" cy="404851"/>
          </a:xfrm>
          <a:prstGeom prst="rect">
            <a:avLst/>
          </a:prstGeom>
          <a:solidFill>
            <a:srgbClr val="0FBAE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7EDF0C-1553-CB97-C4B7-C08714205509}"/>
              </a:ext>
            </a:extLst>
          </p:cNvPr>
          <p:cNvSpPr txBox="1"/>
          <p:nvPr/>
        </p:nvSpPr>
        <p:spPr>
          <a:xfrm>
            <a:off x="2027441" y="3898335"/>
            <a:ext cx="488212" cy="404851"/>
          </a:xfrm>
          <a:prstGeom prst="rect">
            <a:avLst/>
          </a:prstGeom>
          <a:solidFill>
            <a:srgbClr val="0FBAE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04C5CE-C94C-796C-0A83-B00D51072479}"/>
              </a:ext>
            </a:extLst>
          </p:cNvPr>
          <p:cNvSpPr txBox="1"/>
          <p:nvPr/>
        </p:nvSpPr>
        <p:spPr>
          <a:xfrm>
            <a:off x="4265149" y="3562004"/>
            <a:ext cx="488212" cy="404851"/>
          </a:xfrm>
          <a:prstGeom prst="rect">
            <a:avLst/>
          </a:prstGeom>
          <a:solidFill>
            <a:srgbClr val="0FBAE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2E7C17-662D-0953-E2F1-58D69E3669D4}"/>
              </a:ext>
            </a:extLst>
          </p:cNvPr>
          <p:cNvSpPr txBox="1"/>
          <p:nvPr/>
        </p:nvSpPr>
        <p:spPr>
          <a:xfrm>
            <a:off x="3508348" y="2762846"/>
            <a:ext cx="488212" cy="4048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806120-B25B-5558-BD50-98703D9BD3F3}"/>
              </a:ext>
            </a:extLst>
          </p:cNvPr>
          <p:cNvSpPr txBox="1"/>
          <p:nvPr/>
        </p:nvSpPr>
        <p:spPr>
          <a:xfrm>
            <a:off x="2515653" y="2767260"/>
            <a:ext cx="488212" cy="404851"/>
          </a:xfrm>
          <a:prstGeom prst="rect">
            <a:avLst/>
          </a:prstGeom>
          <a:solidFill>
            <a:srgbClr val="0FBAE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35640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EFFD4-5111-C6D9-5CC4-19B792128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6711FB-1733-EB59-1FFD-F59ECE08D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Hoopla </a:t>
            </a:r>
            <a:r>
              <a:rPr lang="en-US" sz="4000" dirty="0" err="1"/>
              <a:t>Maths</a:t>
            </a:r>
            <a:r>
              <a:rPr lang="en-US" sz="4000" dirty="0"/>
              <a:t>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CD0999-8E9F-6A11-DD40-59D6A0E8A43F}"/>
              </a:ext>
            </a:extLst>
          </p:cNvPr>
          <p:cNvSpPr txBox="1">
            <a:spLocks/>
          </p:cNvSpPr>
          <p:nvPr/>
        </p:nvSpPr>
        <p:spPr>
          <a:xfrm>
            <a:off x="838200" y="2692317"/>
            <a:ext cx="10515600" cy="339360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457200">
              <a:spcBef>
                <a:spcPts val="0"/>
              </a:spcBef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What is the highest score you can get?</a:t>
            </a:r>
            <a:endParaRPr lang="en-GB" sz="24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685800" indent="-457200">
              <a:spcBef>
                <a:spcPts val="0"/>
              </a:spcBef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What is the lowest score you can get?</a:t>
            </a:r>
            <a:endParaRPr lang="en-GB" sz="24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685800" indent="-457200">
              <a:spcBef>
                <a:spcPts val="0"/>
              </a:spcBef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How many different ways can you get </a:t>
            </a:r>
            <a:r>
              <a:rPr lang="en-GB" sz="2400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10 points</a:t>
            </a:r>
            <a:r>
              <a:rPr lang="en-GB" sz="24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? </a:t>
            </a:r>
            <a:endParaRPr lang="en-GB" sz="24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685800" indent="-457200">
              <a:spcBef>
                <a:spcPts val="0"/>
              </a:spcBef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How many different ways can you get </a:t>
            </a:r>
            <a:r>
              <a:rPr lang="en-GB" sz="2400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 points</a:t>
            </a:r>
            <a:r>
              <a:rPr lang="en-GB" sz="24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?</a:t>
            </a:r>
          </a:p>
          <a:p>
            <a:pPr marL="685800" indent="-457200">
              <a:spcBef>
                <a:spcPts val="0"/>
              </a:spcBef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 really want the bookmark. You have </a:t>
            </a:r>
            <a:r>
              <a:rPr lang="en-GB" sz="2400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thrown a 2 </a:t>
            </a:r>
            <a:r>
              <a:rPr lang="en-GB" sz="24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on your first throw. List the different ways you get the remaining points you need to win the </a:t>
            </a:r>
            <a:r>
              <a:rPr lang="en-GB" sz="2400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bookmark</a:t>
            </a:r>
            <a:r>
              <a:rPr lang="en-GB" sz="24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.</a:t>
            </a:r>
          </a:p>
          <a:p>
            <a:pPr marL="685800" indent="-457200">
              <a:spcBef>
                <a:spcPts val="0"/>
              </a:spcBef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 really want a fun pen. You have </a:t>
            </a:r>
            <a:r>
              <a:rPr lang="en-GB" sz="2400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thrown a 5 </a:t>
            </a:r>
            <a:r>
              <a:rPr lang="en-GB" sz="24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on your first throw. List the different ways you can get the remaining points you need to win the </a:t>
            </a:r>
            <a:r>
              <a:rPr lang="en-GB" sz="2400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fun pen</a:t>
            </a:r>
            <a:r>
              <a:rPr lang="en-GB" sz="24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.</a:t>
            </a:r>
          </a:p>
          <a:p>
            <a:pPr marL="685800" indent="-457200">
              <a:spcBef>
                <a:spcPts val="0"/>
              </a:spcBef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Can you find all the different ways to win the different prizes?</a:t>
            </a:r>
          </a:p>
        </p:txBody>
      </p:sp>
    </p:spTree>
    <p:extLst>
      <p:ext uri="{BB962C8B-B14F-4D97-AF65-F5344CB8AC3E}">
        <p14:creationId xmlns:p14="http://schemas.microsoft.com/office/powerpoint/2010/main" val="338855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2778708-789F-1A26-A42B-787F53E19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07" y="1876046"/>
            <a:ext cx="11566585" cy="592834"/>
          </a:xfrm>
        </p:spPr>
        <p:txBody>
          <a:bodyPr/>
          <a:lstStyle/>
          <a:p>
            <a:pPr algn="ctr"/>
            <a:r>
              <a:rPr lang="en-US" sz="4000" dirty="0"/>
              <a:t>Task 3 – Design your own summer fete game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27593B-2C4F-C9DE-644B-F843FFC07CEA}"/>
              </a:ext>
            </a:extLst>
          </p:cNvPr>
          <p:cNvSpPr txBox="1"/>
          <p:nvPr/>
        </p:nvSpPr>
        <p:spPr>
          <a:xfrm>
            <a:off x="523335" y="2468880"/>
            <a:ext cx="11145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0" i="0" u="none" strike="noStrike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 Summer Fete is coming, and we need </a:t>
            </a:r>
            <a:r>
              <a:rPr lang="en-GB" sz="2000" b="1" u="none" strike="noStrike" dirty="0">
                <a:solidFill>
                  <a:srgbClr val="F49200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your</a:t>
            </a:r>
            <a:r>
              <a:rPr lang="en-GB" sz="2000" b="0" i="0" u="none" strike="noStrike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help to design a brand-new game! Your mission is to create a game that is fun to play, helps people practice their </a:t>
            </a:r>
            <a:r>
              <a:rPr lang="en-GB" sz="2000" b="1" u="none" strike="noStrike" dirty="0">
                <a:solidFill>
                  <a:srgbClr val="F49200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maths</a:t>
            </a:r>
            <a:r>
              <a:rPr lang="en-GB" sz="2000" b="0" i="0" u="none" strike="noStrike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, and gives them a chance to win a prize.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619B1-80FF-7904-D3E4-B2D0BAEB9B08}"/>
              </a:ext>
            </a:extLst>
          </p:cNvPr>
          <p:cNvSpPr txBox="1"/>
          <p:nvPr/>
        </p:nvSpPr>
        <p:spPr>
          <a:xfrm>
            <a:off x="523336" y="3835458"/>
            <a:ext cx="603274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u="sng" kern="0" dirty="0">
                <a:solidFill>
                  <a:srgbClr val="F49200"/>
                </a:solidFill>
                <a:effectLst/>
                <a:latin typeface="Rubik" pitchFamily="2" charset="-79"/>
                <a:ea typeface="Lato Semibold" panose="020F0502020204030203" pitchFamily="34" charset="0"/>
                <a:cs typeface="Rubik" pitchFamily="2" charset="-79"/>
              </a:rPr>
              <a:t>Step 1: Choose Your Game Idea</a:t>
            </a:r>
            <a:endParaRPr lang="en-GB" sz="2400" b="1" u="sng" kern="100" dirty="0">
              <a:solidFill>
                <a:srgbClr val="F49200"/>
              </a:solidFill>
              <a:effectLst/>
              <a:latin typeface="Rubik" pitchFamily="2" charset="-79"/>
              <a:ea typeface="Lato Semibold" panose="020F0502020204030203" pitchFamily="34" charset="0"/>
              <a:cs typeface="Rubik" pitchFamily="2" charset="-79"/>
            </a:endParaRPr>
          </a:p>
          <a:p>
            <a:r>
              <a:rPr lang="en-GB" sz="20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Think of a game where people have to throw, catch, or move something. Here are some ideas to get you started:</a:t>
            </a:r>
            <a:endParaRPr lang="en-GB" sz="20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b="1" kern="0" dirty="0">
                <a:solidFill>
                  <a:srgbClr val="F49200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Beanbag Toss</a:t>
            </a:r>
            <a:r>
              <a:rPr lang="en-GB" sz="2000" b="1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:</a:t>
            </a:r>
            <a:r>
              <a:rPr lang="en-GB" sz="20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Throw beanbags into buckets with different numbers on them.</a:t>
            </a: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b="1" kern="0" dirty="0">
                <a:solidFill>
                  <a:srgbClr val="F49200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Hook-a-Duck</a:t>
            </a:r>
            <a:r>
              <a:rPr lang="en-GB" sz="2000" b="1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:</a:t>
            </a:r>
            <a:r>
              <a:rPr lang="en-GB" sz="2000" kern="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Pick ducks out of a pool with numbers hidden on the bottom.</a:t>
            </a:r>
            <a:endParaRPr lang="en-GB" sz="20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8" name="Picture 7" descr="A red and white beanie with a hole in the center&#10;&#10;AI-generated content may be incorrect.">
            <a:extLst>
              <a:ext uri="{FF2B5EF4-FFF2-40B4-BE49-F238E27FC236}">
                <a16:creationId xmlns:a16="http://schemas.microsoft.com/office/drawing/2014/main" id="{BF39DBA3-113D-38EC-7AEB-131C4083AF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6076" y="3835458"/>
            <a:ext cx="3188214" cy="2308324"/>
          </a:xfrm>
          <a:prstGeom prst="rect">
            <a:avLst/>
          </a:prstGeom>
        </p:spPr>
      </p:pic>
      <p:pic>
        <p:nvPicPr>
          <p:cNvPr id="10" name="Picture 9" descr="A group of people playing with toys&#10;&#10;AI-generated content may be incorrect.">
            <a:extLst>
              <a:ext uri="{FF2B5EF4-FFF2-40B4-BE49-F238E27FC236}">
                <a16:creationId xmlns:a16="http://schemas.microsoft.com/office/drawing/2014/main" id="{FEDD4A01-2956-77D1-DA6D-B08453BC67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39213" y="3835459"/>
            <a:ext cx="1821837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2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686F0-653E-7E88-32C3-698412444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F2149D-1107-844A-F232-E8D8F0E77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07" y="1876046"/>
            <a:ext cx="11566585" cy="592834"/>
          </a:xfrm>
        </p:spPr>
        <p:txBody>
          <a:bodyPr/>
          <a:lstStyle/>
          <a:p>
            <a:pPr algn="ctr"/>
            <a:r>
              <a:rPr lang="en-US" sz="4000" dirty="0"/>
              <a:t>Task 3 – Design your own summer fete game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19B50-EBC8-C14E-D7FE-D9225573A2B9}"/>
              </a:ext>
            </a:extLst>
          </p:cNvPr>
          <p:cNvSpPr txBox="1"/>
          <p:nvPr/>
        </p:nvSpPr>
        <p:spPr>
          <a:xfrm>
            <a:off x="523335" y="2468880"/>
            <a:ext cx="11145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0" i="0" u="none" strike="noStrike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 Summer Fete is coming, and we need </a:t>
            </a:r>
            <a:r>
              <a:rPr lang="en-GB" sz="2000" b="1" u="none" strike="noStrike" dirty="0">
                <a:solidFill>
                  <a:srgbClr val="F49200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your</a:t>
            </a:r>
            <a:r>
              <a:rPr lang="en-GB" sz="2000" b="0" i="0" u="none" strike="noStrike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help to design a brand-new game! Your mission is to create a game that is fun to play, helps people practice their </a:t>
            </a:r>
            <a:r>
              <a:rPr lang="en-GB" sz="2000" b="1" u="none" strike="noStrike" dirty="0">
                <a:solidFill>
                  <a:srgbClr val="F49200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maths</a:t>
            </a:r>
            <a:r>
              <a:rPr lang="en-GB" sz="2000" b="0" i="0" u="none" strike="noStrike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, and gives them a chance to win a prize.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88CB0-DC92-0BF9-0CB7-45F5E40B2974}"/>
              </a:ext>
            </a:extLst>
          </p:cNvPr>
          <p:cNvSpPr txBox="1"/>
          <p:nvPr/>
        </p:nvSpPr>
        <p:spPr>
          <a:xfrm>
            <a:off x="523336" y="3835458"/>
            <a:ext cx="88622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u="sng" kern="0" dirty="0">
                <a:solidFill>
                  <a:srgbClr val="F49200"/>
                </a:solidFill>
                <a:effectLst/>
                <a:latin typeface="Rubik" pitchFamily="2" charset="-79"/>
                <a:ea typeface="Lato Semibold" panose="020F0502020204030203" pitchFamily="34" charset="0"/>
                <a:cs typeface="Rubik" pitchFamily="2" charset="-79"/>
              </a:rPr>
              <a:t>Step 2: Add the Maths!</a:t>
            </a:r>
            <a:endParaRPr lang="en-GB" sz="2400" b="1" u="sng" kern="100" dirty="0">
              <a:solidFill>
                <a:srgbClr val="F49200"/>
              </a:solidFill>
              <a:effectLst/>
              <a:latin typeface="Rubik" pitchFamily="2" charset="-79"/>
              <a:ea typeface="Lato Semibold" panose="020F0502020204030203" pitchFamily="34" charset="0"/>
              <a:cs typeface="Rubik" pitchFamily="2" charset="-79"/>
            </a:endParaRPr>
          </a:p>
          <a:p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Your game needs to use </a:t>
            </a:r>
            <a:r>
              <a:rPr lang="en-GB" sz="2000" b="1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numbers</a:t>
            </a:r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. Think about how players will win:</a:t>
            </a: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2000" b="1" kern="0" dirty="0">
                <a:solidFill>
                  <a:srgbClr val="F492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Adding Up: </a:t>
            </a:r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Do they have to add the scores of two beanbags together? (e.g., 5 + 3 = 8).</a:t>
            </a: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2000" b="1" kern="0" dirty="0">
                <a:solidFill>
                  <a:srgbClr val="F492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Target Numbers: </a:t>
            </a:r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Do they need to hit an </a:t>
            </a:r>
            <a:r>
              <a:rPr lang="en-GB" sz="2000" b="1" kern="0" dirty="0">
                <a:solidFill>
                  <a:srgbClr val="F492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Even</a:t>
            </a:r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number or an </a:t>
            </a:r>
            <a:r>
              <a:rPr lang="en-GB" sz="2000" b="1" kern="0" dirty="0">
                <a:solidFill>
                  <a:srgbClr val="F492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Odd</a:t>
            </a:r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number to win?</a:t>
            </a: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2000" b="1" kern="0" dirty="0">
                <a:solidFill>
                  <a:srgbClr val="F492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Greater Than: </a:t>
            </a:r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Does their score need to be </a:t>
            </a:r>
            <a:r>
              <a:rPr lang="en-GB" sz="2000" b="1" kern="0" dirty="0">
                <a:solidFill>
                  <a:srgbClr val="F492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higher than 10 </a:t>
            </a:r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to get a prize?</a:t>
            </a: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17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E3523-FDD4-D4A5-09B8-0E34D00BC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E7A439-3E90-5B6D-44A3-8F4C5D2E6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07" y="1876046"/>
            <a:ext cx="11566585" cy="592834"/>
          </a:xfrm>
        </p:spPr>
        <p:txBody>
          <a:bodyPr/>
          <a:lstStyle/>
          <a:p>
            <a:pPr algn="ctr"/>
            <a:r>
              <a:rPr lang="en-US" sz="4000" dirty="0"/>
              <a:t>Task 3 – Design your own summer fete game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E56433-5160-C022-099F-94E9AA3974BD}"/>
              </a:ext>
            </a:extLst>
          </p:cNvPr>
          <p:cNvSpPr txBox="1"/>
          <p:nvPr/>
        </p:nvSpPr>
        <p:spPr>
          <a:xfrm>
            <a:off x="523335" y="2468880"/>
            <a:ext cx="11145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0" i="0" u="none" strike="noStrike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 Summer Fete is coming, and we need </a:t>
            </a:r>
            <a:r>
              <a:rPr lang="en-GB" sz="2000" b="1" u="none" strike="noStrike" dirty="0">
                <a:solidFill>
                  <a:srgbClr val="F49200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your</a:t>
            </a:r>
            <a:r>
              <a:rPr lang="en-GB" sz="2000" b="0" i="0" u="none" strike="noStrike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help to design a brand-new game! Your mission is to create a game that is fun to play, helps people practice their </a:t>
            </a:r>
            <a:r>
              <a:rPr lang="en-GB" sz="2000" b="1" u="none" strike="noStrike" dirty="0">
                <a:solidFill>
                  <a:srgbClr val="F49200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maths</a:t>
            </a:r>
            <a:r>
              <a:rPr lang="en-GB" sz="2000" b="0" i="0" u="none" strike="noStrike" dirty="0">
                <a:solidFill>
                  <a:srgbClr val="0A0A0A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, and gives them a chance to win a prize.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21BC0-D382-6F81-2B02-AAC64F184800}"/>
              </a:ext>
            </a:extLst>
          </p:cNvPr>
          <p:cNvSpPr txBox="1"/>
          <p:nvPr/>
        </p:nvSpPr>
        <p:spPr>
          <a:xfrm>
            <a:off x="523336" y="3835458"/>
            <a:ext cx="88622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u="sng" kern="0" dirty="0">
                <a:solidFill>
                  <a:srgbClr val="F49200"/>
                </a:solidFill>
                <a:effectLst/>
                <a:latin typeface="Rubik" pitchFamily="2" charset="-79"/>
                <a:ea typeface="Lato Semibold" panose="020F0502020204030203" pitchFamily="34" charset="0"/>
                <a:cs typeface="Rubik" pitchFamily="2" charset="-79"/>
              </a:rPr>
              <a:t>Step 3: Pick the Prizes</a:t>
            </a:r>
            <a:endParaRPr lang="en-GB" sz="2400" b="1" u="sng" kern="100" dirty="0">
              <a:solidFill>
                <a:srgbClr val="F49200"/>
              </a:solidFill>
              <a:effectLst/>
              <a:latin typeface="Rubik" pitchFamily="2" charset="-79"/>
              <a:ea typeface="Lato Semibold" panose="020F0502020204030203" pitchFamily="34" charset="0"/>
              <a:cs typeface="Rubik" pitchFamily="2" charset="-79"/>
            </a:endParaRPr>
          </a:p>
          <a:p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Decide what people win for different scores.</a:t>
            </a: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2000" i="1" kern="0" dirty="0">
                <a:solidFill>
                  <a:srgbClr val="F492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Small prize:</a:t>
            </a:r>
            <a:r>
              <a:rPr lang="en-GB" sz="2000" kern="0" dirty="0">
                <a:solidFill>
                  <a:srgbClr val="F492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</a:t>
            </a:r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 sticker for a score between 1 and 5.</a:t>
            </a: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2000" i="1" kern="0" dirty="0">
                <a:solidFill>
                  <a:srgbClr val="F492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Big prize:</a:t>
            </a:r>
            <a:r>
              <a:rPr lang="en-GB" sz="2000" kern="0" dirty="0">
                <a:solidFill>
                  <a:srgbClr val="F49200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</a:t>
            </a:r>
            <a:r>
              <a:rPr lang="en-GB" sz="2000" kern="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 sweet or a small toy for a score over 10!</a:t>
            </a: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7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B19292-354F-3147-A4BF-76BFE4C9B2CD}" vid="{E457DFE1-EFB6-EC44-940F-E59AE79C4403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B19292-354F-3147-A4BF-76BFE4C9B2CD}" vid="{F82B8945-66B6-3E46-A68A-5F2978C16CA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446c59-e2cf-4ab6-976a-d41307e20e11" xsi:nil="true"/>
    <SharedWithUsers xmlns="5c446c59-e2cf-4ab6-976a-d41307e20e11">
      <UserInfo>
        <DisplayName/>
        <AccountId xsi:nil="true"/>
        <AccountType/>
      </UserInfo>
    </SharedWithUsers>
    <lcf76f155ced4ddcb4097134ff3c332f xmlns="9ee82e13-1b50-405b-9568-052d589b8073">
      <Terms xmlns="http://schemas.microsoft.com/office/infopath/2007/PartnerControls"/>
    </lcf76f155ced4ddcb4097134ff3c332f>
    <LastSharedByUser xmlns="a0c5e170-c2bf-40c5-965f-30bc478cefd3" xsi:nil="true"/>
    <MediaLengthInSeconds xmlns="9ee82e13-1b50-405b-9568-052d589b8073" xsi:nil="true"/>
    <LastSharedByTime xmlns="a0c5e170-c2bf-40c5-965f-30bc478cefd3" xsi:nil="true"/>
    <Audience xmlns="9ee82e13-1b50-405b-9568-052d589b8073" xsi:nil="true"/>
    <Related_x0020_organisation xmlns="9ee82e13-1b50-405b-9568-052d589b8073" xsi:nil="true"/>
    <Marketing_x0020_collateral xmlns="9ee82e13-1b50-405b-9568-052d589b8073" xsi:nil="true"/>
    <Purpose xmlns="9ee82e13-1b50-405b-9568-052d589b8073" xsi:nil="true"/>
    <Product_x0020_or_x0020_project xmlns="9ee82e13-1b50-405b-9568-052d589b8073">National Numeracy Day</Product_x0020_or_x0020_project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7FE630D82CD840BE3B853723BB2ED2" ma:contentTypeVersion="27" ma:contentTypeDescription="Create a new document." ma:contentTypeScope="" ma:versionID="08bd3438a79277a73d8bd7d0e0c36025">
  <xsd:schema xmlns:xsd="http://www.w3.org/2001/XMLSchema" xmlns:xs="http://www.w3.org/2001/XMLSchema" xmlns:p="http://schemas.microsoft.com/office/2006/metadata/properties" xmlns:ns2="9ee82e13-1b50-405b-9568-052d589b8073" xmlns:ns3="5c446c59-e2cf-4ab6-976a-d41307e20e11" xmlns:ns4="a0c5e170-c2bf-40c5-965f-30bc478cefd3" targetNamespace="http://schemas.microsoft.com/office/2006/metadata/properties" ma:root="true" ma:fieldsID="ef7f4d102ad7bb2971196e6918500b2e" ns2:_="" ns3:_="" ns4:_="">
    <xsd:import namespace="9ee82e13-1b50-405b-9568-052d589b8073"/>
    <xsd:import namespace="5c446c59-e2cf-4ab6-976a-d41307e20e11"/>
    <xsd:import namespace="a0c5e170-c2bf-40c5-965f-30bc478cefd3"/>
    <xsd:element name="properties">
      <xsd:complexType>
        <xsd:sequence>
          <xsd:element name="documentManagement">
            <xsd:complexType>
              <xsd:all>
                <xsd:element ref="ns2:Product_x0020_or_x0020_project"/>
                <xsd:element ref="ns2:Audience" minOccurs="0"/>
                <xsd:element ref="ns2:Related_x0020_organisation" minOccurs="0"/>
                <xsd:element ref="ns2:Marketing_x0020_collateral" minOccurs="0"/>
                <xsd:element ref="ns2:Purpose" minOccurs="0"/>
                <xsd:element ref="ns3:SharedWithUsers" minOccurs="0"/>
                <xsd:element ref="ns4:SharingHintHash" minOccurs="0"/>
                <xsd:element ref="ns4:SharedWithDetails" minOccurs="0"/>
                <xsd:element ref="ns4:LastSharedByUser" minOccurs="0"/>
                <xsd:element ref="ns4:LastSharedByTim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e82e13-1b50-405b-9568-052d589b8073" elementFormDefault="qualified">
    <xsd:import namespace="http://schemas.microsoft.com/office/2006/documentManagement/types"/>
    <xsd:import namespace="http://schemas.microsoft.com/office/infopath/2007/PartnerControls"/>
    <xsd:element name="Product_x0020_or_x0020_project" ma:index="8" ma:displayName="Product or project" ma:format="Dropdown" ma:internalName="Product_x0020_or_x0020_project">
      <xsd:simpleType>
        <xsd:restriction base="dms:Choice">
          <xsd:enumeration value="National Numeracy Day"/>
          <xsd:enumeration value="National Numeracy Challenge (NNC)"/>
          <xsd:enumeration value="NNC Champions"/>
          <xsd:enumeration value="NNC Online"/>
          <xsd:enumeration value="Firm Foundations (PHF)"/>
          <xsd:enumeration value="Parental Engagement (PHF)"/>
          <xsd:enumeration value="Event"/>
          <xsd:enumeration value="Numeracy Forum"/>
          <xsd:enumeration value="HoL Reception 2012"/>
          <xsd:enumeration value="Manifesto"/>
          <xsd:enumeration value="YouGov"/>
          <xsd:enumeration value="NAC"/>
          <xsd:enumeration value="Morning Maths Meetings (MMM)"/>
          <xsd:enumeration value="Numeracy Review"/>
          <xsd:enumeration value="APPG"/>
          <xsd:enumeration value="Website"/>
          <xsd:enumeration value="Passport Maths"/>
          <xsd:enumeration value="Internal Comms"/>
          <xsd:enumeration value="Media"/>
          <xsd:enumeration value="Star Dash Studios"/>
          <xsd:enumeration value="Number Confidence Week"/>
          <xsd:enumeration value="Checktember"/>
          <xsd:enumeration value="Other"/>
        </xsd:restriction>
      </xsd:simpleType>
    </xsd:element>
    <xsd:element name="Audience" ma:index="9" nillable="true" ma:displayName="Audience" ma:internalName="Audienc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arents"/>
                    <xsd:enumeration value="Learners"/>
                    <xsd:enumeration value="Employers"/>
                    <xsd:enumeration value="Teachers"/>
                    <xsd:enumeration value="Influencers"/>
                    <xsd:enumeration value="All"/>
                  </xsd:restriction>
                </xsd:simpleType>
              </xsd:element>
            </xsd:sequence>
          </xsd:extension>
        </xsd:complexContent>
      </xsd:complexType>
    </xsd:element>
    <xsd:element name="Related_x0020_organisation" ma:index="10" nillable="true" ma:displayName="Related organisation" ma:internalName="Related_x0020_organisation">
      <xsd:simpleType>
        <xsd:restriction base="dms:Text">
          <xsd:maxLength value="100"/>
        </xsd:restriction>
      </xsd:simpleType>
    </xsd:element>
    <xsd:element name="Marketing_x0020_collateral" ma:index="11" nillable="true" ma:displayName="External Document - Use" ma:format="Dropdown" ma:indexed="true" ma:internalName="Marketing_x0020_collateral">
      <xsd:simpleType>
        <xsd:restriction base="dms:Choice">
          <xsd:enumeration value="News release"/>
          <xsd:enumeration value="Presentation"/>
          <xsd:enumeration value="Case study"/>
          <xsd:enumeration value="Leaflet / Handout"/>
          <xsd:enumeration value="Logo"/>
        </xsd:restriction>
      </xsd:simpleType>
    </xsd:element>
    <xsd:element name="Purpose" ma:index="12" nillable="true" ma:displayName="Internal Document - Use" ma:format="Dropdown" ma:indexed="true" ma:internalName="Purpose">
      <xsd:simpleType>
        <xsd:restriction base="dms:Choice">
          <xsd:enumeration value="Planning"/>
          <xsd:enumeration value="Guidelines"/>
          <xsd:enumeration value="Application"/>
          <xsd:enumeration value="Contact list"/>
          <xsd:enumeration value="Pre design copy"/>
          <xsd:enumeration value="Consultation / Response"/>
          <xsd:enumeration value="Third party comms"/>
          <xsd:enumeration value="Evidence / Report"/>
          <xsd:enumeration value="Case Study"/>
        </xsd:restriction>
      </xsd:simpleType>
    </xsd:element>
    <xsd:element name="MediaServiceMetadata" ma:index="1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7" nillable="true" ma:displayName="Location" ma:internalName="MediaServiceLocation" ma:readOnly="true">
      <xsd:simpleType>
        <xsd:restriction base="dms:Text"/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ef2560c5-e438-498a-b155-42b5557b5a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446c59-e2cf-4ab6-976a-d41307e20e1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31" nillable="true" ma:displayName="Taxonomy Catch All Column" ma:hidden="true" ma:list="{a7ee53dc-7a83-4204-bf94-a1a24809ac75}" ma:internalName="TaxCatchAll" ma:showField="CatchAllData" ma:web="5c446c59-e2cf-4ab6-976a-d41307e20e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c5e170-c2bf-40c5-965f-30bc478cefd3" elementFormDefault="qualified">
    <xsd:import namespace="http://schemas.microsoft.com/office/2006/documentManagement/types"/>
    <xsd:import namespace="http://schemas.microsoft.com/office/infopath/2007/PartnerControls"/>
    <xsd:element name="SharingHintHash" ma:index="14" nillable="true" ma:displayName="Sharing Hint Hash" ma:internalName="SharingHintHash" ma:readOnly="true">
      <xsd:simpleType>
        <xsd:restriction base="dms:Text"/>
      </xsd:simpleType>
    </xsd:element>
    <xsd:element name="SharedWithDetails" ma:index="15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6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7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4E197C-01BE-4D3C-A722-C2BF038759D5}">
  <ds:schemaRefs>
    <ds:schemaRef ds:uri="5c446c59-e2cf-4ab6-976a-d41307e20e11"/>
    <ds:schemaRef ds:uri="a0c5e170-c2bf-40c5-965f-30bc478cefd3"/>
    <ds:schemaRef ds:uri="9ee82e13-1b50-405b-9568-052d589b807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CD73FFC-8BC6-434F-8698-8ABDFCF4F3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e82e13-1b50-405b-9568-052d589b8073"/>
    <ds:schemaRef ds:uri="5c446c59-e2cf-4ab6-976a-d41307e20e11"/>
    <ds:schemaRef ds:uri="a0c5e170-c2bf-40c5-965f-30bc478cef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4B2919-0DDB-410D-825F-F6E2661E56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</TotalTime>
  <Words>1297</Words>
  <Application>Microsoft Office PowerPoint</Application>
  <PresentationFormat>Widescreen</PresentationFormat>
  <Paragraphs>156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Aptos</vt:lpstr>
      <vt:lpstr>Arial</vt:lpstr>
      <vt:lpstr>Calibri</vt:lpstr>
      <vt:lpstr>Helvetica</vt:lpstr>
      <vt:lpstr>Lato</vt:lpstr>
      <vt:lpstr>Lato Black</vt:lpstr>
      <vt:lpstr>Lato Semibold</vt:lpstr>
      <vt:lpstr>Rubik</vt:lpstr>
      <vt:lpstr>Symbol</vt:lpstr>
      <vt:lpstr>Times New Roman</vt:lpstr>
      <vt:lpstr>var(--cQpmVe--WspBzc,unset)</vt:lpstr>
      <vt:lpstr>var(--nkmQOe)</vt:lpstr>
      <vt:lpstr>var(--rTk0E)</vt:lpstr>
      <vt:lpstr>1_Custom Design</vt:lpstr>
      <vt:lpstr>Custom Design</vt:lpstr>
      <vt:lpstr>1_Office Theme</vt:lpstr>
      <vt:lpstr>PowerPoint Presentation</vt:lpstr>
      <vt:lpstr>Your school is putting on a summer fete and your class is helping to organise it</vt:lpstr>
      <vt:lpstr>Starter Task – Fete Activity Ideas </vt:lpstr>
      <vt:lpstr>Task 2 – Hoopla Game</vt:lpstr>
      <vt:lpstr>List of prizes 4 throws (you don’t have to use all 4 throws):</vt:lpstr>
      <vt:lpstr>Hoopla Maths Questions</vt:lpstr>
      <vt:lpstr>Task 3 – Design your own summer fete game </vt:lpstr>
      <vt:lpstr>Task 3 – Design your own summer fete game </vt:lpstr>
      <vt:lpstr>Task 3 – Design your own summer fete game </vt:lpstr>
      <vt:lpstr>Your Design Sheet</vt:lpstr>
      <vt:lpstr>Summer Fete Game Planning Sheet</vt:lpstr>
      <vt:lpstr>Summer Fete Game Design Sheet</vt:lpstr>
      <vt:lpstr>Task 3 – Design your own summer fete game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Maya Metcalfe</dc:creator>
  <cp:lastModifiedBy>Lizzie Green</cp:lastModifiedBy>
  <cp:revision>14</cp:revision>
  <dcterms:created xsi:type="dcterms:W3CDTF">2023-02-20T15:48:34Z</dcterms:created>
  <dcterms:modified xsi:type="dcterms:W3CDTF">2026-05-14T13:04:51Z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0x010100897FE630D82CD840BE3B853723BB2ED2</vt:lpwstr>
  </property>
  <property fmtid="{D5CDD505-2E9C-101B-9397-08002B2CF9AE}" pid="3" name="MediaServiceImageTags">
    <vt:lpwstr/>
  </property>
  <property fmtid="{D5CDD505-2E9C-101B-9397-08002B2CF9AE}" pid="4" name="Order">
    <vt:r8>1277900</vt:r8>
  </property>
  <property fmtid="{D5CDD505-2E9C-101B-9397-08002B2CF9AE}" pid="5" name="Product or project">
    <vt:lpwstr>National Numeracy Day</vt:lpwstr>
  </property>
  <property fmtid="{D5CDD505-2E9C-101B-9397-08002B2CF9AE}" pid="6" name="xd_ProgID">
    <vt:lpwstr/>
  </property>
  <property fmtid="{D5CDD505-2E9C-101B-9397-08002B2CF9AE}" pid="7" name="TemplateUrl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bool>false</vt:bool>
  </property>
  <property fmtid="{D5CDD505-2E9C-101B-9397-08002B2CF9AE}" pid="12" name="TaxKeyword">
    <vt:lpwstr/>
  </property>
</Properties>
</file>