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  <p:sldMasterId id="2147483666" r:id="rId5"/>
    <p:sldMasterId id="2147483699" r:id="rId6"/>
  </p:sldMasterIdLst>
  <p:notesMasterIdLst>
    <p:notesMasterId r:id="rId20"/>
  </p:notesMasterIdLst>
  <p:handoutMasterIdLst>
    <p:handoutMasterId r:id="rId21"/>
  </p:handoutMasterIdLst>
  <p:sldIdLst>
    <p:sldId id="289" r:id="rId7"/>
    <p:sldId id="264" r:id="rId8"/>
    <p:sldId id="262" r:id="rId9"/>
    <p:sldId id="265" r:id="rId10"/>
    <p:sldId id="300" r:id="rId11"/>
    <p:sldId id="297" r:id="rId12"/>
    <p:sldId id="301" r:id="rId13"/>
    <p:sldId id="302" r:id="rId14"/>
    <p:sldId id="267" r:id="rId15"/>
    <p:sldId id="290" r:id="rId16"/>
    <p:sldId id="303" r:id="rId17"/>
    <p:sldId id="304" r:id="rId18"/>
    <p:sldId id="29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007D"/>
    <a:srgbClr val="0FBAEF"/>
    <a:srgbClr val="F49200"/>
    <a:srgbClr val="01304A"/>
    <a:srgbClr val="A9E408"/>
    <a:srgbClr val="3C3C3B"/>
    <a:srgbClr val="951B81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EFE0D2-9AF0-4839-BA85-D0EAD1FF001D}" v="1" dt="2026-05-14T13:05:31.8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83256"/>
  </p:normalViewPr>
  <p:slideViewPr>
    <p:cSldViewPr snapToGrid="0">
      <p:cViewPr varScale="1">
        <p:scale>
          <a:sx n="52" d="100"/>
          <a:sy n="52" d="100"/>
        </p:scale>
        <p:origin x="6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093F590-9853-723B-5C72-8089F4F88A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0CAD9B-A196-1CF4-B35B-362DFFF410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AC91D-8AED-C64C-BB4D-AFD674898768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19797E-3CC0-DDB7-7206-92AF9FF9B9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CCC94-4EAB-01E7-EFF5-3E16202022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57C70-A196-F948-88A3-972AEC03C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443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52D22-50A3-A142-B9AE-A27DED4DDC1C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D71-0DFC-3D4F-A537-8BEAD88B0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96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03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1EF21-6B45-25B7-FCFF-AC90E0DCB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911A00-F470-2AEE-99CA-D42842FF4A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B2C748-4BB6-2690-4F67-A5F232100A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Optional ‘working out’ table to support students layout their working out</a:t>
            </a:r>
          </a:p>
          <a:p>
            <a:r>
              <a:rPr lang="en-US" dirty="0"/>
              <a:t>Can be edited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DC71F4-239D-6005-1DCD-5DA02F08C9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06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A866D-FADC-157D-0F70-585052F24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F874F9-8D04-8EB2-DC95-F0FA664977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B803F8-4E57-FA02-3166-50570C915E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65E61-C2DA-EACC-69CF-0A76894CF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75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Think, pair, share activity </a:t>
            </a:r>
          </a:p>
          <a:p>
            <a:r>
              <a:rPr lang="en-US" dirty="0"/>
              <a:t>Discuss fete introduction questions</a:t>
            </a:r>
            <a:endParaRPr lang="en-GB" dirty="0">
              <a:effectLst/>
              <a:latin typeface="Helvetica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b="1" i="0" u="none" strike="noStrike" dirty="0">
                <a:solidFill>
                  <a:srgbClr val="0A0A0A"/>
                </a:solidFill>
                <a:effectLst/>
                <a:latin typeface="Times New Roman" panose="02020603050405020304" pitchFamily="18" charset="0"/>
              </a:rPr>
              <a:t>What is a fete?</a:t>
            </a:r>
            <a:r>
              <a:rPr lang="en-GB" sz="1200" b="0" i="0" u="none" strike="noStrike" dirty="0">
                <a:solidFill>
                  <a:srgbClr val="0A0A0A"/>
                </a:solidFill>
                <a:effectLst/>
                <a:latin typeface="Times New Roman" panose="02020603050405020304" pitchFamily="18" charset="0"/>
              </a:rPr>
              <a:t> It's a giant school party!</a:t>
            </a:r>
            <a:endParaRPr lang="en-GB" sz="1200" b="0" i="0" u="none" strike="noStrike" dirty="0">
              <a:solidFill>
                <a:srgbClr val="0A0A0A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b="1" i="0" u="none" strike="noStrike" dirty="0">
                <a:solidFill>
                  <a:srgbClr val="0A0A0A"/>
                </a:solidFill>
                <a:effectLst/>
                <a:latin typeface="Times New Roman" panose="02020603050405020304" pitchFamily="18" charset="0"/>
              </a:rPr>
              <a:t>Who is coming?</a:t>
            </a:r>
            <a:r>
              <a:rPr lang="en-GB" sz="1200" b="0" i="0" u="none" strike="noStrike" dirty="0">
                <a:solidFill>
                  <a:srgbClr val="0A0A0A"/>
                </a:solidFill>
                <a:effectLst/>
                <a:latin typeface="Times New Roman" panose="02020603050405020304" pitchFamily="18" charset="0"/>
              </a:rPr>
              <a:t> Everyone! (Students, parents, neighbours).</a:t>
            </a:r>
            <a:endParaRPr lang="en-GB" sz="1200" b="0" i="0" u="none" strike="noStrike" dirty="0">
              <a:solidFill>
                <a:srgbClr val="0A0A0A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b="1" i="0" u="none" strike="noStrike" dirty="0">
                <a:solidFill>
                  <a:srgbClr val="0A0A0A"/>
                </a:solidFill>
                <a:effectLst/>
                <a:latin typeface="Times New Roman" panose="02020603050405020304" pitchFamily="18" charset="0"/>
              </a:rPr>
              <a:t>How do we invite them?</a:t>
            </a:r>
            <a:r>
              <a:rPr lang="en-GB" sz="1200" b="0" i="0" u="none" strike="noStrike" dirty="0">
                <a:solidFill>
                  <a:srgbClr val="0A0A0A"/>
                </a:solidFill>
                <a:effectLst/>
                <a:latin typeface="Times New Roman" panose="02020603050405020304" pitchFamily="18" charset="0"/>
              </a:rPr>
              <a:t> Posters, social media or a giant countdown clock.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1" i="0" u="none" strike="noStrike" dirty="0">
                <a:solidFill>
                  <a:srgbClr val="0A0A0A"/>
                </a:solidFill>
                <a:effectLst/>
                <a:latin typeface="Times New Roman" panose="02020603050405020304" pitchFamily="18" charset="0"/>
              </a:rPr>
              <a:t>What other things do we need to thing about when putting on this event?</a:t>
            </a:r>
            <a:r>
              <a:rPr lang="en-GB" sz="1200" b="0" i="0" u="none" strike="noStrike" dirty="0">
                <a:solidFill>
                  <a:srgbClr val="0A0A0A"/>
                </a:solidFill>
                <a:effectLst/>
                <a:latin typeface="Times New Roman" panose="02020603050405020304" pitchFamily="18" charset="0"/>
              </a:rPr>
              <a:t> Budget, dates, timings, space for activities, etc. </a:t>
            </a:r>
            <a:endParaRPr lang="en-GB" sz="1200" b="0" i="0" u="none" strike="noStrike" dirty="0">
              <a:solidFill>
                <a:srgbClr val="0A0A0A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79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0" dirty="0">
                <a:solidFill>
                  <a:srgbClr val="0A0A0A"/>
                </a:solidFill>
                <a:effectLst/>
                <a:latin typeface="var(--rTk0E)"/>
                <a:ea typeface="Times New Roman" panose="02020603050405020304" pitchFamily="18" charset="0"/>
                <a:cs typeface="Times New Roman" panose="02020603050405020304" pitchFamily="18" charset="0"/>
              </a:rPr>
              <a:t>Additional discussion points</a:t>
            </a:r>
            <a:endParaRPr lang="en-GB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sz="1200" b="1" kern="0" dirty="0">
                <a:solidFill>
                  <a:srgbClr val="0A0A0A"/>
                </a:solidFill>
                <a:effectLst/>
                <a:latin typeface="var(--nkmQOe)"/>
                <a:ea typeface="Times New Roman" panose="02020603050405020304" pitchFamily="18" charset="0"/>
                <a:cs typeface="Times New Roman" panose="02020603050405020304" pitchFamily="18" charset="0"/>
              </a:rPr>
              <a:t>How could the school generate income from the fete? 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GB" sz="1200" b="1" kern="0" dirty="0">
                <a:solidFill>
                  <a:srgbClr val="0A0A0A"/>
                </a:solidFill>
                <a:effectLst/>
                <a:latin typeface="var(--nkmQOe)"/>
                <a:ea typeface="Times New Roman" panose="02020603050405020304" pitchFamily="18" charset="0"/>
                <a:cs typeface="Times New Roman" panose="02020603050405020304" pitchFamily="18" charset="0"/>
              </a:rPr>
              <a:t>What other activities would students like for the fete?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en-GB" sz="1200" kern="100" dirty="0">
              <a:solidFill>
                <a:srgbClr val="0A0A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71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var(--cQpmVe--WspBzc,unset)"/>
                <a:ea typeface="Times New Roman" panose="02020603050405020304" pitchFamily="18" charset="0"/>
              </a:rPr>
              <a:t>This activity, </a:t>
            </a:r>
            <a:r>
              <a:rPr lang="en-GB" sz="1200" b="1" dirty="0">
                <a:effectLst/>
                <a:latin typeface="var(--cQpmVe--WspBzc,unset)"/>
                <a:ea typeface="Times New Roman" panose="02020603050405020304" pitchFamily="18" charset="0"/>
              </a:rPr>
              <a:t>"The DJ Battle: Beat the Budget,"</a:t>
            </a:r>
            <a:r>
              <a:rPr lang="en-GB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turns the hiring process into a fast-paced game of logic, addition, and time-telling.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94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44E2F-7D95-F463-ACD9-3370D96F3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BFA379-1647-1D44-185A-6FE4F8D2AD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F1AD28-F3F4-CCED-6E00-72AD612C87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dirty="0">
                <a:effectLst/>
                <a:latin typeface="var(--cQpmVe--WspBzc,unset)"/>
                <a:ea typeface="Times New Roman" panose="02020603050405020304" pitchFamily="18" charset="0"/>
              </a:rPr>
              <a:t>Did you get all the things suggested?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dirty="0">
                <a:effectLst/>
                <a:latin typeface="var(--cQpmVe--WspBzc,unset)"/>
                <a:ea typeface="Times New Roman" panose="02020603050405020304" pitchFamily="18" charset="0"/>
              </a:rPr>
              <a:t>Did you think of things that were not suggested?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C1B8C-31BC-6021-2621-D90AEA390B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23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D261E-862F-938E-DE3D-96381C986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FF4C94-7166-3E99-4E35-CEEDA38C53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19D479-1E6B-A5D5-4E94-416702693A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var(--cQpmVe--WspBzc,unset)"/>
                <a:ea typeface="Times New Roman" panose="02020603050405020304" pitchFamily="18" charset="0"/>
              </a:rPr>
              <a:t>This activity, </a:t>
            </a:r>
            <a:r>
              <a:rPr lang="en-GB" sz="1200" b="1" dirty="0">
                <a:effectLst/>
                <a:latin typeface="var(--cQpmVe--WspBzc,unset)"/>
                <a:ea typeface="Times New Roman" panose="02020603050405020304" pitchFamily="18" charset="0"/>
              </a:rPr>
              <a:t>"The DJ Battle: Beat the Budget,"</a:t>
            </a:r>
            <a:r>
              <a:rPr lang="en-GB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turns the hiring process into a fast-paced game of logic, addition, and time-telling.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A7403-8615-6E07-150A-456417EA3D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82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Optional ‘working out’ table to support students layout their working out</a:t>
            </a:r>
          </a:p>
          <a:p>
            <a:r>
              <a:rPr lang="en-US" dirty="0"/>
              <a:t>Can be edited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769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Can this slide please be animated so that the yellow/orange rectangles disappear when they are clicked?</a:t>
            </a:r>
          </a:p>
          <a:p>
            <a:endParaRPr lang="en-US" dirty="0"/>
          </a:p>
          <a:p>
            <a:r>
              <a:rPr lang="en-US" dirty="0"/>
              <a:t>Suggestions on ways to use the </a:t>
            </a:r>
            <a:r>
              <a:rPr lang="en-US" b="1" dirty="0"/>
              <a:t>Chance Cards</a:t>
            </a:r>
          </a:p>
          <a:p>
            <a:r>
              <a:rPr lang="en-US" dirty="0"/>
              <a:t>- Display on board and pick one to work through</a:t>
            </a:r>
          </a:p>
          <a:p>
            <a:r>
              <a:rPr lang="en-US" dirty="0"/>
              <a:t>- Cards can be cut out and handed to student groups</a:t>
            </a:r>
          </a:p>
          <a:p>
            <a:r>
              <a:rPr lang="en-US" dirty="0"/>
              <a:t>- Scenarios can be picked at random using the animated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9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3D62E-BD65-2CC9-49EE-EF80EE4B5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761C24-CAFF-969B-9012-BF63B80467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184FBE-7366-5C78-BCE1-D0417C46A7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Suggestions on ways to use the </a:t>
            </a:r>
            <a:r>
              <a:rPr lang="en-US" b="1" dirty="0"/>
              <a:t>Scenario Cards</a:t>
            </a:r>
          </a:p>
          <a:p>
            <a:r>
              <a:rPr lang="en-US" dirty="0"/>
              <a:t>- Display on board and pick one to work through</a:t>
            </a:r>
          </a:p>
          <a:p>
            <a:r>
              <a:rPr lang="en-US" dirty="0"/>
              <a:t>- Cards can be cut out and handed to student groups</a:t>
            </a:r>
          </a:p>
          <a:p>
            <a:r>
              <a:rPr lang="en-US" dirty="0"/>
              <a:t>- Scenarios can be picked at random using the animated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00C0C-D6E5-12FD-D59F-DFC9FFD26D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66D71-0DFC-3D4F-A537-8BEAD88B0B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71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3B9BC-2F47-CB17-8960-5847696FF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4348A892-2ADD-E61F-5294-97BBF1866B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40023" y="2666443"/>
            <a:ext cx="6711951" cy="10874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1"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algn="ctr"/>
            <a:r>
              <a:rPr lang="en-GB">
                <a:solidFill>
                  <a:schemeClr val="bg1"/>
                </a:solidFill>
              </a:rPr>
              <a:t>ADD TITLE HERE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962FC73B-95E1-6DD9-1BAC-E99E483932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36670" y="3753879"/>
            <a:ext cx="8318500" cy="8334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  <a:lvl2pPr marL="457200" indent="0">
              <a:buNone/>
              <a:defRPr/>
            </a:lvl2pPr>
          </a:lstStyle>
          <a:p>
            <a:pPr algn="ctr"/>
            <a:r>
              <a:rPr lang="en-GB" sz="2800" b="0">
                <a:solidFill>
                  <a:schemeClr val="bg1"/>
                </a:solidFill>
              </a:rPr>
              <a:t>Add subtitle here</a:t>
            </a:r>
            <a:endParaRPr lang="en-US" sz="28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C68B2C-5F7D-69EA-40F8-54311950E6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0B8CCC18-1F21-0004-BFDD-949A949EEB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6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FBAEF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38A72ED-BCA4-9678-6EFB-2949F9EDB6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703475"/>
            <a:ext cx="10515600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09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121269-3590-09F5-6990-6C65D2775F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3CCAF22C-20A5-28B3-2BBB-A6E087AC0C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6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951B8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11CF9DC-A65C-BA8A-7B78-A26074F8C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703475"/>
            <a:ext cx="10515600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55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68972E-A809-1A12-2C13-5AB477A2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BC57430E-8E88-79B7-8AF5-4B1FFA9AE2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6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4920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3F75A1B-50FF-DFCE-BC6C-E9772A0AA1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703475"/>
            <a:ext cx="10515600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42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x2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8443C42-7E9B-B50E-F4E2-F9DEABB405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29D105E-16F5-7790-CE56-CB118E29C9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0330" y="2703472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F67A42B-28C8-2F7E-117C-AA3D91B060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E5007D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995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x2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2EDC80-03EB-8C91-D62A-FEA5C3A23B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29B9AED-3534-99C3-39EB-976297C36B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38FC894-5BB3-9C37-FD98-FBF9CDE710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0330" y="2703472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B5A46D1A-424C-9FE1-7E5D-61AD9A701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A9E408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191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x2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68572C-609F-9878-DFE7-152C072B6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031E8F9-F11B-9578-01D1-2F3F71696A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714F25-B492-4994-5207-F7CBD3AC88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0330" y="2703472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3687FB39-53BE-7057-777D-57D4FB23D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1304A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639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x2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C68B2C-5F7D-69EA-40F8-54311950E6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A506EC3-3406-7991-E0CF-3408486441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389589-7AD2-0B3B-0340-7E85A06F54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0330" y="2703472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AEC559B-144C-4758-7F42-1B7A235EE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FBAEF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538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x2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121269-3590-09F5-6990-6C65D2775F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C6143682-92F1-97E8-E329-32EFE3069E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E17162-1F8C-1BEB-1C05-AB6DE569D5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0330" y="2703472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67FA9A54-1DEC-62D9-ADF1-F9041FFA3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951B8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623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x2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68972E-A809-1A12-2C13-5AB477A2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F4E3861-6229-374B-E8FC-B4E73EEB04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82129B-5859-164B-9B57-70902DEE94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0330" y="2703472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2503984-DC0C-99BC-3970-2F58B345F8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4920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892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81026E6-8D83-0E32-E6D9-B019C1E4CE3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0516" y="2703471"/>
            <a:ext cx="5103284" cy="38893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Lato" panose="020F0502020204030203" pitchFamily="34" charset="77"/>
              </a:defRPr>
            </a:lvl1pPr>
          </a:lstStyle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04F6F0F-D8AA-7A0D-1415-D5B4A8C988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797CEB3-07B3-50BF-EEBD-57E81F61A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E5007D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128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3B9BC-2F47-CB17-8960-5847696FF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4956D3C-A8D1-0296-D764-E0BF736540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36751" y="3754439"/>
            <a:ext cx="8318500" cy="8334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3C3C3B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481AACD-E173-DC68-1C1C-F47B8D997A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38967" y="2667000"/>
            <a:ext cx="6711951" cy="10874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1">
                <a:solidFill>
                  <a:srgbClr val="3C3C3B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00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2EDC80-03EB-8C91-D62A-FEA5C3A23B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EA88F82F-837D-559B-8689-1F0EC92714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0516" y="2703471"/>
            <a:ext cx="5103284" cy="38893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Lato" panose="020F0502020204030203" pitchFamily="34" charset="77"/>
              </a:defRPr>
            </a:lvl1pPr>
          </a:lstStyle>
          <a:p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0E7A84F-C681-52FE-CC18-A1BABBA8CE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562F8C6E-C78C-7B9F-0DF1-5E6FAC85BE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A9E408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1381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68572C-609F-9878-DFE7-152C072B6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AF0432BB-F1C3-B858-7CEA-8AA969F3B7D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0516" y="2703471"/>
            <a:ext cx="5103284" cy="38893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Lato" panose="020F0502020204030203" pitchFamily="34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B75FE1-23D0-DE36-007C-F2B783511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84308B6D-D571-9273-EFA4-D6DF2864B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1304A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23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C68B2C-5F7D-69EA-40F8-54311950E6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562A18A3-E0DC-9FB5-CEF5-D44D1001F6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0516" y="2703471"/>
            <a:ext cx="5103284" cy="38893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Lato" panose="020F0502020204030203" pitchFamily="34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0F57A9-1E52-3095-89ED-E0DC967E7C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C36F3A8-1B94-1A17-1BB8-F12A2AE50C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FBAEF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718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121269-3590-09F5-6990-6C65D2775F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040DC5C9-4882-E9B6-CE3B-533FB8B68D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0516" y="2703471"/>
            <a:ext cx="5103284" cy="38893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Lato" panose="020F0502020204030203" pitchFamily="34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970708-4ED3-3020-5512-887779929D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69DEEDD4-7919-E0C5-7F7A-9DA7F178E0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951B8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2008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68972E-A809-1A12-2C13-5AB477A2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9982B712-F61E-F896-BE69-F1B8D38AD6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0516" y="2703471"/>
            <a:ext cx="5103284" cy="38893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Lato" panose="020F0502020204030203" pitchFamily="34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5D4F69-4CB1-78EB-A3A9-B333856438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2703473"/>
            <a:ext cx="5103471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81D759D-1A30-BD1C-D41B-A186195F8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3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F4920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3610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&amp; Imag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D59336-1D74-6FE8-46D4-D1F72C7290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834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lock with Highligh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F2DEA83-A3B2-FCD3-06EF-DB5B0628F9CA}"/>
              </a:ext>
            </a:extLst>
          </p:cNvPr>
          <p:cNvSpPr txBox="1">
            <a:spLocks/>
          </p:cNvSpPr>
          <p:nvPr userDrawn="1"/>
        </p:nvSpPr>
        <p:spPr>
          <a:xfrm>
            <a:off x="1936830" y="3647839"/>
            <a:ext cx="8318340" cy="801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Rubik" pitchFamily="2" charset="-79"/>
                <a:ea typeface="+mj-ea"/>
                <a:cs typeface="Rubik" pitchFamily="2" charset="-79"/>
              </a:defRPr>
            </a:lvl1pPr>
          </a:lstStyle>
          <a:p>
            <a:pPr algn="ctr"/>
            <a:r>
              <a:rPr lang="en-GB" sz="2800" b="0">
                <a:solidFill>
                  <a:schemeClr val="bg1"/>
                </a:solidFill>
              </a:rPr>
              <a:t>Add subtitle here</a:t>
            </a:r>
            <a:endParaRPr lang="en-US" sz="2800" b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F93C60-282D-B542-48F0-6648DE93AF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BA26EEA-9782-BF52-B4D8-7026AB7490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2652" y="3591719"/>
            <a:ext cx="7766531" cy="29748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rgbClr val="E5007D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C11C5-5245-B792-C8E6-8F624DEB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39943" y="2885281"/>
            <a:ext cx="6711951" cy="543719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E5007D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660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lock with Highligh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335794-F7C8-52C1-13DD-D6A41712F9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E87662E-DFFD-8F85-DA7A-C4BA4A7732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2652" y="3591719"/>
            <a:ext cx="7766531" cy="29748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rgbClr val="3C3C3B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792C36B-3C4D-EB41-234C-36B0912C3E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39943" y="2885281"/>
            <a:ext cx="6711951" cy="543719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3C3C3B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204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lock with Highligh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A71B33-830D-8294-2AF1-6A5294953F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7356F8B-D2B9-EA30-ACBF-D03165C98F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2652" y="3591719"/>
            <a:ext cx="7766531" cy="29748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rgbClr val="01304A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AA3F54-AED9-A59A-B590-0FA388B6EB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39943" y="2885281"/>
            <a:ext cx="6711951" cy="543719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1304A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830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lock with Highligh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7191B2-6B32-8842-410A-C850C66C4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0329C21-BB30-2312-7EA1-56512B59AF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2652" y="3591719"/>
            <a:ext cx="7766531" cy="29748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rgbClr val="0FBAEF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651BC-F20B-0670-62C6-75CC29BB06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39943" y="2885281"/>
            <a:ext cx="6711951" cy="543719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FBAEF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90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3B9BC-2F47-CB17-8960-5847696FF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B396312C-1791-3452-CA66-94798FFA2D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40023" y="2666443"/>
            <a:ext cx="6711951" cy="10874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1"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algn="ctr"/>
            <a:r>
              <a:rPr lang="en-GB">
                <a:solidFill>
                  <a:schemeClr val="bg1"/>
                </a:solidFill>
              </a:rPr>
              <a:t>ADD TITLE HERE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2BA7C8A5-5D83-6DEC-0CA4-E5AEFA5713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36670" y="3753879"/>
            <a:ext cx="8318500" cy="8334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  <a:lvl2pPr marL="457200" indent="0">
              <a:buNone/>
              <a:defRPr/>
            </a:lvl2pPr>
          </a:lstStyle>
          <a:p>
            <a:pPr algn="ctr"/>
            <a:r>
              <a:rPr lang="en-GB" sz="2800" b="0">
                <a:solidFill>
                  <a:schemeClr val="bg1"/>
                </a:solidFill>
              </a:rPr>
              <a:t>Add subtitle here</a:t>
            </a:r>
            <a:endParaRPr lang="en-US" sz="2800" b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C32B7C-5D00-D484-94C5-48748CE750F5}"/>
              </a:ext>
            </a:extLst>
          </p:cNvPr>
          <p:cNvSpPr/>
          <p:nvPr userDrawn="1"/>
        </p:nvSpPr>
        <p:spPr>
          <a:xfrm>
            <a:off x="7325346" y="150125"/>
            <a:ext cx="4425376" cy="1473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logos with text&#10;&#10;Description automatically generated">
            <a:extLst>
              <a:ext uri="{FF2B5EF4-FFF2-40B4-BE49-F238E27FC236}">
                <a16:creationId xmlns:a16="http://schemas.microsoft.com/office/drawing/2014/main" id="{0A08FBFA-48A7-3DB2-0876-6DCE16AB21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5346" y="0"/>
            <a:ext cx="2787646" cy="162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021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lock with Highligh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EDB764-3F4F-98B5-BC57-40B5067CEA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1289544-CE2B-D92E-C43E-6EE6D3194A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2652" y="3591719"/>
            <a:ext cx="7766531" cy="29748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rgbClr val="951B8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A03E08-C4EA-084F-EBE4-F842C42E8E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39943" y="2885281"/>
            <a:ext cx="6711951" cy="543719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951B8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534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lock with Highligh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8EA86AA-B02B-039F-3DC2-F5143E2A6C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3360BB-A827-9770-7764-8687FDB019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2652" y="3591719"/>
            <a:ext cx="7766531" cy="29748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rgbClr val="F4920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subtitle here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BEAB7A-587A-0A9D-182A-43E53705C6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39943" y="2885281"/>
            <a:ext cx="6711951" cy="543719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4920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GB"/>
              <a:t>ADD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04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3B9BC-2F47-CB17-8960-5847696FF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247C7CCF-136E-709F-1C28-25D9278D5D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40023" y="2666443"/>
            <a:ext cx="6711951" cy="10874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1"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algn="ctr"/>
            <a:r>
              <a:rPr lang="en-GB">
                <a:solidFill>
                  <a:schemeClr val="bg1"/>
                </a:solidFill>
              </a:rPr>
              <a:t>ADD TITLE HERE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CEB578E3-931A-844C-3277-030353E3F6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36670" y="3753879"/>
            <a:ext cx="8318500" cy="8334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  <a:lvl2pPr marL="457200" indent="0">
              <a:buNone/>
              <a:defRPr/>
            </a:lvl2pPr>
          </a:lstStyle>
          <a:p>
            <a:pPr algn="ctr"/>
            <a:r>
              <a:rPr lang="en-GB" sz="2800" b="0">
                <a:solidFill>
                  <a:schemeClr val="bg1"/>
                </a:solidFill>
              </a:rPr>
              <a:t>Add subtitle here</a:t>
            </a:r>
            <a:endParaRPr lang="en-US" sz="28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212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3B9BC-2F47-CB17-8960-5847696FF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05705FEB-8367-E58F-CB55-7F16F79488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40023" y="2666443"/>
            <a:ext cx="6711951" cy="10874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1"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algn="ctr"/>
            <a:r>
              <a:rPr lang="en-GB">
                <a:solidFill>
                  <a:schemeClr val="bg1"/>
                </a:solidFill>
              </a:rPr>
              <a:t>ADD TITLE HERE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9F327089-672B-F10E-FD16-E890D11E0E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36670" y="3753879"/>
            <a:ext cx="8318500" cy="8334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  <a:lvl2pPr marL="457200" indent="0">
              <a:buNone/>
              <a:defRPr/>
            </a:lvl2pPr>
          </a:lstStyle>
          <a:p>
            <a:pPr algn="ctr"/>
            <a:r>
              <a:rPr lang="en-GB" sz="2800" b="0">
                <a:solidFill>
                  <a:schemeClr val="bg1"/>
                </a:solidFill>
              </a:rPr>
              <a:t>Add subtitle here</a:t>
            </a:r>
            <a:endParaRPr lang="en-US" sz="28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90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3B9BC-2F47-CB17-8960-5847696FF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2A6DE3CE-A5D3-49F5-DE35-2CEAFCEC99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40023" y="2666443"/>
            <a:ext cx="6711951" cy="10874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1"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algn="ctr"/>
            <a:r>
              <a:rPr lang="en-GB">
                <a:solidFill>
                  <a:schemeClr val="bg1"/>
                </a:solidFill>
              </a:rPr>
              <a:t>ADD TITLE HERE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CEB84A4F-3A6A-ED70-AFF4-C3D036EF6B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36670" y="3753879"/>
            <a:ext cx="8318500" cy="8334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  <a:latin typeface="Rubik" pitchFamily="2" charset="-79"/>
                <a:cs typeface="Rubik" pitchFamily="2" charset="-79"/>
              </a:defRPr>
            </a:lvl1pPr>
            <a:lvl2pPr marL="457200" indent="0">
              <a:buNone/>
              <a:defRPr/>
            </a:lvl2pPr>
          </a:lstStyle>
          <a:p>
            <a:pPr algn="ctr"/>
            <a:r>
              <a:rPr lang="en-GB" sz="2800" b="0">
                <a:solidFill>
                  <a:schemeClr val="bg1"/>
                </a:solidFill>
              </a:rPr>
              <a:t>Add subtitle here</a:t>
            </a:r>
            <a:endParaRPr lang="en-US" sz="28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4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8DEDE19B-D4EA-E2EC-E6FC-C72F61406A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6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E5007D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/>
              <a:t>ADD TITLE HERE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306E78-5C28-E5A0-F58A-51723E90BF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703475"/>
            <a:ext cx="10515600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20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2EDC80-03EB-8C91-D62A-FEA5C3A23B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936E0C42-3C57-4B38-EC7F-15097FDB3E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6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A9E408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73DD523-60B4-740B-082E-CD11362A94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703475"/>
            <a:ext cx="10515600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89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68572C-609F-9878-DFE7-152C072B6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B5591CC8-ED49-EDBE-16EF-FB2F685B10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76046"/>
            <a:ext cx="10515600" cy="665022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1304A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GB" dirty="0"/>
              <a:t>ADD TITLE HERE</a:t>
            </a:r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48F4D6A-9F4A-0F58-0C5D-D771490521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703475"/>
            <a:ext cx="10515600" cy="3889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Lato" panose="020F0502020204030203" pitchFamily="34" charset="77"/>
                <a:cs typeface="Rubik" pitchFamily="2" charset="-79"/>
              </a:defRPr>
            </a:lvl1pPr>
            <a:lvl2pPr>
              <a:defRPr sz="1800">
                <a:latin typeface="Lato" panose="020F0502020204030203" pitchFamily="34" charset="77"/>
                <a:cs typeface="Rubik" pitchFamily="2" charset="-79"/>
              </a:defRPr>
            </a:lvl2pPr>
            <a:lvl3pPr>
              <a:defRPr sz="1600">
                <a:latin typeface="Lato" panose="020F0502020204030203" pitchFamily="34" charset="77"/>
                <a:cs typeface="Rubik" pitchFamily="2" charset="-79"/>
              </a:defRPr>
            </a:lvl3pPr>
            <a:lvl4pPr>
              <a:defRPr sz="1400">
                <a:latin typeface="Lato" panose="020F0502020204030203" pitchFamily="34" charset="77"/>
                <a:cs typeface="Rubik" pitchFamily="2" charset="-79"/>
              </a:defRPr>
            </a:lvl4pPr>
            <a:lvl5pPr>
              <a:defRPr sz="1400">
                <a:latin typeface="Lato" panose="020F0502020204030203" pitchFamily="34" charset="77"/>
                <a:cs typeface="Rubik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2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13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6E552C-63BB-71DD-7CED-73572C6BB22E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9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84" r:id="rId2"/>
    <p:sldLayoutId id="2147483667" r:id="rId3"/>
    <p:sldLayoutId id="2147483668" r:id="rId4"/>
    <p:sldLayoutId id="2147483669" r:id="rId5"/>
    <p:sldLayoutId id="2147483670" r:id="rId6"/>
    <p:sldLayoutId id="2147483676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87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4E76076-E8A7-817B-3299-0FD5DC6CE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1086" y="2640839"/>
            <a:ext cx="5849829" cy="1002304"/>
          </a:xfrm>
        </p:spPr>
        <p:txBody>
          <a:bodyPr/>
          <a:lstStyle/>
          <a:p>
            <a:r>
              <a:rPr lang="en-US" sz="3600" dirty="0"/>
              <a:t>National Numeracy Day</a:t>
            </a:r>
            <a:br>
              <a:rPr lang="en-US" sz="3600" dirty="0"/>
            </a:br>
            <a:r>
              <a:rPr lang="en-US" sz="3600" dirty="0"/>
              <a:t>KS2/ 7-11 Years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8874D7A-52C7-07B4-DE39-D21292D606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4940" y="5863095"/>
            <a:ext cx="3988564" cy="833438"/>
          </a:xfrm>
        </p:spPr>
        <p:txBody>
          <a:bodyPr/>
          <a:lstStyle/>
          <a:p>
            <a:r>
              <a:rPr lang="en-GB" sz="1800" dirty="0"/>
              <a:t>By Bobby Seagull &amp; Susan Okereke</a:t>
            </a:r>
            <a:br>
              <a:rPr lang="en-GB" sz="1800" dirty="0"/>
            </a:br>
            <a:r>
              <a:rPr lang="en-GB" sz="1800" dirty="0"/>
              <a:t>from the Maths Appeal podcast</a:t>
            </a:r>
          </a:p>
        </p:txBody>
      </p:sp>
      <p:pic>
        <p:nvPicPr>
          <p:cNvPr id="7" name="Picture 6" descr="A person and person holding notebooks&#10;&#10;AI-generated content may be incorrect.">
            <a:extLst>
              <a:ext uri="{FF2B5EF4-FFF2-40B4-BE49-F238E27FC236}">
                <a16:creationId xmlns:a16="http://schemas.microsoft.com/office/drawing/2014/main" id="{CB756E9C-345D-87C2-5539-B88824710D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01719" y="3716009"/>
            <a:ext cx="3988563" cy="31419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0E67BC-00DF-327E-20F0-87E0679A8F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66890" y="733402"/>
            <a:ext cx="4633723" cy="1907437"/>
          </a:xfrm>
          <a:prstGeom prst="rect">
            <a:avLst/>
          </a:prstGeom>
        </p:spPr>
      </p:pic>
      <p:pic>
        <p:nvPicPr>
          <p:cNvPr id="11" name="Picture 10" descr="A sun with sunglasses on it&#10;&#10;AI-generated content may be incorrect.">
            <a:extLst>
              <a:ext uri="{FF2B5EF4-FFF2-40B4-BE49-F238E27FC236}">
                <a16:creationId xmlns:a16="http://schemas.microsoft.com/office/drawing/2014/main" id="{2CB61321-2706-F12A-BD87-3A80411B64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183547">
            <a:off x="1827404" y="3158906"/>
            <a:ext cx="2154324" cy="2116512"/>
          </a:xfrm>
          <a:prstGeom prst="rect">
            <a:avLst/>
          </a:prstGeom>
        </p:spPr>
      </p:pic>
      <p:pic>
        <p:nvPicPr>
          <p:cNvPr id="13" name="Picture 12" descr="A white bird on a black background&#10;&#10;AI-generated content may be incorrect.">
            <a:extLst>
              <a:ext uri="{FF2B5EF4-FFF2-40B4-BE49-F238E27FC236}">
                <a16:creationId xmlns:a16="http://schemas.microsoft.com/office/drawing/2014/main" id="{47AC6EB9-32B7-657E-DDA5-A1D061DC064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4032095"/>
            <a:ext cx="1901952" cy="1069848"/>
          </a:xfrm>
          <a:prstGeom prst="rect">
            <a:avLst/>
          </a:prstGeom>
        </p:spPr>
      </p:pic>
      <p:pic>
        <p:nvPicPr>
          <p:cNvPr id="21" name="Picture 20" descr="A logo for a company&#10;&#10;AI-generated content may be incorrect.">
            <a:extLst>
              <a:ext uri="{FF2B5EF4-FFF2-40B4-BE49-F238E27FC236}">
                <a16:creationId xmlns:a16="http://schemas.microsoft.com/office/drawing/2014/main" id="{70904C52-D4B2-2FD5-FFE7-289C7D63C28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6768" y="405965"/>
            <a:ext cx="1233829" cy="123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21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686F0-653E-7E88-32C3-698412444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86C846A-CE4F-6B59-647A-0858EE693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559988"/>
              </p:ext>
            </p:extLst>
          </p:nvPr>
        </p:nvGraphicFramePr>
        <p:xfrm>
          <a:off x="1929544" y="2673201"/>
          <a:ext cx="8289365" cy="348877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63216">
                  <a:extLst>
                    <a:ext uri="{9D8B030D-6E8A-4147-A177-3AD203B41FA5}">
                      <a16:colId xmlns:a16="http://schemas.microsoft.com/office/drawing/2014/main" val="2152829681"/>
                    </a:ext>
                  </a:extLst>
                </a:gridCol>
                <a:gridCol w="4026149">
                  <a:extLst>
                    <a:ext uri="{9D8B030D-6E8A-4147-A177-3AD203B41FA5}">
                      <a16:colId xmlns:a16="http://schemas.microsoft.com/office/drawing/2014/main" val="3667434125"/>
                    </a:ext>
                  </a:extLst>
                </a:gridCol>
              </a:tblGrid>
              <a:tr h="978618"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The party is so good that the Headteacher asks the DJ to stay for an </a:t>
                      </a:r>
                      <a:r>
                        <a:rPr lang="en-GB" sz="1800" b="1" i="0" kern="100" dirty="0">
                          <a:solidFill>
                            <a:srgbClr val="F49200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extra 30 minutes</a:t>
                      </a:r>
                      <a:r>
                        <a:rPr lang="en-GB" sz="1800" kern="10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.</a:t>
                      </a:r>
                    </a:p>
                  </a:txBody>
                  <a:tcPr marL="0" marR="101905" marT="76429" marB="76429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There are 26 people interested in making </a:t>
                      </a:r>
                      <a:r>
                        <a:rPr lang="en-GB" sz="1800" b="1" i="0" u="none" strike="noStrike" kern="1200" dirty="0">
                          <a:solidFill>
                            <a:srgbClr val="F49200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song requests </a:t>
                      </a: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at the fete. </a:t>
                      </a:r>
                      <a:endParaRPr lang="en-GB" sz="18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0" marT="76429" marB="76429" anchor="ctr"/>
                </a:tc>
                <a:extLst>
                  <a:ext uri="{0D108BD9-81ED-4DB2-BD59-A6C34878D82A}">
                    <a16:rowId xmlns:a16="http://schemas.microsoft.com/office/drawing/2014/main" val="2668878180"/>
                  </a:ext>
                </a:extLst>
              </a:tr>
              <a:tr h="12600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0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T</a:t>
                      </a: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here are 15 people interested in doing </a:t>
                      </a:r>
                      <a:r>
                        <a:rPr lang="en-GB" sz="1800" b="1" i="0" u="none" strike="noStrike" kern="1200" dirty="0">
                          <a:solidFill>
                            <a:srgbClr val="F49200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karaoke</a:t>
                      </a: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 at the fete. </a:t>
                      </a:r>
                      <a:endParaRPr lang="en-GB" sz="1800" b="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01905" marT="76429" marB="76429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You booked the DJ six months ago, so they give you a </a:t>
                      </a:r>
                      <a:r>
                        <a:rPr lang="en-GB" sz="1800" b="1" i="0" u="none" strike="noStrike" kern="1200" dirty="0">
                          <a:solidFill>
                            <a:srgbClr val="F49200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10% discount</a:t>
                      </a:r>
                      <a:endParaRPr lang="en-GB" sz="1800" b="1" i="0" kern="100" dirty="0">
                        <a:solidFill>
                          <a:srgbClr val="F49200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0" marR="0" marT="76429" marB="76429" anchor="ctr"/>
                </a:tc>
                <a:extLst>
                  <a:ext uri="{0D108BD9-81ED-4DB2-BD59-A6C34878D82A}">
                    <a16:rowId xmlns:a16="http://schemas.microsoft.com/office/drawing/2014/main" val="3124076203"/>
                  </a:ext>
                </a:extLst>
              </a:tr>
              <a:tr h="974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A passing rainstorm means the fete is cut short by an hour. So you get a </a:t>
                      </a:r>
                      <a:r>
                        <a:rPr lang="en-GB" sz="1800" b="1" i="0" u="none" strike="noStrike" kern="1200" dirty="0">
                          <a:solidFill>
                            <a:srgbClr val="F49200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50%</a:t>
                      </a:r>
                      <a:r>
                        <a:rPr lang="en-GB" sz="1800" b="0" i="0" u="none" strike="noStrike" kern="1200" dirty="0">
                          <a:solidFill>
                            <a:srgbClr val="F49200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 </a:t>
                      </a: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refund for the final hour the DJ is unable to play.</a:t>
                      </a:r>
                      <a:endParaRPr lang="en-GB" sz="18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01905" marT="76429" marB="764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Make up your own scenario.</a:t>
                      </a:r>
                    </a:p>
                  </a:txBody>
                  <a:tcPr marL="0" marR="0" marT="76429" marB="76429" anchor="ctr"/>
                </a:tc>
                <a:extLst>
                  <a:ext uri="{0D108BD9-81ED-4DB2-BD59-A6C34878D82A}">
                    <a16:rowId xmlns:a16="http://schemas.microsoft.com/office/drawing/2014/main" val="1324226141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3F59E809-5E6D-5D1D-0B9E-A9A56F4B676A}"/>
              </a:ext>
            </a:extLst>
          </p:cNvPr>
          <p:cNvSpPr/>
          <p:nvPr/>
        </p:nvSpPr>
        <p:spPr>
          <a:xfrm>
            <a:off x="1909224" y="2665410"/>
            <a:ext cx="4210786" cy="981039"/>
          </a:xfrm>
          <a:prstGeom prst="rect">
            <a:avLst/>
          </a:prstGeom>
          <a:solidFill>
            <a:srgbClr val="F492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The ‘One more song!’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FA9651-9F66-393E-7FA2-E158505A5B68}"/>
              </a:ext>
            </a:extLst>
          </p:cNvPr>
          <p:cNvSpPr/>
          <p:nvPr/>
        </p:nvSpPr>
        <p:spPr>
          <a:xfrm>
            <a:off x="1909224" y="3646449"/>
            <a:ext cx="4210786" cy="1272419"/>
          </a:xfrm>
          <a:prstGeom prst="rect">
            <a:avLst/>
          </a:prstGeom>
          <a:solidFill>
            <a:srgbClr val="F492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Karaoke Sales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C889C5-E6EF-B7D1-B596-06953E35AA44}"/>
              </a:ext>
            </a:extLst>
          </p:cNvPr>
          <p:cNvSpPr/>
          <p:nvPr/>
        </p:nvSpPr>
        <p:spPr>
          <a:xfrm>
            <a:off x="1909224" y="4889556"/>
            <a:ext cx="4210786" cy="1272419"/>
          </a:xfrm>
          <a:prstGeom prst="rect">
            <a:avLst/>
          </a:prstGeom>
          <a:solidFill>
            <a:srgbClr val="F492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Weather warning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185FF8-4904-A248-62EF-C7F79182D234}"/>
              </a:ext>
            </a:extLst>
          </p:cNvPr>
          <p:cNvSpPr/>
          <p:nvPr/>
        </p:nvSpPr>
        <p:spPr>
          <a:xfrm>
            <a:off x="6266985" y="2665410"/>
            <a:ext cx="3931604" cy="981039"/>
          </a:xfrm>
          <a:prstGeom prst="rect">
            <a:avLst/>
          </a:prstGeom>
          <a:solidFill>
            <a:srgbClr val="F492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Song Request sales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C9A188-17B8-F04C-7BE0-BBE523B6DEAD}"/>
              </a:ext>
            </a:extLst>
          </p:cNvPr>
          <p:cNvSpPr/>
          <p:nvPr/>
        </p:nvSpPr>
        <p:spPr>
          <a:xfrm>
            <a:off x="6266985" y="3654240"/>
            <a:ext cx="3951924" cy="1272419"/>
          </a:xfrm>
          <a:prstGeom prst="rect">
            <a:avLst/>
          </a:prstGeom>
          <a:solidFill>
            <a:srgbClr val="F492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The Early Bird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2A2F84-2D9F-A696-FC44-826F9230D81A}"/>
              </a:ext>
            </a:extLst>
          </p:cNvPr>
          <p:cNvSpPr/>
          <p:nvPr/>
        </p:nvSpPr>
        <p:spPr>
          <a:xfrm>
            <a:off x="6266985" y="4918868"/>
            <a:ext cx="3931604" cy="1243107"/>
          </a:xfrm>
          <a:prstGeom prst="rect">
            <a:avLst/>
          </a:prstGeom>
          <a:solidFill>
            <a:srgbClr val="0FBAE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Make your own scenario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879B339-117A-D7A7-ADD1-94FB80C2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07" y="1876046"/>
            <a:ext cx="11566585" cy="592834"/>
          </a:xfrm>
        </p:spPr>
        <p:txBody>
          <a:bodyPr/>
          <a:lstStyle/>
          <a:p>
            <a:pPr algn="ctr"/>
            <a:r>
              <a:rPr lang="en-US" sz="4000" dirty="0"/>
              <a:t>Scenario cards – </a:t>
            </a:r>
            <a:r>
              <a:rPr lang="en-US" sz="3600" dirty="0"/>
              <a:t>The DJ Battle: Beat the Budget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0917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079DE-88E9-058C-8A4F-C53D7EABE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0C4314B-6AF4-0BFD-EF7C-F3FE38CA9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07" y="1876046"/>
            <a:ext cx="11566585" cy="592834"/>
          </a:xfrm>
        </p:spPr>
        <p:txBody>
          <a:bodyPr/>
          <a:lstStyle/>
          <a:p>
            <a:pPr algn="ctr"/>
            <a:r>
              <a:rPr lang="en-US" sz="4000" dirty="0"/>
              <a:t>Scenario cards – </a:t>
            </a:r>
            <a:r>
              <a:rPr lang="en-US" sz="3600" dirty="0"/>
              <a:t>The DJ Battle: Beat the Budget</a:t>
            </a:r>
            <a:endParaRPr lang="en-US" sz="4000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FC3E9A7-12DB-4AC3-A063-FC56FDC7B895}"/>
              </a:ext>
            </a:extLst>
          </p:cNvPr>
          <p:cNvGraphicFramePr>
            <a:graphicFrameLocks noGrp="1"/>
          </p:cNvGraphicFramePr>
          <p:nvPr/>
        </p:nvGraphicFramePr>
        <p:xfrm>
          <a:off x="1929544" y="2673201"/>
          <a:ext cx="8289365" cy="348877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63216">
                  <a:extLst>
                    <a:ext uri="{9D8B030D-6E8A-4147-A177-3AD203B41FA5}">
                      <a16:colId xmlns:a16="http://schemas.microsoft.com/office/drawing/2014/main" val="2152829681"/>
                    </a:ext>
                  </a:extLst>
                </a:gridCol>
                <a:gridCol w="4026149">
                  <a:extLst>
                    <a:ext uri="{9D8B030D-6E8A-4147-A177-3AD203B41FA5}">
                      <a16:colId xmlns:a16="http://schemas.microsoft.com/office/drawing/2014/main" val="3667434125"/>
                    </a:ext>
                  </a:extLst>
                </a:gridCol>
              </a:tblGrid>
              <a:tr h="978618"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The party is so good that the Headteacher asks the DJ to stay for an </a:t>
                      </a:r>
                      <a:r>
                        <a:rPr lang="en-GB" sz="1800" b="1" i="0" kern="100" dirty="0">
                          <a:solidFill>
                            <a:srgbClr val="F49200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extra 30 minutes</a:t>
                      </a:r>
                      <a:r>
                        <a:rPr lang="en-GB" sz="1800" kern="10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.</a:t>
                      </a:r>
                    </a:p>
                  </a:txBody>
                  <a:tcPr marL="0" marR="101905" marT="76429" marB="76429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There are 26 people interested in making </a:t>
                      </a:r>
                      <a:r>
                        <a:rPr lang="en-GB" sz="1800" b="1" i="0" u="none" strike="noStrike" kern="1200" dirty="0">
                          <a:solidFill>
                            <a:srgbClr val="F49200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song requests </a:t>
                      </a: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at the fete. </a:t>
                      </a:r>
                      <a:endParaRPr lang="en-GB" sz="18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0" marT="76429" marB="76429" anchor="ctr"/>
                </a:tc>
                <a:extLst>
                  <a:ext uri="{0D108BD9-81ED-4DB2-BD59-A6C34878D82A}">
                    <a16:rowId xmlns:a16="http://schemas.microsoft.com/office/drawing/2014/main" val="2668878180"/>
                  </a:ext>
                </a:extLst>
              </a:tr>
              <a:tr h="12600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0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T</a:t>
                      </a: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here are 15 people interested in doing </a:t>
                      </a:r>
                      <a:r>
                        <a:rPr lang="en-GB" sz="1800" b="1" i="0" u="none" strike="noStrike" kern="1200" dirty="0">
                          <a:solidFill>
                            <a:srgbClr val="F49200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karaoke</a:t>
                      </a: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 at the fete. </a:t>
                      </a:r>
                      <a:endParaRPr lang="en-GB" sz="1800" b="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01905" marT="76429" marB="76429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You booked the DJ six months ago, so they give you a </a:t>
                      </a:r>
                      <a:r>
                        <a:rPr lang="en-GB" sz="1800" b="1" i="0" u="none" strike="noStrike" kern="1200" dirty="0">
                          <a:solidFill>
                            <a:srgbClr val="F49200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10% discount</a:t>
                      </a:r>
                      <a:endParaRPr lang="en-GB" sz="1800" b="1" i="0" kern="100" dirty="0">
                        <a:solidFill>
                          <a:srgbClr val="F49200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0" marR="0" marT="76429" marB="76429" anchor="ctr"/>
                </a:tc>
                <a:extLst>
                  <a:ext uri="{0D108BD9-81ED-4DB2-BD59-A6C34878D82A}">
                    <a16:rowId xmlns:a16="http://schemas.microsoft.com/office/drawing/2014/main" val="3124076203"/>
                  </a:ext>
                </a:extLst>
              </a:tr>
              <a:tr h="974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A passing rainstorm means the fete is cut short by an hour. So you get a </a:t>
                      </a:r>
                      <a:r>
                        <a:rPr lang="en-GB" sz="1800" b="1" i="0" u="none" strike="noStrike" kern="1200" dirty="0">
                          <a:solidFill>
                            <a:srgbClr val="F49200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50%</a:t>
                      </a:r>
                      <a:r>
                        <a:rPr lang="en-GB" sz="1800" b="0" i="0" u="none" strike="noStrike" kern="1200" dirty="0">
                          <a:solidFill>
                            <a:srgbClr val="F49200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 </a:t>
                      </a: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refund for the final hour the DJ is unable to play.</a:t>
                      </a:r>
                      <a:endParaRPr lang="en-GB" sz="18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01905" marT="76429" marB="764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Make up your own scenario.</a:t>
                      </a:r>
                    </a:p>
                  </a:txBody>
                  <a:tcPr marL="0" marR="0" marT="76429" marB="76429" anchor="ctr"/>
                </a:tc>
                <a:extLst>
                  <a:ext uri="{0D108BD9-81ED-4DB2-BD59-A6C34878D82A}">
                    <a16:rowId xmlns:a16="http://schemas.microsoft.com/office/drawing/2014/main" val="1324226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4413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C3E47-136A-DA5D-0DE8-9FCCEB39B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9D03688-47A9-5C3E-DFB6-1A803D1CD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07" y="1876046"/>
            <a:ext cx="11566585" cy="592834"/>
          </a:xfrm>
        </p:spPr>
        <p:txBody>
          <a:bodyPr/>
          <a:lstStyle/>
          <a:p>
            <a:pPr algn="ctr"/>
            <a:r>
              <a:rPr lang="en-US" sz="4000" dirty="0"/>
              <a:t>Working Out Table – The DJ Battle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53AA86-5F87-B2D6-3D8D-09CF3925F90B}"/>
              </a:ext>
            </a:extLst>
          </p:cNvPr>
          <p:cNvSpPr txBox="1"/>
          <p:nvPr/>
        </p:nvSpPr>
        <p:spPr>
          <a:xfrm>
            <a:off x="8128001" y="2763946"/>
            <a:ext cx="345376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arenR"/>
            </a:pPr>
            <a:r>
              <a:rPr lang="en-GB" sz="1800" kern="10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Fill out the </a:t>
            </a:r>
            <a:r>
              <a:rPr lang="en-GB" sz="1800" b="1" kern="100" dirty="0">
                <a:solidFill>
                  <a:srgbClr val="F49200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Original Cost </a:t>
            </a:r>
            <a:r>
              <a:rPr lang="en-GB" sz="1800" kern="10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column by working out how much each DJ will cost for the day of the summer fete</a:t>
            </a:r>
          </a:p>
          <a:p>
            <a:pPr marL="342900" lvl="0" indent="-342900">
              <a:buFont typeface="+mj-lt"/>
              <a:buAutoNum type="arabicParenR"/>
            </a:pPr>
            <a:r>
              <a:rPr lang="en-GB" sz="1800" kern="10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Work through the different scenarios on the </a:t>
            </a:r>
            <a:r>
              <a:rPr lang="en-GB" sz="1800" b="1" kern="100" dirty="0">
                <a:solidFill>
                  <a:srgbClr val="F49200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Scenario Cards</a:t>
            </a:r>
            <a:r>
              <a:rPr lang="en-GB" sz="1800" kern="10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and work out the new DJ costs</a:t>
            </a:r>
          </a:p>
          <a:p>
            <a:pPr marL="342900" lvl="0" indent="-342900">
              <a:buFont typeface="+mj-lt"/>
              <a:buAutoNum type="arabicParenR"/>
            </a:pPr>
            <a:r>
              <a:rPr lang="en-GB" sz="1800" kern="10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Then as a group decide which DJ the school should hire.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04B5BB6-1BA4-56BE-0ABB-9EAAB7AD45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086439"/>
              </p:ext>
            </p:extLst>
          </p:nvPr>
        </p:nvGraphicFramePr>
        <p:xfrm>
          <a:off x="1136700" y="2865119"/>
          <a:ext cx="6706821" cy="385762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40909">
                  <a:extLst>
                    <a:ext uri="{9D8B030D-6E8A-4147-A177-3AD203B41FA5}">
                      <a16:colId xmlns:a16="http://schemas.microsoft.com/office/drawing/2014/main" val="2358525040"/>
                    </a:ext>
                  </a:extLst>
                </a:gridCol>
                <a:gridCol w="1341478">
                  <a:extLst>
                    <a:ext uri="{9D8B030D-6E8A-4147-A177-3AD203B41FA5}">
                      <a16:colId xmlns:a16="http://schemas.microsoft.com/office/drawing/2014/main" val="4267483383"/>
                    </a:ext>
                  </a:extLst>
                </a:gridCol>
                <a:gridCol w="1341478">
                  <a:extLst>
                    <a:ext uri="{9D8B030D-6E8A-4147-A177-3AD203B41FA5}">
                      <a16:colId xmlns:a16="http://schemas.microsoft.com/office/drawing/2014/main" val="1893750229"/>
                    </a:ext>
                  </a:extLst>
                </a:gridCol>
                <a:gridCol w="1341478">
                  <a:extLst>
                    <a:ext uri="{9D8B030D-6E8A-4147-A177-3AD203B41FA5}">
                      <a16:colId xmlns:a16="http://schemas.microsoft.com/office/drawing/2014/main" val="3294703330"/>
                    </a:ext>
                  </a:extLst>
                </a:gridCol>
                <a:gridCol w="1341478">
                  <a:extLst>
                    <a:ext uri="{9D8B030D-6E8A-4147-A177-3AD203B41FA5}">
                      <a16:colId xmlns:a16="http://schemas.microsoft.com/office/drawing/2014/main" val="3444211488"/>
                    </a:ext>
                  </a:extLst>
                </a:gridCol>
              </a:tblGrid>
              <a:tr h="883300"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kern="100" dirty="0">
                          <a:solidFill>
                            <a:schemeClr val="bg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DJ Names</a:t>
                      </a:r>
                    </a:p>
                  </a:txBody>
                  <a:tcPr marL="62104" marR="62104" marT="0" marB="0" anchor="ctr">
                    <a:solidFill>
                      <a:srgbClr val="F49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kern="100" dirty="0">
                          <a:solidFill>
                            <a:schemeClr val="bg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Original Cost</a:t>
                      </a:r>
                    </a:p>
                  </a:txBody>
                  <a:tcPr marL="62104" marR="62104" marT="0" marB="0" anchor="ctr">
                    <a:solidFill>
                      <a:srgbClr val="0FBA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kern="100" dirty="0">
                          <a:solidFill>
                            <a:schemeClr val="bg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Scenario 1:</a:t>
                      </a:r>
                    </a:p>
                  </a:txBody>
                  <a:tcPr marL="62104" marR="62104" marT="0" marB="0" anchor="ctr">
                    <a:solidFill>
                      <a:srgbClr val="0FBA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kern="100" dirty="0">
                          <a:solidFill>
                            <a:schemeClr val="bg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Scenario 2: </a:t>
                      </a:r>
                    </a:p>
                  </a:txBody>
                  <a:tcPr marL="62104" marR="62104" marT="0" marB="0" anchor="ctr">
                    <a:solidFill>
                      <a:srgbClr val="0FBA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kern="100" dirty="0">
                          <a:solidFill>
                            <a:schemeClr val="bg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Scenario 3: </a:t>
                      </a:r>
                    </a:p>
                  </a:txBody>
                  <a:tcPr marL="62104" marR="62104" marT="0" marB="0" anchor="ctr">
                    <a:solidFill>
                      <a:srgbClr val="0FB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294682"/>
                  </a:ext>
                </a:extLst>
              </a:tr>
              <a:tr h="1177734"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kern="100" dirty="0">
                          <a:solidFill>
                            <a:schemeClr val="bg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DJ "Flat-Fee" Freddie </a:t>
                      </a:r>
                    </a:p>
                  </a:txBody>
                  <a:tcPr marL="62104" marR="62104" marT="0" marB="0" anchor="ctr">
                    <a:solidFill>
                      <a:srgbClr val="F49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0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00" dirty="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00" dirty="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00" dirty="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</a:p>
                  </a:txBody>
                  <a:tcPr marL="62104" marR="62104" marT="0" marB="0" anchor="ctr"/>
                </a:tc>
                <a:extLst>
                  <a:ext uri="{0D108BD9-81ED-4DB2-BD59-A6C34878D82A}">
                    <a16:rowId xmlns:a16="http://schemas.microsoft.com/office/drawing/2014/main" val="1358492233"/>
                  </a:ext>
                </a:extLst>
              </a:tr>
              <a:tr h="913291"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kern="100" dirty="0">
                          <a:solidFill>
                            <a:schemeClr val="bg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Mix-Master Martha</a:t>
                      </a:r>
                    </a:p>
                  </a:txBody>
                  <a:tcPr marL="62104" marR="62104" marT="0" marB="0" anchor="ctr">
                    <a:solidFill>
                      <a:srgbClr val="F49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0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00" dirty="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00" dirty="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00" dirty="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</a:p>
                  </a:txBody>
                  <a:tcPr marL="62104" marR="62104" marT="0" marB="0" anchor="ctr"/>
                </a:tc>
                <a:extLst>
                  <a:ext uri="{0D108BD9-81ED-4DB2-BD59-A6C34878D82A}">
                    <a16:rowId xmlns:a16="http://schemas.microsoft.com/office/drawing/2014/main" val="2893012104"/>
                  </a:ext>
                </a:extLst>
              </a:tr>
              <a:tr h="883300"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kern="100" dirty="0">
                          <a:solidFill>
                            <a:schemeClr val="bg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Shuffle Sam:</a:t>
                      </a:r>
                    </a:p>
                  </a:txBody>
                  <a:tcPr marL="62104" marR="62104" marT="0" marB="0" anchor="ctr">
                    <a:solidFill>
                      <a:srgbClr val="F49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0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0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00" dirty="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00" dirty="0">
                          <a:solidFill>
                            <a:schemeClr val="bg1"/>
                          </a:solidFill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</a:p>
                  </a:txBody>
                  <a:tcPr marL="62104" marR="62104" marT="0" marB="0" anchor="ctr"/>
                </a:tc>
                <a:extLst>
                  <a:ext uri="{0D108BD9-81ED-4DB2-BD59-A6C34878D82A}">
                    <a16:rowId xmlns:a16="http://schemas.microsoft.com/office/drawing/2014/main" val="259889706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8127368-F2C3-1240-375C-872588C187FA}"/>
              </a:ext>
            </a:extLst>
          </p:cNvPr>
          <p:cNvSpPr txBox="1"/>
          <p:nvPr/>
        </p:nvSpPr>
        <p:spPr>
          <a:xfrm>
            <a:off x="8128001" y="6076414"/>
            <a:ext cx="3453764" cy="646331"/>
          </a:xfrm>
          <a:prstGeom prst="rect">
            <a:avLst/>
          </a:prstGeom>
          <a:solidFill>
            <a:srgbClr val="F492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Which DJ is the best value for each scenario?</a:t>
            </a:r>
          </a:p>
        </p:txBody>
      </p:sp>
    </p:spTree>
    <p:extLst>
      <p:ext uri="{BB962C8B-B14F-4D97-AF65-F5344CB8AC3E}">
        <p14:creationId xmlns:p14="http://schemas.microsoft.com/office/powerpoint/2010/main" val="3130780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EAB92-B066-96B0-BA9C-783108378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6FAFAC-595D-75E1-F9A2-FC5843378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6046"/>
            <a:ext cx="10515600" cy="592834"/>
          </a:xfrm>
        </p:spPr>
        <p:txBody>
          <a:bodyPr/>
          <a:lstStyle/>
          <a:p>
            <a:pPr algn="ctr"/>
            <a:r>
              <a:rPr lang="en-US" sz="4000" dirty="0"/>
              <a:t>The DJ Battle - </a:t>
            </a:r>
            <a:r>
              <a:rPr lang="en-GB" sz="4000" dirty="0">
                <a:latin typeface="var(--rTk0E)"/>
                <a:ea typeface="Times New Roman" panose="02020603050405020304" pitchFamily="18" charset="0"/>
              </a:rPr>
              <a:t>Class Vote</a:t>
            </a:r>
            <a:endParaRPr lang="en-US" sz="4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82ADCD-2490-E76A-E660-D106AFD6762A}"/>
              </a:ext>
            </a:extLst>
          </p:cNvPr>
          <p:cNvSpPr txBox="1"/>
          <p:nvPr/>
        </p:nvSpPr>
        <p:spPr>
          <a:xfrm>
            <a:off x="838200" y="2837527"/>
            <a:ext cx="511805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Based on your calculations, which DJ should the school hire?</a:t>
            </a:r>
          </a:p>
          <a:p>
            <a:endParaRPr lang="en-GB" sz="20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r>
              <a:rPr lang="en-GB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You must </a:t>
            </a:r>
            <a:r>
              <a:rPr lang="en-GB" sz="2000" b="1" dirty="0">
                <a:solidFill>
                  <a:srgbClr val="E5007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justify your choice </a:t>
            </a:r>
            <a:r>
              <a:rPr lang="en-GB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using a "Maths Reason”</a:t>
            </a:r>
          </a:p>
          <a:p>
            <a:endParaRPr lang="en-GB" sz="20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r>
              <a:rPr lang="en-GB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What does the class think? </a:t>
            </a:r>
          </a:p>
        </p:txBody>
      </p:sp>
      <p:pic>
        <p:nvPicPr>
          <p:cNvPr id="3" name="Picture 2" descr="A group of students raising their hands in a classroom&#10;&#10;AI-generated content may be incorrect.">
            <a:extLst>
              <a:ext uri="{FF2B5EF4-FFF2-40B4-BE49-F238E27FC236}">
                <a16:creationId xmlns:a16="http://schemas.microsoft.com/office/drawing/2014/main" id="{628F83CF-F116-F4EA-FEF3-962C97B506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35743" y="2837527"/>
            <a:ext cx="5694999" cy="384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37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817BB-6AF7-65B6-5AD3-2B43D0609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6046"/>
            <a:ext cx="10515600" cy="1196338"/>
          </a:xfrm>
        </p:spPr>
        <p:txBody>
          <a:bodyPr/>
          <a:lstStyle/>
          <a:p>
            <a:pPr algn="ctr"/>
            <a:r>
              <a:rPr lang="en-US" sz="4000" dirty="0"/>
              <a:t>Your school is putting on a summer fete and your class is helping to </a:t>
            </a:r>
            <a:r>
              <a:rPr lang="en-US" sz="4000" dirty="0" err="1"/>
              <a:t>organise</a:t>
            </a:r>
            <a:r>
              <a:rPr lang="en-US" sz="4000" dirty="0"/>
              <a:t> it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09129F-F3C2-4534-6B25-F43B04976976}"/>
              </a:ext>
            </a:extLst>
          </p:cNvPr>
          <p:cNvSpPr/>
          <p:nvPr/>
        </p:nvSpPr>
        <p:spPr>
          <a:xfrm>
            <a:off x="750979" y="3072384"/>
            <a:ext cx="1956033" cy="1778572"/>
          </a:xfrm>
          <a:prstGeom prst="rect">
            <a:avLst/>
          </a:prstGeom>
          <a:solidFill>
            <a:srgbClr val="E5007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What is a fete?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D036F8-0627-93E6-5B3A-D5EC79B55322}"/>
              </a:ext>
            </a:extLst>
          </p:cNvPr>
          <p:cNvSpPr/>
          <p:nvPr/>
        </p:nvSpPr>
        <p:spPr>
          <a:xfrm>
            <a:off x="4887819" y="3072384"/>
            <a:ext cx="1956033" cy="1778572"/>
          </a:xfrm>
          <a:prstGeom prst="rect">
            <a:avLst/>
          </a:prstGeom>
          <a:solidFill>
            <a:srgbClr val="01304A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Who is coming?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8E2FC1-EA62-FB67-B9A3-FB19F48B9E6B}"/>
              </a:ext>
            </a:extLst>
          </p:cNvPr>
          <p:cNvSpPr/>
          <p:nvPr/>
        </p:nvSpPr>
        <p:spPr>
          <a:xfrm>
            <a:off x="1838371" y="4916664"/>
            <a:ext cx="1956033" cy="1778572"/>
          </a:xfrm>
          <a:prstGeom prst="rect">
            <a:avLst/>
          </a:prstGeom>
          <a:solidFill>
            <a:srgbClr val="0FBAE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How do we invite them?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AA929B-18E7-A4EF-E565-94224A041B99}"/>
              </a:ext>
            </a:extLst>
          </p:cNvPr>
          <p:cNvSpPr/>
          <p:nvPr/>
        </p:nvSpPr>
        <p:spPr>
          <a:xfrm>
            <a:off x="3909803" y="4916664"/>
            <a:ext cx="1956033" cy="1778572"/>
          </a:xfrm>
          <a:prstGeom prst="rect">
            <a:avLst/>
          </a:prstGeom>
          <a:solidFill>
            <a:srgbClr val="F492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What else?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A9E87A-80D6-8B6D-EE48-B5EDB643009E}"/>
              </a:ext>
            </a:extLst>
          </p:cNvPr>
          <p:cNvSpPr/>
          <p:nvPr/>
        </p:nvSpPr>
        <p:spPr>
          <a:xfrm>
            <a:off x="2816388" y="3072384"/>
            <a:ext cx="1956033" cy="1778572"/>
          </a:xfrm>
          <a:prstGeom prst="rect">
            <a:avLst/>
          </a:prstGeom>
          <a:solidFill>
            <a:srgbClr val="A9E408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Why put on a fete?</a:t>
            </a:r>
          </a:p>
        </p:txBody>
      </p:sp>
      <p:pic>
        <p:nvPicPr>
          <p:cNvPr id="10" name="Picture 9" descr="A group of kids smiling&#10;&#10;AI-generated content may be incorrect.">
            <a:extLst>
              <a:ext uri="{FF2B5EF4-FFF2-40B4-BE49-F238E27FC236}">
                <a16:creationId xmlns:a16="http://schemas.microsoft.com/office/drawing/2014/main" id="{6F8771EA-FDE8-9550-A314-A13DFC6DBF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81234" y="2974602"/>
            <a:ext cx="5907024" cy="388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5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5AE0CBC-9CDD-AEBF-C09F-6A0041329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6046"/>
            <a:ext cx="10515600" cy="592834"/>
          </a:xfrm>
        </p:spPr>
        <p:txBody>
          <a:bodyPr/>
          <a:lstStyle/>
          <a:p>
            <a:pPr algn="ctr"/>
            <a:r>
              <a:rPr lang="en-US" sz="4000" dirty="0"/>
              <a:t>Task 1 – Fete Activity Ideas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A59458-A223-E476-936B-C0ACEBC85E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798011"/>
              </p:ext>
            </p:extLst>
          </p:nvPr>
        </p:nvGraphicFramePr>
        <p:xfrm>
          <a:off x="1477646" y="2559132"/>
          <a:ext cx="4618354" cy="31089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35489">
                  <a:extLst>
                    <a:ext uri="{9D8B030D-6E8A-4147-A177-3AD203B41FA5}">
                      <a16:colId xmlns:a16="http://schemas.microsoft.com/office/drawing/2014/main" val="916694373"/>
                    </a:ext>
                  </a:extLst>
                </a:gridCol>
                <a:gridCol w="1782865">
                  <a:extLst>
                    <a:ext uri="{9D8B030D-6E8A-4147-A177-3AD203B41FA5}">
                      <a16:colId xmlns:a16="http://schemas.microsoft.com/office/drawing/2014/main" val="399446824"/>
                    </a:ext>
                  </a:extLst>
                </a:gridCol>
              </a:tblGrid>
              <a:tr h="392710"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0" dirty="0">
                          <a:effectLst/>
                          <a:latin typeface="Rubik" pitchFamily="2" charset="-79"/>
                          <a:ea typeface="Lato Semibold" panose="020F0502020204030203" pitchFamily="34" charset="0"/>
                          <a:cs typeface="Rubik" pitchFamily="2" charset="-79"/>
                        </a:rPr>
                        <a:t>Item</a:t>
                      </a:r>
                      <a:endParaRPr lang="en-GB" sz="2000" b="1" kern="100" dirty="0">
                        <a:effectLst/>
                        <a:latin typeface="Rubik" pitchFamily="2" charset="-79"/>
                        <a:ea typeface="Lato Semibold" panose="020F0502020204030203" pitchFamily="34" charset="0"/>
                        <a:cs typeface="Rubik" pitchFamily="2" charset="-79"/>
                      </a:endParaRPr>
                    </a:p>
                  </a:txBody>
                  <a:tcPr marL="0" marR="152400" marT="76200" marB="76200">
                    <a:solidFill>
                      <a:srgbClr val="A9E40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0" dirty="0">
                          <a:effectLst/>
                          <a:latin typeface="Rubik" pitchFamily="2" charset="-79"/>
                          <a:ea typeface="Lato Semibold" panose="020F0502020204030203" pitchFamily="34" charset="0"/>
                          <a:cs typeface="Rubik" pitchFamily="2" charset="-79"/>
                        </a:rPr>
                        <a:t>Cost</a:t>
                      </a:r>
                      <a:endParaRPr lang="en-GB" sz="2000" b="1" kern="100" dirty="0">
                        <a:effectLst/>
                        <a:latin typeface="Rubik" pitchFamily="2" charset="-79"/>
                        <a:ea typeface="Lato Semibold" panose="020F0502020204030203" pitchFamily="34" charset="0"/>
                        <a:cs typeface="Rubik" pitchFamily="2" charset="-79"/>
                      </a:endParaRPr>
                    </a:p>
                  </a:txBody>
                  <a:tcPr marL="0" marR="152400" marT="76200" marB="76200">
                    <a:solidFill>
                      <a:srgbClr val="A9E40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35430"/>
                  </a:ext>
                </a:extLst>
              </a:tr>
              <a:tr h="405801">
                <a:tc>
                  <a:txBody>
                    <a:bodyPr/>
                    <a:lstStyle/>
                    <a:p>
                      <a:pPr algn="ctr"/>
                      <a:r>
                        <a:rPr lang="en-GB" sz="1400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Bouncy Castle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£50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extLst>
                  <a:ext uri="{0D108BD9-81ED-4DB2-BD59-A6C34878D82A}">
                    <a16:rowId xmlns:a16="http://schemas.microsoft.com/office/drawing/2014/main" val="185252914"/>
                  </a:ext>
                </a:extLst>
              </a:tr>
              <a:tr h="405801">
                <a:tc>
                  <a:txBody>
                    <a:bodyPr/>
                    <a:lstStyle/>
                    <a:p>
                      <a:pPr algn="ctr"/>
                      <a:r>
                        <a:rPr lang="en-GB" sz="1400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Ice Cream Van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£30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extLst>
                  <a:ext uri="{0D108BD9-81ED-4DB2-BD59-A6C34878D82A}">
                    <a16:rowId xmlns:a16="http://schemas.microsoft.com/office/drawing/2014/main" val="1369440635"/>
                  </a:ext>
                </a:extLst>
              </a:tr>
              <a:tr h="405801">
                <a:tc>
                  <a:txBody>
                    <a:bodyPr/>
                    <a:lstStyle/>
                    <a:p>
                      <a:pPr algn="ctr"/>
                      <a:r>
                        <a:rPr lang="en-GB" sz="1400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Face Painting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£15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extLst>
                  <a:ext uri="{0D108BD9-81ED-4DB2-BD59-A6C34878D82A}">
                    <a16:rowId xmlns:a16="http://schemas.microsoft.com/office/drawing/2014/main" val="3628943299"/>
                  </a:ext>
                </a:extLst>
              </a:tr>
              <a:tr h="405801">
                <a:tc>
                  <a:txBody>
                    <a:bodyPr/>
                    <a:lstStyle/>
                    <a:p>
                      <a:pPr algn="ctr"/>
                      <a:r>
                        <a:rPr lang="en-GB" sz="1400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Hoopla Game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£10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extLst>
                  <a:ext uri="{0D108BD9-81ED-4DB2-BD59-A6C34878D82A}">
                    <a16:rowId xmlns:a16="http://schemas.microsoft.com/office/drawing/2014/main" val="2442548817"/>
                  </a:ext>
                </a:extLst>
              </a:tr>
              <a:tr h="405801">
                <a:tc>
                  <a:txBody>
                    <a:bodyPr/>
                    <a:lstStyle/>
                    <a:p>
                      <a:pPr algn="ctr"/>
                      <a:r>
                        <a:rPr lang="en-GB" sz="1400" kern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Music/DJ</a:t>
                      </a:r>
                      <a:endParaRPr lang="en-GB" sz="1400" kern="10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£25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extLst>
                  <a:ext uri="{0D108BD9-81ED-4DB2-BD59-A6C34878D82A}">
                    <a16:rowId xmlns:a16="http://schemas.microsoft.com/office/drawing/2014/main" val="4001084158"/>
                  </a:ext>
                </a:extLst>
              </a:tr>
              <a:tr h="405801">
                <a:tc>
                  <a:txBody>
                    <a:bodyPr/>
                    <a:lstStyle/>
                    <a:p>
                      <a:pPr algn="ctr"/>
                      <a:r>
                        <a:rPr lang="en-GB" sz="1400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Raffle Prizes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£20</a:t>
                      </a:r>
                      <a:endParaRPr lang="en-GB" sz="1400" kern="100" dirty="0">
                        <a:effectLst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</a:endParaRPr>
                    </a:p>
                  </a:txBody>
                  <a:tcPr marL="0" marR="152400" marT="114300" marB="114300"/>
                </a:tc>
                <a:extLst>
                  <a:ext uri="{0D108BD9-81ED-4DB2-BD59-A6C34878D82A}">
                    <a16:rowId xmlns:a16="http://schemas.microsoft.com/office/drawing/2014/main" val="1078733415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F51CF483-333B-F08A-B815-B8FEBE3DACD8}"/>
              </a:ext>
            </a:extLst>
          </p:cNvPr>
          <p:cNvGrpSpPr/>
          <p:nvPr/>
        </p:nvGrpSpPr>
        <p:grpSpPr>
          <a:xfrm>
            <a:off x="1462048" y="5760720"/>
            <a:ext cx="8989959" cy="987993"/>
            <a:chOff x="1843389" y="5910952"/>
            <a:chExt cx="7622966" cy="837761"/>
          </a:xfrm>
        </p:grpSpPr>
        <p:pic>
          <p:nvPicPr>
            <p:cNvPr id="9" name="Picture 8" descr="A close-up of a bounce house&#10;&#10;AI-generated content may be incorrect.">
              <a:extLst>
                <a:ext uri="{FF2B5EF4-FFF2-40B4-BE49-F238E27FC236}">
                  <a16:creationId xmlns:a16="http://schemas.microsoft.com/office/drawing/2014/main" id="{12778D96-19BE-47BC-30D2-106650024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43389" y="5910952"/>
              <a:ext cx="1240267" cy="835502"/>
            </a:xfrm>
            <a:prstGeom prst="rect">
              <a:avLst/>
            </a:prstGeom>
          </p:spPr>
        </p:pic>
        <p:pic>
          <p:nvPicPr>
            <p:cNvPr id="11" name="Picture 10" descr="A blue and white van&#10;&#10;AI-generated content may be incorrect.">
              <a:extLst>
                <a:ext uri="{FF2B5EF4-FFF2-40B4-BE49-F238E27FC236}">
                  <a16:creationId xmlns:a16="http://schemas.microsoft.com/office/drawing/2014/main" id="{C2260D4C-14DB-E113-8A8A-F212A8303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110905" y="5910952"/>
              <a:ext cx="1249032" cy="835501"/>
            </a:xfrm>
            <a:prstGeom prst="rect">
              <a:avLst/>
            </a:prstGeom>
          </p:spPr>
        </p:pic>
        <p:pic>
          <p:nvPicPr>
            <p:cNvPr id="13" name="Picture 12" descr="A child with tiger face paint&#10;&#10;AI-generated content may be incorrect.">
              <a:extLst>
                <a:ext uri="{FF2B5EF4-FFF2-40B4-BE49-F238E27FC236}">
                  <a16:creationId xmlns:a16="http://schemas.microsoft.com/office/drawing/2014/main" id="{916686E7-2A04-1835-E9D2-D88BE7EA9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385255" y="5910953"/>
              <a:ext cx="1246607" cy="835500"/>
            </a:xfrm>
            <a:prstGeom prst="rect">
              <a:avLst/>
            </a:prstGeom>
          </p:spPr>
        </p:pic>
        <p:pic>
          <p:nvPicPr>
            <p:cNvPr id="15" name="Picture 14" descr="A game on the grass&#10;&#10;AI-generated content may be incorrect.">
              <a:extLst>
                <a:ext uri="{FF2B5EF4-FFF2-40B4-BE49-F238E27FC236}">
                  <a16:creationId xmlns:a16="http://schemas.microsoft.com/office/drawing/2014/main" id="{EE363CFF-5851-69D3-20CE-76B7F7E3B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658419" y="5910952"/>
              <a:ext cx="1249030" cy="835500"/>
            </a:xfrm>
            <a:prstGeom prst="rect">
              <a:avLst/>
            </a:prstGeom>
          </p:spPr>
        </p:pic>
        <p:pic>
          <p:nvPicPr>
            <p:cNvPr id="17" name="Picture 16" descr="A person wearing headphones and playing music&#10;&#10;AI-generated content may be incorrect.">
              <a:extLst>
                <a:ext uri="{FF2B5EF4-FFF2-40B4-BE49-F238E27FC236}">
                  <a16:creationId xmlns:a16="http://schemas.microsoft.com/office/drawing/2014/main" id="{468ED2F2-DAEC-A6CD-16B4-760B53E15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5400" y="5910953"/>
              <a:ext cx="1240267" cy="837760"/>
            </a:xfrm>
            <a:prstGeom prst="rect">
              <a:avLst/>
            </a:prstGeom>
          </p:spPr>
        </p:pic>
        <p:pic>
          <p:nvPicPr>
            <p:cNvPr id="19" name="Picture 18" descr="A pile of colorful tickets&#10;&#10;AI-generated content may be incorrect.">
              <a:extLst>
                <a:ext uri="{FF2B5EF4-FFF2-40B4-BE49-F238E27FC236}">
                  <a16:creationId xmlns:a16="http://schemas.microsoft.com/office/drawing/2014/main" id="{4D8BAF0D-7415-B7FC-7ADF-B336194F5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217325" y="5910952"/>
              <a:ext cx="1249030" cy="83607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3E14DB6-684E-EACA-6FAC-7AA91FA54EA9}"/>
              </a:ext>
            </a:extLst>
          </p:cNvPr>
          <p:cNvSpPr txBox="1"/>
          <p:nvPr/>
        </p:nvSpPr>
        <p:spPr>
          <a:xfrm>
            <a:off x="6262109" y="2837527"/>
            <a:ext cx="418989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 b="1" u="sng" kern="0" dirty="0">
                <a:solidFill>
                  <a:srgbClr val="0A0A0A"/>
                </a:solidFill>
                <a:latin typeface="Rubik" pitchFamily="2" charset="-79"/>
                <a:ea typeface="Lato Semibold" panose="020F0502020204030203" pitchFamily="34" charset="0"/>
                <a:cs typeface="Rubik" pitchFamily="2" charset="-79"/>
              </a:rPr>
              <a:t>Task</a:t>
            </a:r>
            <a:endParaRPr lang="en-GB" sz="2400" b="1" u="sng" kern="0" dirty="0">
              <a:solidFill>
                <a:srgbClr val="0A0A0A"/>
              </a:solidFill>
              <a:effectLst/>
              <a:latin typeface="Rubik" pitchFamily="2" charset="-79"/>
              <a:ea typeface="Lato Semibold" panose="020F0502020204030203" pitchFamily="34" charset="0"/>
              <a:cs typeface="Rubik" pitchFamily="2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rgbClr val="0A0A0A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Work in small groups to purchase the best fete activities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rgbClr val="0A0A0A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There is </a:t>
            </a:r>
            <a:r>
              <a:rPr lang="en-GB" sz="2000" b="1" kern="0" dirty="0">
                <a:solidFill>
                  <a:srgbClr val="E5007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£100 </a:t>
            </a:r>
            <a:r>
              <a:rPr lang="en-GB" sz="2000" kern="0" dirty="0">
                <a:solidFill>
                  <a:srgbClr val="0A0A0A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available</a:t>
            </a:r>
            <a:endParaRPr lang="en-GB" sz="2000" kern="1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rgbClr val="0A0A0A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Each group must choose a combination that adds up to </a:t>
            </a:r>
            <a:r>
              <a:rPr lang="en-GB" sz="2000" b="1" kern="0" dirty="0">
                <a:solidFill>
                  <a:srgbClr val="0A0A0A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 </a:t>
            </a:r>
            <a:r>
              <a:rPr lang="en-GB" sz="2000" b="1" kern="0" dirty="0">
                <a:solidFill>
                  <a:srgbClr val="E5007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maximum of £100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rgbClr val="0A0A0A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Give reasons for your choices</a:t>
            </a:r>
            <a:endParaRPr lang="en-GB" sz="2000" kern="1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823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C5705ABB-99F8-3D34-961E-BFB5ADE2E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6046"/>
            <a:ext cx="10515600" cy="592834"/>
          </a:xfrm>
        </p:spPr>
        <p:txBody>
          <a:bodyPr/>
          <a:lstStyle/>
          <a:p>
            <a:pPr algn="ctr"/>
            <a:r>
              <a:rPr lang="en-US" sz="4000" dirty="0"/>
              <a:t>Task 2 – The DJ Battle: Beat the Budget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D3631A-394D-221B-DCCF-A56F62CEF6A3}"/>
              </a:ext>
            </a:extLst>
          </p:cNvPr>
          <p:cNvSpPr txBox="1"/>
          <p:nvPr/>
        </p:nvSpPr>
        <p:spPr>
          <a:xfrm>
            <a:off x="1007643" y="2881001"/>
            <a:ext cx="1034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Your class is in charge of music and hiring the DJ for the summer fete.</a:t>
            </a:r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F5E5DA33-A8A4-7AF4-B93B-71EB735BB961}"/>
              </a:ext>
            </a:extLst>
          </p:cNvPr>
          <p:cNvSpPr/>
          <p:nvPr/>
        </p:nvSpPr>
        <p:spPr>
          <a:xfrm>
            <a:off x="6096000" y="3824415"/>
            <a:ext cx="3075709" cy="2164721"/>
          </a:xfrm>
          <a:prstGeom prst="wedgeEllipseCallout">
            <a:avLst>
              <a:gd name="adj1" fmla="val 52700"/>
              <a:gd name="adj2" fmla="val 36259"/>
            </a:avLst>
          </a:prstGeom>
          <a:solidFill>
            <a:srgbClr val="0FBAE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What things do you need to think about when planning to book a DJ?</a:t>
            </a:r>
          </a:p>
        </p:txBody>
      </p:sp>
      <p:pic>
        <p:nvPicPr>
          <p:cNvPr id="3" name="Picture 2" descr="A person with her finger on her chin&#10;&#10;AI-generated content may be incorrect.">
            <a:extLst>
              <a:ext uri="{FF2B5EF4-FFF2-40B4-BE49-F238E27FC236}">
                <a16:creationId xmlns:a16="http://schemas.microsoft.com/office/drawing/2014/main" id="{5AFA0C9F-957D-3557-C9AC-055DBBEB8D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8282" y="3511443"/>
            <a:ext cx="3402209" cy="33465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77BB89-BFF5-5494-0363-C61002EE7F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509" y="3588887"/>
            <a:ext cx="4114800" cy="278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11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7530-5248-38DB-6BFB-421F986D9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CE3E5A97-F3D2-3FCE-3926-29799EAA701E}"/>
              </a:ext>
            </a:extLst>
          </p:cNvPr>
          <p:cNvSpPr/>
          <p:nvPr/>
        </p:nvSpPr>
        <p:spPr>
          <a:xfrm>
            <a:off x="6096000" y="3824415"/>
            <a:ext cx="3075709" cy="2164721"/>
          </a:xfrm>
          <a:prstGeom prst="wedgeEllipseCallout">
            <a:avLst>
              <a:gd name="adj1" fmla="val 52700"/>
              <a:gd name="adj2" fmla="val 36259"/>
            </a:avLst>
          </a:prstGeom>
          <a:solidFill>
            <a:srgbClr val="0FBAE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What things do you need to think about when planning to book a DJ?</a:t>
            </a:r>
          </a:p>
        </p:txBody>
      </p:sp>
      <p:pic>
        <p:nvPicPr>
          <p:cNvPr id="3" name="Picture 2" descr="A person with her finger on her chin&#10;&#10;AI-generated content may be incorrect.">
            <a:extLst>
              <a:ext uri="{FF2B5EF4-FFF2-40B4-BE49-F238E27FC236}">
                <a16:creationId xmlns:a16="http://schemas.microsoft.com/office/drawing/2014/main" id="{EE853FE9-A4B7-F745-CAAB-E835C16C1A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8282" y="3511443"/>
            <a:ext cx="3402209" cy="33465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E68B90-DEC8-0BC6-F1B9-3BD40B28BBB1}"/>
              </a:ext>
            </a:extLst>
          </p:cNvPr>
          <p:cNvSpPr txBox="1"/>
          <p:nvPr/>
        </p:nvSpPr>
        <p:spPr>
          <a:xfrm>
            <a:off x="3516104" y="3818081"/>
            <a:ext cx="1533248" cy="442674"/>
          </a:xfrm>
          <a:prstGeom prst="roundRect">
            <a:avLst/>
          </a:prstGeom>
          <a:solidFill>
            <a:srgbClr val="A9E408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buSzPts val="1000"/>
              <a:tabLst>
                <a:tab pos="457200" algn="l"/>
                <a:tab pos="457200" algn="l"/>
                <a:tab pos="457200" algn="l"/>
              </a:tabLst>
            </a:pPr>
            <a:r>
              <a:rPr lang="en-GB" sz="2000" b="1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Budget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C144C5-8C43-3F08-57AD-B345E69AC245}"/>
              </a:ext>
            </a:extLst>
          </p:cNvPr>
          <p:cNvSpPr txBox="1"/>
          <p:nvPr/>
        </p:nvSpPr>
        <p:spPr>
          <a:xfrm>
            <a:off x="1487043" y="3765390"/>
            <a:ext cx="1533248" cy="442674"/>
          </a:xfrm>
          <a:prstGeom prst="roundRect">
            <a:avLst/>
          </a:prstGeom>
          <a:solidFill>
            <a:srgbClr val="E5007D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buSzPts val="1000"/>
              <a:tabLst>
                <a:tab pos="457200" algn="l"/>
                <a:tab pos="457200" algn="l"/>
                <a:tab pos="457200" algn="l"/>
              </a:tabLst>
            </a:pPr>
            <a:r>
              <a:rPr lang="en-GB" sz="2000" b="1" dirty="0">
                <a:solidFill>
                  <a:schemeClr val="bg1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DJ fee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7AA64A-3428-0A05-EDA5-74B576865FF1}"/>
              </a:ext>
            </a:extLst>
          </p:cNvPr>
          <p:cNvSpPr txBox="1"/>
          <p:nvPr/>
        </p:nvSpPr>
        <p:spPr>
          <a:xfrm>
            <a:off x="3210863" y="4797725"/>
            <a:ext cx="2325088" cy="442674"/>
          </a:xfrm>
          <a:prstGeom prst="roundRect">
            <a:avLst/>
          </a:prstGeom>
          <a:solidFill>
            <a:srgbClr val="01304A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buSzPts val="1000"/>
              <a:tabLst>
                <a:tab pos="457200" algn="l"/>
                <a:tab pos="457200" algn="l"/>
                <a:tab pos="457200" algn="l"/>
              </a:tabLst>
            </a:pPr>
            <a:r>
              <a:rPr lang="en-GB" sz="2000" b="1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Event times</a:t>
            </a:r>
            <a:endParaRPr lang="en-GB" sz="2000" b="1" dirty="0">
              <a:solidFill>
                <a:schemeClr val="bg1"/>
              </a:solidFill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251F9A-EEF3-97FC-CCC1-1693E8033A8D}"/>
              </a:ext>
            </a:extLst>
          </p:cNvPr>
          <p:cNvSpPr txBox="1"/>
          <p:nvPr/>
        </p:nvSpPr>
        <p:spPr>
          <a:xfrm>
            <a:off x="4700248" y="5749247"/>
            <a:ext cx="1737061" cy="783193"/>
          </a:xfrm>
          <a:prstGeom prst="roundRect">
            <a:avLst/>
          </a:prstGeom>
          <a:solidFill>
            <a:srgbClr val="951B8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buSzPts val="1000"/>
              <a:tabLst>
                <a:tab pos="457200" algn="l"/>
                <a:tab pos="457200" algn="l"/>
                <a:tab pos="457200" algn="l"/>
                <a:tab pos="457200" algn="l"/>
              </a:tabLst>
            </a:pPr>
            <a:r>
              <a:rPr lang="en-GB" sz="2000" b="1" dirty="0">
                <a:solidFill>
                  <a:schemeClr val="bg1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Technology &amp; equipment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006921-C548-F7EE-93C3-E4AA56207D9E}"/>
              </a:ext>
            </a:extLst>
          </p:cNvPr>
          <p:cNvSpPr txBox="1"/>
          <p:nvPr/>
        </p:nvSpPr>
        <p:spPr>
          <a:xfrm>
            <a:off x="512097" y="4688248"/>
            <a:ext cx="2138718" cy="783193"/>
          </a:xfrm>
          <a:prstGeom prst="roundRect">
            <a:avLst/>
          </a:prstGeom>
          <a:solidFill>
            <a:srgbClr val="F49200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buSzPts val="1000"/>
              <a:tabLst>
                <a:tab pos="457200" algn="l"/>
                <a:tab pos="457200" algn="l"/>
                <a:tab pos="457200" algn="l"/>
                <a:tab pos="457200" algn="l"/>
              </a:tabLst>
            </a:pPr>
            <a:r>
              <a:rPr lang="en-GB" sz="2000" b="1" dirty="0">
                <a:solidFill>
                  <a:schemeClr val="bg1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Ways to make money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6360953-8AE8-CE7B-0394-AFBB93832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6046"/>
            <a:ext cx="10515600" cy="592834"/>
          </a:xfrm>
        </p:spPr>
        <p:txBody>
          <a:bodyPr/>
          <a:lstStyle/>
          <a:p>
            <a:pPr algn="ctr"/>
            <a:r>
              <a:rPr lang="en-US" sz="4000" dirty="0"/>
              <a:t>Task 2 – The DJ Battle: Beat the Budget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9262F6-699B-8C58-9B8C-192B7D20E389}"/>
              </a:ext>
            </a:extLst>
          </p:cNvPr>
          <p:cNvSpPr txBox="1"/>
          <p:nvPr/>
        </p:nvSpPr>
        <p:spPr>
          <a:xfrm>
            <a:off x="1007643" y="2881001"/>
            <a:ext cx="1034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Your class is in charge of music and hiring the DJ for the summer fete.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8163F4-26DD-7B22-17E6-23EF6B9A78FC}"/>
              </a:ext>
            </a:extLst>
          </p:cNvPr>
          <p:cNvSpPr txBox="1"/>
          <p:nvPr/>
        </p:nvSpPr>
        <p:spPr>
          <a:xfrm>
            <a:off x="812639" y="5951625"/>
            <a:ext cx="1533248" cy="442674"/>
          </a:xfrm>
          <a:prstGeom prst="roundRect">
            <a:avLst/>
          </a:prstGeom>
          <a:solidFill>
            <a:srgbClr val="0FBAEF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buSzPts val="1000"/>
              <a:tabLst>
                <a:tab pos="457200" algn="l"/>
                <a:tab pos="457200" algn="l"/>
                <a:tab pos="457200" algn="l"/>
              </a:tabLst>
            </a:pPr>
            <a:r>
              <a:rPr lang="en-GB" sz="2000" b="1" dirty="0">
                <a:solidFill>
                  <a:schemeClr val="bg1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Playlist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E1AE4D-7B0F-B51A-24F2-4BA49CF98711}"/>
              </a:ext>
            </a:extLst>
          </p:cNvPr>
          <p:cNvSpPr txBox="1"/>
          <p:nvPr/>
        </p:nvSpPr>
        <p:spPr>
          <a:xfrm>
            <a:off x="2638675" y="5951625"/>
            <a:ext cx="1737061" cy="442674"/>
          </a:xfrm>
          <a:prstGeom prst="roundRect">
            <a:avLst/>
          </a:prstGeom>
          <a:solidFill>
            <a:srgbClr val="A9E408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buSzPts val="1000"/>
              <a:tabLst>
                <a:tab pos="457200" algn="l"/>
                <a:tab pos="457200" algn="l"/>
                <a:tab pos="457200" algn="l"/>
                <a:tab pos="457200" algn="l"/>
              </a:tabLst>
            </a:pPr>
            <a:r>
              <a:rPr lang="en-GB" sz="2000" b="1" dirty="0">
                <a:solidFill>
                  <a:sysClr val="windowText" lastClr="0000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Break times</a:t>
            </a:r>
          </a:p>
        </p:txBody>
      </p:sp>
    </p:spTree>
    <p:extLst>
      <p:ext uri="{BB962C8B-B14F-4D97-AF65-F5344CB8AC3E}">
        <p14:creationId xmlns:p14="http://schemas.microsoft.com/office/powerpoint/2010/main" val="1402889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EFFD4-5111-C6D9-5CC4-19B792128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5A3088F-F7A8-1547-8435-35CA5571C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6046"/>
            <a:ext cx="10515600" cy="592834"/>
          </a:xfrm>
        </p:spPr>
        <p:txBody>
          <a:bodyPr/>
          <a:lstStyle/>
          <a:p>
            <a:pPr algn="ctr"/>
            <a:r>
              <a:rPr lang="en-US" sz="4000" dirty="0"/>
              <a:t>Task 2 – The DJ Battle: Beat the Budget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E5FE8F-0C18-23B1-0EAA-11B00DB1789D}"/>
              </a:ext>
            </a:extLst>
          </p:cNvPr>
          <p:cNvSpPr txBox="1"/>
          <p:nvPr/>
        </p:nvSpPr>
        <p:spPr>
          <a:xfrm>
            <a:off x="1007643" y="2881001"/>
            <a:ext cx="1034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Your class is in charge of music and hiring the DJ for the summer fete.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60A2CA-7C91-0CA4-6078-21AC16F6970A}"/>
              </a:ext>
            </a:extLst>
          </p:cNvPr>
          <p:cNvSpPr txBox="1"/>
          <p:nvPr/>
        </p:nvSpPr>
        <p:spPr>
          <a:xfrm>
            <a:off x="1007643" y="3429000"/>
            <a:ext cx="5088357" cy="30469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FBAE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Summer Fete Information</a:t>
            </a:r>
            <a:r>
              <a:rPr lang="en-GB" sz="2400" b="1" dirty="0">
                <a:solidFill>
                  <a:srgbClr val="0FBAE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: </a:t>
            </a:r>
            <a:br>
              <a:rPr lang="en-GB" sz="2400" b="1" dirty="0">
                <a:solidFill>
                  <a:srgbClr val="0FBAE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endParaRPr lang="en-GB" sz="2400" b="1" dirty="0">
              <a:solidFill>
                <a:srgbClr val="0FBAEF"/>
              </a:solidFill>
              <a:effectLst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The fete lasts </a:t>
            </a:r>
            <a:r>
              <a:rPr lang="en-GB" sz="2400" b="1" dirty="0">
                <a:solidFill>
                  <a:srgbClr val="0FBAE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3 hours </a:t>
            </a:r>
            <a:r>
              <a:rPr lang="en-GB" sz="2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(1:00 PM to 4:00 PM).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You have </a:t>
            </a:r>
            <a:r>
              <a:rPr lang="en-GB" sz="2400" b="1" dirty="0">
                <a:solidFill>
                  <a:srgbClr val="0FBAE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£150 </a:t>
            </a:r>
            <a:r>
              <a:rPr lang="en-GB" sz="240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to hire a DJ for the Summer Fete.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You need to pick the best DJ without running out of money!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AFB7BC-EE71-6777-6EEC-FBE544FAFC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9096" y="3429000"/>
            <a:ext cx="4505261" cy="304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54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CE8EB6-C8CC-A69F-8086-79FE53B6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6046"/>
            <a:ext cx="10515600" cy="592834"/>
          </a:xfrm>
        </p:spPr>
        <p:txBody>
          <a:bodyPr/>
          <a:lstStyle/>
          <a:p>
            <a:pPr algn="ctr"/>
            <a:r>
              <a:rPr lang="en-US" sz="4000" dirty="0"/>
              <a:t>DJ Pricing Information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94F88E-BDFE-E1A1-4CFC-CB1E4BEBB366}"/>
              </a:ext>
            </a:extLst>
          </p:cNvPr>
          <p:cNvSpPr/>
          <p:nvPr/>
        </p:nvSpPr>
        <p:spPr>
          <a:xfrm>
            <a:off x="838200" y="3161790"/>
            <a:ext cx="3028950" cy="2556622"/>
          </a:xfrm>
          <a:prstGeom prst="rect">
            <a:avLst/>
          </a:prstGeom>
          <a:solidFill>
            <a:srgbClr val="0FBAEF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SzPts val="1000"/>
              <a:tabLst>
                <a:tab pos="914400" algn="l"/>
              </a:tabLst>
            </a:pPr>
            <a:r>
              <a:rPr lang="en-GB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Cost: </a:t>
            </a:r>
            <a:r>
              <a:rPr lang="en-GB" dirty="0">
                <a:solidFill>
                  <a:schemeClr val="bg1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£140 for the whole afternoon.</a:t>
            </a:r>
          </a:p>
          <a:p>
            <a:pPr>
              <a:buSzPts val="1000"/>
              <a:tabLst>
                <a:tab pos="914400" algn="l"/>
              </a:tabLst>
            </a:pPr>
            <a:endParaRPr lang="en-GB" dirty="0">
              <a:solidFill>
                <a:schemeClr val="bg1"/>
              </a:solidFill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>
              <a:buSzPts val="1000"/>
              <a:tabLst>
                <a:tab pos="914400" algn="l"/>
              </a:tabLst>
            </a:pPr>
            <a:r>
              <a:rPr lang="en-GB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Exclusive Bonus for this DJ: </a:t>
            </a:r>
          </a:p>
          <a:p>
            <a:pPr>
              <a:buSzPts val="1000"/>
              <a:tabLst>
                <a:tab pos="914400" algn="l"/>
              </a:tabLst>
            </a:pPr>
            <a:r>
              <a:rPr lang="en-GB" i="1" dirty="0">
                <a:solidFill>
                  <a:schemeClr val="bg1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Karaoke</a:t>
            </a:r>
            <a:r>
              <a:rPr lang="en-GB" i="1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machine, customers pay £1 to the fete (not DJ) to sing a song.</a:t>
            </a:r>
            <a:endParaRPr lang="en-GB" dirty="0">
              <a:solidFill>
                <a:schemeClr val="bg1"/>
              </a:solidFill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398D57-678C-E73D-FFED-B2C3DF559BC4}"/>
              </a:ext>
            </a:extLst>
          </p:cNvPr>
          <p:cNvSpPr/>
          <p:nvPr/>
        </p:nvSpPr>
        <p:spPr>
          <a:xfrm>
            <a:off x="4800600" y="3161790"/>
            <a:ext cx="2590800" cy="2556622"/>
          </a:xfrm>
          <a:prstGeom prst="rect">
            <a:avLst/>
          </a:prstGeom>
          <a:solidFill>
            <a:srgbClr val="A9E408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SzPts val="1000"/>
              <a:tabLst>
                <a:tab pos="914400" algn="l"/>
              </a:tabLst>
            </a:pPr>
            <a:r>
              <a:rPr lang="en-GB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</a:t>
            </a:r>
            <a:r>
              <a:rPr lang="en-GB" b="1" dirty="0"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ost: </a:t>
            </a:r>
            <a:r>
              <a:rPr lang="en-GB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£10 for every 15 minutes he plays.</a:t>
            </a:r>
          </a:p>
          <a:p>
            <a:pPr>
              <a:buSzPts val="1000"/>
              <a:tabLst>
                <a:tab pos="914400" algn="l"/>
              </a:tabLst>
            </a:pPr>
            <a:endParaRPr lang="en-GB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>
              <a:buSzPts val="1000"/>
              <a:tabLst>
                <a:tab pos="914400" algn="l"/>
              </a:tabLst>
            </a:pPr>
            <a:r>
              <a:rPr lang="en-GB" b="1" dirty="0"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Exclusive Bonus for this DJ: </a:t>
            </a:r>
            <a:r>
              <a:rPr lang="en-GB" i="1" dirty="0"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She plays all the latest hits. </a:t>
            </a:r>
            <a:endParaRPr lang="en-GB" dirty="0"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8EF3E9-8CF2-A836-99EB-1AF18BFC326C}"/>
              </a:ext>
            </a:extLst>
          </p:cNvPr>
          <p:cNvSpPr/>
          <p:nvPr/>
        </p:nvSpPr>
        <p:spPr>
          <a:xfrm>
            <a:off x="8639175" y="3161790"/>
            <a:ext cx="2590800" cy="2556622"/>
          </a:xfrm>
          <a:prstGeom prst="rect">
            <a:avLst/>
          </a:prstGeom>
          <a:solidFill>
            <a:srgbClr val="E5007D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SzPts val="1000"/>
              <a:tabLst>
                <a:tab pos="914400" algn="l"/>
              </a:tabLst>
            </a:pPr>
            <a:r>
              <a:rPr lang="en-GB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Cost: </a:t>
            </a:r>
            <a:r>
              <a:rPr lang="en-GB" dirty="0">
                <a:solidFill>
                  <a:schemeClr val="bg1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£45 per hour.</a:t>
            </a:r>
          </a:p>
          <a:p>
            <a:pPr lvl="1">
              <a:buSzPts val="1000"/>
              <a:tabLst>
                <a:tab pos="914400" algn="l"/>
              </a:tabLst>
            </a:pPr>
            <a:endParaRPr lang="en-GB" sz="1800" dirty="0">
              <a:solidFill>
                <a:schemeClr val="bg1"/>
              </a:solidFill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>
              <a:buSzPts val="1000"/>
              <a:tabLst>
                <a:tab pos="914400" algn="l"/>
              </a:tabLst>
            </a:pPr>
            <a:r>
              <a:rPr lang="en-GB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Exclusive Bonus for this DJ: </a:t>
            </a:r>
          </a:p>
          <a:p>
            <a:pPr>
              <a:buSzPts val="1000"/>
              <a:tabLst>
                <a:tab pos="914400" algn="l"/>
              </a:tabLst>
            </a:pPr>
            <a:r>
              <a:rPr lang="en-GB" i="1" dirty="0">
                <a:solidFill>
                  <a:schemeClr val="bg1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Customers pay 50p to the fete (not the DJ) for each individual song request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51B23D-5910-06DF-CA5F-F7A24828E1AF}"/>
              </a:ext>
            </a:extLst>
          </p:cNvPr>
          <p:cNvSpPr txBox="1"/>
          <p:nvPr/>
        </p:nvSpPr>
        <p:spPr>
          <a:xfrm>
            <a:off x="838200" y="2598453"/>
            <a:ext cx="29539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tabLst>
                <a:tab pos="457200" algn="l"/>
              </a:tabLst>
            </a:pPr>
            <a:r>
              <a:rPr lang="en-GB" sz="2200" b="1" dirty="0">
                <a:solidFill>
                  <a:schemeClr val="bg1"/>
                </a:solidFill>
                <a:effectLst/>
                <a:highlight>
                  <a:srgbClr val="0FBAEF"/>
                </a:highligh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DJ "Flat-Fee" Freddie: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EBB1F0-1791-DAC2-0776-1C5654FCEE2A}"/>
              </a:ext>
            </a:extLst>
          </p:cNvPr>
          <p:cNvSpPr txBox="1"/>
          <p:nvPr/>
        </p:nvSpPr>
        <p:spPr>
          <a:xfrm>
            <a:off x="4715077" y="2570978"/>
            <a:ext cx="27618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tabLst>
                <a:tab pos="457200" algn="l"/>
              </a:tabLst>
            </a:pPr>
            <a:r>
              <a:rPr lang="en-GB" sz="2200" b="1" dirty="0">
                <a:effectLst/>
                <a:highlight>
                  <a:srgbClr val="A9E408"/>
                </a:highligh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Mix-Master Martha: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B478A6-D0E4-9C12-1AFD-DF0C47C81059}"/>
              </a:ext>
            </a:extLst>
          </p:cNvPr>
          <p:cNvSpPr txBox="1"/>
          <p:nvPr/>
        </p:nvSpPr>
        <p:spPr>
          <a:xfrm>
            <a:off x="9047248" y="2598453"/>
            <a:ext cx="17746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tabLst>
                <a:tab pos="457200" algn="l"/>
              </a:tabLst>
            </a:pPr>
            <a:r>
              <a:rPr lang="en-GB" sz="2200" b="1" dirty="0">
                <a:solidFill>
                  <a:schemeClr val="bg1"/>
                </a:solidFill>
                <a:effectLst/>
                <a:highlight>
                  <a:srgbClr val="E5007D"/>
                </a:highligh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Shuffle Sam: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FE976C3-ABCD-69A9-BE7F-ED19D97C836F}"/>
              </a:ext>
            </a:extLst>
          </p:cNvPr>
          <p:cNvSpPr/>
          <p:nvPr/>
        </p:nvSpPr>
        <p:spPr>
          <a:xfrm>
            <a:off x="6419461" y="5894812"/>
            <a:ext cx="5590225" cy="881126"/>
          </a:xfrm>
          <a:prstGeom prst="roundRect">
            <a:avLst/>
          </a:prstGeom>
          <a:solidFill>
            <a:srgbClr val="01304A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8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Summer Fete Information</a:t>
            </a:r>
            <a:r>
              <a:rPr lang="en-GB" sz="1800" b="1" dirty="0">
                <a:solidFill>
                  <a:schemeClr val="bg1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: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The fete lasts </a:t>
            </a:r>
            <a:r>
              <a:rPr lang="en-GB" sz="1800" b="1" dirty="0">
                <a:solidFill>
                  <a:schemeClr val="bg1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3 hours </a:t>
            </a:r>
            <a:r>
              <a:rPr lang="en-GB" sz="1800" dirty="0">
                <a:solidFill>
                  <a:schemeClr val="bg1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(1:00 PM to 4:00 PM)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You have </a:t>
            </a:r>
            <a:r>
              <a:rPr lang="en-GB" sz="1800" b="1" dirty="0">
                <a:solidFill>
                  <a:schemeClr val="bg1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£150</a:t>
            </a:r>
            <a:r>
              <a:rPr lang="en-GB" sz="1800" dirty="0">
                <a:solidFill>
                  <a:schemeClr val="bg1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 to hire a DJ for the Summer Fete. </a:t>
            </a:r>
            <a:endParaRPr lang="en-US" b="1" dirty="0">
              <a:solidFill>
                <a:schemeClr val="bg1"/>
              </a:solidFill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286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BC7A6-9233-4AF6-5BA7-16E204714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AEEBA89-7AA3-0D22-567F-C9CC4273A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6046"/>
            <a:ext cx="10515600" cy="592834"/>
          </a:xfrm>
        </p:spPr>
        <p:txBody>
          <a:bodyPr/>
          <a:lstStyle/>
          <a:p>
            <a:pPr algn="ctr"/>
            <a:r>
              <a:rPr lang="en-US" sz="4000" dirty="0"/>
              <a:t>Working Out Table: The DJ Battle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B56409-66A5-D109-328B-174C986DCE5C}"/>
              </a:ext>
            </a:extLst>
          </p:cNvPr>
          <p:cNvSpPr txBox="1"/>
          <p:nvPr/>
        </p:nvSpPr>
        <p:spPr>
          <a:xfrm>
            <a:off x="838200" y="2441355"/>
            <a:ext cx="109061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300"/>
              </a:spcBef>
              <a:spcAft>
                <a:spcPts val="30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Calculate the cost of each DJ for the 3-hour fete. Which is cheapest? Which is most expensive?</a:t>
            </a:r>
            <a:endParaRPr lang="en-GB" sz="1800" kern="100" dirty="0"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5A09C74-DCB8-0BA9-D6A2-74A6EBB7AC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204124"/>
              </p:ext>
            </p:extLst>
          </p:nvPr>
        </p:nvGraphicFramePr>
        <p:xfrm>
          <a:off x="935348" y="2965761"/>
          <a:ext cx="4938980" cy="370728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68966">
                  <a:extLst>
                    <a:ext uri="{9D8B030D-6E8A-4147-A177-3AD203B41FA5}">
                      <a16:colId xmlns:a16="http://schemas.microsoft.com/office/drawing/2014/main" val="2358525040"/>
                    </a:ext>
                  </a:extLst>
                </a:gridCol>
                <a:gridCol w="2470014">
                  <a:extLst>
                    <a:ext uri="{9D8B030D-6E8A-4147-A177-3AD203B41FA5}">
                      <a16:colId xmlns:a16="http://schemas.microsoft.com/office/drawing/2014/main" val="4267483383"/>
                    </a:ext>
                  </a:extLst>
                </a:gridCol>
              </a:tblGrid>
              <a:tr h="603170"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kern="100" dirty="0">
                          <a:solidFill>
                            <a:schemeClr val="bg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DJ Names</a:t>
                      </a:r>
                    </a:p>
                  </a:txBody>
                  <a:tcPr marL="62104" marR="62104" marT="0" marB="0" anchor="ctr">
                    <a:solidFill>
                      <a:srgbClr val="0FBA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kern="100" dirty="0">
                          <a:solidFill>
                            <a:schemeClr val="bg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DJ Cost</a:t>
                      </a:r>
                    </a:p>
                  </a:txBody>
                  <a:tcPr marL="62104" marR="62104" marT="0" marB="0" anchor="ctr">
                    <a:solidFill>
                      <a:srgbClr val="0FB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294682"/>
                  </a:ext>
                </a:extLst>
              </a:tr>
              <a:tr h="956240"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0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DJ "Flat-Fee" Freddie</a:t>
                      </a:r>
                    </a:p>
                    <a:p>
                      <a:pPr algn="ctr"/>
                      <a:r>
                        <a:rPr lang="en-GB" sz="1800" b="1" kern="10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0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</a:p>
                  </a:txBody>
                  <a:tcPr marL="62104" marR="62104" marT="0" marB="0" anchor="ctr"/>
                </a:tc>
                <a:extLst>
                  <a:ext uri="{0D108BD9-81ED-4DB2-BD59-A6C34878D82A}">
                    <a16:rowId xmlns:a16="http://schemas.microsoft.com/office/drawing/2014/main" val="1358492233"/>
                  </a:ext>
                </a:extLst>
              </a:tr>
              <a:tr h="956240"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0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Mix-Master Martha</a:t>
                      </a:r>
                    </a:p>
                    <a:p>
                      <a:pPr algn="ctr"/>
                      <a:r>
                        <a:rPr lang="en-GB" sz="1800" b="1" kern="10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0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</a:p>
                  </a:txBody>
                  <a:tcPr marL="62104" marR="62104" marT="0" marB="0" anchor="ctr"/>
                </a:tc>
                <a:extLst>
                  <a:ext uri="{0D108BD9-81ED-4DB2-BD59-A6C34878D82A}">
                    <a16:rowId xmlns:a16="http://schemas.microsoft.com/office/drawing/2014/main" val="2893012104"/>
                  </a:ext>
                </a:extLst>
              </a:tr>
              <a:tr h="1191639"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0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Shuffle Sam:</a:t>
                      </a:r>
                    </a:p>
                    <a:p>
                      <a:pPr algn="ctr"/>
                      <a:r>
                        <a:rPr lang="en-GB" sz="1800" b="1" kern="10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00" dirty="0">
                          <a:effectLst/>
                          <a:latin typeface="Lato Semibold" panose="020F0502020204030203" pitchFamily="34" charset="0"/>
                          <a:ea typeface="Lato Semibold" panose="020F0502020204030203" pitchFamily="34" charset="0"/>
                          <a:cs typeface="Lato Semibold" panose="020F0502020204030203" pitchFamily="34" charset="0"/>
                        </a:rPr>
                        <a:t> </a:t>
                      </a:r>
                    </a:p>
                  </a:txBody>
                  <a:tcPr marL="62104" marR="62104" marT="0" marB="0" anchor="ctr"/>
                </a:tc>
                <a:extLst>
                  <a:ext uri="{0D108BD9-81ED-4DB2-BD59-A6C34878D82A}">
                    <a16:rowId xmlns:a16="http://schemas.microsoft.com/office/drawing/2014/main" val="2598897068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B05A5B4A-8A36-5243-4CBC-99DACABD1E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4565" y="2965761"/>
            <a:ext cx="5478281" cy="370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37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2778708-789F-1A26-A42B-787F53E19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07" y="1876046"/>
            <a:ext cx="11566585" cy="592834"/>
          </a:xfrm>
        </p:spPr>
        <p:txBody>
          <a:bodyPr/>
          <a:lstStyle/>
          <a:p>
            <a:pPr algn="ctr"/>
            <a:r>
              <a:rPr lang="en-US" sz="4000" dirty="0"/>
              <a:t>Task 3 – Scenario Cards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27593B-2C4F-C9DE-644B-F843FFC07CEA}"/>
              </a:ext>
            </a:extLst>
          </p:cNvPr>
          <p:cNvSpPr txBox="1"/>
          <p:nvPr/>
        </p:nvSpPr>
        <p:spPr>
          <a:xfrm>
            <a:off x="523335" y="2468880"/>
            <a:ext cx="111453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A0A0A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Now you’re going to practice managing ‘</a:t>
            </a:r>
            <a:r>
              <a:rPr lang="en-GB" sz="2000" b="1" dirty="0">
                <a:solidFill>
                  <a:srgbClr val="F492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unknowns</a:t>
            </a:r>
            <a:r>
              <a:rPr lang="en-GB" sz="2000" b="1" dirty="0">
                <a:solidFill>
                  <a:srgbClr val="0A0A0A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’</a:t>
            </a:r>
            <a:r>
              <a:rPr lang="en-GB" sz="2000" dirty="0">
                <a:solidFill>
                  <a:srgbClr val="0A0A0A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, those surprise changes like last-minute discounts or bad weather. You will explore how these unknowns can change your total budget and help you pick the best deal.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619B1-80FF-7904-D3E4-B2D0BAEB9B08}"/>
              </a:ext>
            </a:extLst>
          </p:cNvPr>
          <p:cNvSpPr txBox="1"/>
          <p:nvPr/>
        </p:nvSpPr>
        <p:spPr>
          <a:xfrm>
            <a:off x="523336" y="3835458"/>
            <a:ext cx="603274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u="sng" kern="0" dirty="0">
                <a:solidFill>
                  <a:srgbClr val="F49200"/>
                </a:solidFill>
                <a:effectLst/>
                <a:latin typeface="Rubik" pitchFamily="2" charset="-79"/>
                <a:ea typeface="Lato Semibold" panose="020F0502020204030203" pitchFamily="34" charset="0"/>
                <a:cs typeface="Rubik" pitchFamily="2" charset="-79"/>
              </a:rPr>
              <a:t>Activity</a:t>
            </a:r>
            <a:endParaRPr lang="en-GB" sz="2400" b="1" u="sng" kern="100" dirty="0">
              <a:solidFill>
                <a:srgbClr val="F49200"/>
              </a:solidFill>
              <a:effectLst/>
              <a:latin typeface="Rubik" pitchFamily="2" charset="-79"/>
              <a:ea typeface="Lato Semibold" panose="020F0502020204030203" pitchFamily="34" charset="0"/>
              <a:cs typeface="Rubik" pitchFamily="2" charset="-79"/>
            </a:endParaRPr>
          </a:p>
          <a:p>
            <a:pPr marL="342900" lvl="0" indent="-342900">
              <a:buFont typeface="+mj-lt"/>
              <a:buAutoNum type="arabicParenR"/>
            </a:pPr>
            <a:r>
              <a:rPr lang="en-GB" sz="2000" kern="1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Pick a </a:t>
            </a:r>
            <a:r>
              <a:rPr lang="en-GB" sz="2000" b="1" kern="100" dirty="0">
                <a:solidFill>
                  <a:srgbClr val="F492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Scenario Card </a:t>
            </a:r>
            <a:r>
              <a:rPr lang="en-GB" sz="2000" kern="1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and work out the new DJ costs</a:t>
            </a:r>
          </a:p>
          <a:p>
            <a:pPr marL="342900" lvl="0" indent="-342900">
              <a:buFont typeface="+mj-lt"/>
              <a:buAutoNum type="arabicParenR"/>
            </a:pPr>
            <a:r>
              <a:rPr lang="en-GB" sz="2000" kern="1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How does the New DJ cost compare to the Original DJ cost?</a:t>
            </a:r>
          </a:p>
          <a:p>
            <a:pPr marL="342900" lvl="0" indent="-342900">
              <a:buFont typeface="+mj-lt"/>
              <a:buAutoNum type="arabicParenR"/>
            </a:pPr>
            <a:r>
              <a:rPr lang="en-GB" sz="2000" kern="1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Pick another Scenario Card and repeat the process</a:t>
            </a:r>
          </a:p>
          <a:p>
            <a:pPr marL="342900" lvl="0" indent="-342900">
              <a:buFont typeface="+mj-lt"/>
              <a:buAutoNum type="arabicParenR"/>
            </a:pPr>
            <a:r>
              <a:rPr lang="en-GB" sz="2000" kern="1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Then as a group decide which DJ the school should hire.</a:t>
            </a:r>
            <a:endParaRPr lang="en-GB" sz="2000" kern="100" dirty="0">
              <a:effectLst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pic>
        <p:nvPicPr>
          <p:cNvPr id="3" name="Picture 2" descr="A person with her hand on her chin&#10;&#10;AI-generated content may be incorrect.">
            <a:extLst>
              <a:ext uri="{FF2B5EF4-FFF2-40B4-BE49-F238E27FC236}">
                <a16:creationId xmlns:a16="http://schemas.microsoft.com/office/drawing/2014/main" id="{6612B57C-541F-AE3C-1727-AE9DD6A728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40689" y="3061714"/>
            <a:ext cx="3803166" cy="379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2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FB19292-354F-3147-A4BF-76BFE4C9B2CD}" vid="{E457DFE1-EFB6-EC44-940F-E59AE79C4403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FB19292-354F-3147-A4BF-76BFE4C9B2CD}" vid="{F82B8945-66B6-3E46-A68A-5F2978C16CA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446c59-e2cf-4ab6-976a-d41307e20e11" xsi:nil="true"/>
    <SharedWithUsers xmlns="5c446c59-e2cf-4ab6-976a-d41307e20e11">
      <UserInfo>
        <DisplayName/>
        <AccountId xsi:nil="true"/>
        <AccountType/>
      </UserInfo>
    </SharedWithUsers>
    <lcf76f155ced4ddcb4097134ff3c332f xmlns="9ee82e13-1b50-405b-9568-052d589b8073">
      <Terms xmlns="http://schemas.microsoft.com/office/infopath/2007/PartnerControls"/>
    </lcf76f155ced4ddcb4097134ff3c332f>
    <LastSharedByUser xmlns="a0c5e170-c2bf-40c5-965f-30bc478cefd3" xsi:nil="true"/>
    <MediaLengthInSeconds xmlns="9ee82e13-1b50-405b-9568-052d589b8073" xsi:nil="true"/>
    <LastSharedByTime xmlns="a0c5e170-c2bf-40c5-965f-30bc478cefd3" xsi:nil="true"/>
    <Audience xmlns="9ee82e13-1b50-405b-9568-052d589b8073" xsi:nil="true"/>
    <Related_x0020_organisation xmlns="9ee82e13-1b50-405b-9568-052d589b8073" xsi:nil="true"/>
    <Marketing_x0020_collateral xmlns="9ee82e13-1b50-405b-9568-052d589b8073" xsi:nil="true"/>
    <Purpose xmlns="9ee82e13-1b50-405b-9568-052d589b8073" xsi:nil="true"/>
    <Product_x0020_or_x0020_project xmlns="9ee82e13-1b50-405b-9568-052d589b8073">National Numeracy Day</Product_x0020_or_x0020_project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7FE630D82CD840BE3B853723BB2ED2" ma:contentTypeVersion="27" ma:contentTypeDescription="Create a new document." ma:contentTypeScope="" ma:versionID="08bd3438a79277a73d8bd7d0e0c36025">
  <xsd:schema xmlns:xsd="http://www.w3.org/2001/XMLSchema" xmlns:xs="http://www.w3.org/2001/XMLSchema" xmlns:p="http://schemas.microsoft.com/office/2006/metadata/properties" xmlns:ns2="9ee82e13-1b50-405b-9568-052d589b8073" xmlns:ns3="5c446c59-e2cf-4ab6-976a-d41307e20e11" xmlns:ns4="a0c5e170-c2bf-40c5-965f-30bc478cefd3" targetNamespace="http://schemas.microsoft.com/office/2006/metadata/properties" ma:root="true" ma:fieldsID="ef7f4d102ad7bb2971196e6918500b2e" ns2:_="" ns3:_="" ns4:_="">
    <xsd:import namespace="9ee82e13-1b50-405b-9568-052d589b8073"/>
    <xsd:import namespace="5c446c59-e2cf-4ab6-976a-d41307e20e11"/>
    <xsd:import namespace="a0c5e170-c2bf-40c5-965f-30bc478cefd3"/>
    <xsd:element name="properties">
      <xsd:complexType>
        <xsd:sequence>
          <xsd:element name="documentManagement">
            <xsd:complexType>
              <xsd:all>
                <xsd:element ref="ns2:Product_x0020_or_x0020_project"/>
                <xsd:element ref="ns2:Audience" minOccurs="0"/>
                <xsd:element ref="ns2:Related_x0020_organisation" minOccurs="0"/>
                <xsd:element ref="ns2:Marketing_x0020_collateral" minOccurs="0"/>
                <xsd:element ref="ns2:Purpose" minOccurs="0"/>
                <xsd:element ref="ns3:SharedWithUsers" minOccurs="0"/>
                <xsd:element ref="ns4:SharingHintHash" minOccurs="0"/>
                <xsd:element ref="ns4:SharedWithDetails" minOccurs="0"/>
                <xsd:element ref="ns4:LastSharedByUser" minOccurs="0"/>
                <xsd:element ref="ns4:LastSharedByTim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e82e13-1b50-405b-9568-052d589b8073" elementFormDefault="qualified">
    <xsd:import namespace="http://schemas.microsoft.com/office/2006/documentManagement/types"/>
    <xsd:import namespace="http://schemas.microsoft.com/office/infopath/2007/PartnerControls"/>
    <xsd:element name="Product_x0020_or_x0020_project" ma:index="8" ma:displayName="Product or project" ma:format="Dropdown" ma:internalName="Product_x0020_or_x0020_project">
      <xsd:simpleType>
        <xsd:restriction base="dms:Choice">
          <xsd:enumeration value="National Numeracy Day"/>
          <xsd:enumeration value="National Numeracy Challenge (NNC)"/>
          <xsd:enumeration value="NNC Champions"/>
          <xsd:enumeration value="NNC Online"/>
          <xsd:enumeration value="Firm Foundations (PHF)"/>
          <xsd:enumeration value="Parental Engagement (PHF)"/>
          <xsd:enumeration value="Event"/>
          <xsd:enumeration value="Numeracy Forum"/>
          <xsd:enumeration value="HoL Reception 2012"/>
          <xsd:enumeration value="Manifesto"/>
          <xsd:enumeration value="YouGov"/>
          <xsd:enumeration value="NAC"/>
          <xsd:enumeration value="Morning Maths Meetings (MMM)"/>
          <xsd:enumeration value="Numeracy Review"/>
          <xsd:enumeration value="APPG"/>
          <xsd:enumeration value="Website"/>
          <xsd:enumeration value="Passport Maths"/>
          <xsd:enumeration value="Internal Comms"/>
          <xsd:enumeration value="Media"/>
          <xsd:enumeration value="Star Dash Studios"/>
          <xsd:enumeration value="Number Confidence Week"/>
          <xsd:enumeration value="Checktember"/>
          <xsd:enumeration value="Other"/>
        </xsd:restriction>
      </xsd:simpleType>
    </xsd:element>
    <xsd:element name="Audience" ma:index="9" nillable="true" ma:displayName="Audience" ma:internalName="Audienc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Parents"/>
                    <xsd:enumeration value="Learners"/>
                    <xsd:enumeration value="Employers"/>
                    <xsd:enumeration value="Teachers"/>
                    <xsd:enumeration value="Influencers"/>
                    <xsd:enumeration value="All"/>
                  </xsd:restriction>
                </xsd:simpleType>
              </xsd:element>
            </xsd:sequence>
          </xsd:extension>
        </xsd:complexContent>
      </xsd:complexType>
    </xsd:element>
    <xsd:element name="Related_x0020_organisation" ma:index="10" nillable="true" ma:displayName="Related organisation" ma:internalName="Related_x0020_organisation">
      <xsd:simpleType>
        <xsd:restriction base="dms:Text">
          <xsd:maxLength value="100"/>
        </xsd:restriction>
      </xsd:simpleType>
    </xsd:element>
    <xsd:element name="Marketing_x0020_collateral" ma:index="11" nillable="true" ma:displayName="External Document - Use" ma:format="Dropdown" ma:indexed="true" ma:internalName="Marketing_x0020_collateral">
      <xsd:simpleType>
        <xsd:restriction base="dms:Choice">
          <xsd:enumeration value="News release"/>
          <xsd:enumeration value="Presentation"/>
          <xsd:enumeration value="Case study"/>
          <xsd:enumeration value="Leaflet / Handout"/>
          <xsd:enumeration value="Logo"/>
        </xsd:restriction>
      </xsd:simpleType>
    </xsd:element>
    <xsd:element name="Purpose" ma:index="12" nillable="true" ma:displayName="Internal Document - Use" ma:format="Dropdown" ma:indexed="true" ma:internalName="Purpose">
      <xsd:simpleType>
        <xsd:restriction base="dms:Choice">
          <xsd:enumeration value="Planning"/>
          <xsd:enumeration value="Guidelines"/>
          <xsd:enumeration value="Application"/>
          <xsd:enumeration value="Contact list"/>
          <xsd:enumeration value="Pre design copy"/>
          <xsd:enumeration value="Consultation / Response"/>
          <xsd:enumeration value="Third party comms"/>
          <xsd:enumeration value="Evidence / Report"/>
          <xsd:enumeration value="Case Study"/>
        </xsd:restriction>
      </xsd:simpleType>
    </xsd:element>
    <xsd:element name="MediaServiceMetadata" ma:index="1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2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7" nillable="true" ma:displayName="Location" ma:internalName="MediaServiceLocation" ma:readOnly="true">
      <xsd:simpleType>
        <xsd:restriction base="dms:Text"/>
      </xsd:simpleType>
    </xsd:element>
    <xsd:element name="MediaLengthInSeconds" ma:index="2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0" nillable="true" ma:taxonomy="true" ma:internalName="lcf76f155ced4ddcb4097134ff3c332f" ma:taxonomyFieldName="MediaServiceImageTags" ma:displayName="Image Tags" ma:readOnly="false" ma:fieldId="{5cf76f15-5ced-4ddc-b409-7134ff3c332f}" ma:taxonomyMulti="true" ma:sspId="ef2560c5-e438-498a-b155-42b5557b5a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446c59-e2cf-4ab6-976a-d41307e20e1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axCatchAll" ma:index="31" nillable="true" ma:displayName="Taxonomy Catch All Column" ma:hidden="true" ma:list="{a7ee53dc-7a83-4204-bf94-a1a24809ac75}" ma:internalName="TaxCatchAll" ma:showField="CatchAllData" ma:web="5c446c59-e2cf-4ab6-976a-d41307e20e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c5e170-c2bf-40c5-965f-30bc478cefd3" elementFormDefault="qualified">
    <xsd:import namespace="http://schemas.microsoft.com/office/2006/documentManagement/types"/>
    <xsd:import namespace="http://schemas.microsoft.com/office/infopath/2007/PartnerControls"/>
    <xsd:element name="SharingHintHash" ma:index="14" nillable="true" ma:displayName="Sharing Hint Hash" ma:internalName="SharingHintHash" ma:readOnly="true">
      <xsd:simpleType>
        <xsd:restriction base="dms:Text"/>
      </xsd:simpleType>
    </xsd:element>
    <xsd:element name="SharedWithDetails" ma:index="15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6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7" nillable="true" ma:displayName="Last Shared By Time" ma:description="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4B2919-0DDB-410D-825F-F6E2661E56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44E197C-01BE-4D3C-A722-C2BF038759D5}">
  <ds:schemaRefs>
    <ds:schemaRef ds:uri="9ee82e13-1b50-405b-9568-052d589b8073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a0c5e170-c2bf-40c5-965f-30bc478cefd3"/>
    <ds:schemaRef ds:uri="5c446c59-e2cf-4ab6-976a-d41307e20e11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652A88B-7A7F-41EB-ADF3-2B2662AD80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e82e13-1b50-405b-9568-052d589b8073"/>
    <ds:schemaRef ds:uri="5c446c59-e2cf-4ab6-976a-d41307e20e11"/>
    <ds:schemaRef ds:uri="a0c5e170-c2bf-40c5-965f-30bc478cef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655</TotalTime>
  <Words>1247</Words>
  <Application>Microsoft Office PowerPoint</Application>
  <PresentationFormat>Widescreen</PresentationFormat>
  <Paragraphs>174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Aptos</vt:lpstr>
      <vt:lpstr>Arial</vt:lpstr>
      <vt:lpstr>Calibri</vt:lpstr>
      <vt:lpstr>Helvetica</vt:lpstr>
      <vt:lpstr>Lato</vt:lpstr>
      <vt:lpstr>Lato Black</vt:lpstr>
      <vt:lpstr>Lato Semibold</vt:lpstr>
      <vt:lpstr>Rubik</vt:lpstr>
      <vt:lpstr>Symbol</vt:lpstr>
      <vt:lpstr>Times New Roman</vt:lpstr>
      <vt:lpstr>var(--cQpmVe--WspBzc,unset)</vt:lpstr>
      <vt:lpstr>var(--nkmQOe)</vt:lpstr>
      <vt:lpstr>var(--rTk0E)</vt:lpstr>
      <vt:lpstr>1_Custom Design</vt:lpstr>
      <vt:lpstr>Custom Design</vt:lpstr>
      <vt:lpstr>1_Office Theme</vt:lpstr>
      <vt:lpstr>PowerPoint Presentation</vt:lpstr>
      <vt:lpstr>Your school is putting on a summer fete and your class is helping to organise it</vt:lpstr>
      <vt:lpstr>Task 1 – Fete Activity Ideas </vt:lpstr>
      <vt:lpstr>Task 2 – The DJ Battle: Beat the Budget</vt:lpstr>
      <vt:lpstr>Task 2 – The DJ Battle: Beat the Budget</vt:lpstr>
      <vt:lpstr>Task 2 – The DJ Battle: Beat the Budget</vt:lpstr>
      <vt:lpstr>DJ Pricing Information</vt:lpstr>
      <vt:lpstr>Working Out Table: The DJ Battle</vt:lpstr>
      <vt:lpstr>Task 3 – Scenario Cards</vt:lpstr>
      <vt:lpstr>Scenario cards – The DJ Battle: Beat the Budget</vt:lpstr>
      <vt:lpstr>Scenario cards – The DJ Battle: Beat the Budget</vt:lpstr>
      <vt:lpstr>Working Out Table – The DJ Battle</vt:lpstr>
      <vt:lpstr>The DJ Battle - Class Vote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Maya Metcalfe</dc:creator>
  <cp:lastModifiedBy>Lizzie Green</cp:lastModifiedBy>
  <cp:revision>25</cp:revision>
  <dcterms:created xsi:type="dcterms:W3CDTF">2023-02-20T15:48:34Z</dcterms:created>
  <dcterms:modified xsi:type="dcterms:W3CDTF">2026-05-14T13:06:17Z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0x010100897FE630D82CD840BE3B853723BB2ED2</vt:lpwstr>
  </property>
  <property fmtid="{D5CDD505-2E9C-101B-9397-08002B2CF9AE}" pid="3" name="MediaServiceImageTags">
    <vt:lpwstr/>
  </property>
  <property fmtid="{D5CDD505-2E9C-101B-9397-08002B2CF9AE}" pid="4" name="Order">
    <vt:r8>1277900</vt:r8>
  </property>
  <property fmtid="{D5CDD505-2E9C-101B-9397-08002B2CF9AE}" pid="5" name="Product or project">
    <vt:lpwstr>National Numeracy Day</vt:lpwstr>
  </property>
  <property fmtid="{D5CDD505-2E9C-101B-9397-08002B2CF9AE}" pid="6" name="xd_ProgID">
    <vt:lpwstr/>
  </property>
  <property fmtid="{D5CDD505-2E9C-101B-9397-08002B2CF9AE}" pid="7" name="TemplateUrl">
    <vt:lpwstr/>
  </property>
  <property fmtid="{D5CDD505-2E9C-101B-9397-08002B2CF9AE}" pid="8" name="ComplianceAssetId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bool>false</vt:bool>
  </property>
  <property fmtid="{D5CDD505-2E9C-101B-9397-08002B2CF9AE}" pid="12" name="TaxKeyword">
    <vt:lpwstr/>
  </property>
</Properties>
</file>