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  <p:sldMasterId id="2147483666" r:id="rId5"/>
    <p:sldMasterId id="2147483699" r:id="rId6"/>
  </p:sldMasterIdLst>
  <p:notesMasterIdLst>
    <p:notesMasterId r:id="rId25"/>
  </p:notesMasterIdLst>
  <p:handoutMasterIdLst>
    <p:handoutMasterId r:id="rId26"/>
  </p:handoutMasterIdLst>
  <p:sldIdLst>
    <p:sldId id="289" r:id="rId7"/>
    <p:sldId id="264" r:id="rId8"/>
    <p:sldId id="262" r:id="rId9"/>
    <p:sldId id="265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267" r:id="rId18"/>
    <p:sldId id="290" r:id="rId19"/>
    <p:sldId id="306" r:id="rId20"/>
    <p:sldId id="291" r:id="rId21"/>
    <p:sldId id="292" r:id="rId22"/>
    <p:sldId id="293" r:id="rId23"/>
    <p:sldId id="30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BAEF"/>
    <a:srgbClr val="F49200"/>
    <a:srgbClr val="A9E408"/>
    <a:srgbClr val="E5007D"/>
    <a:srgbClr val="01304A"/>
    <a:srgbClr val="951B81"/>
    <a:srgbClr val="3C3C3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63"/>
    <p:restoredTop sz="83333"/>
  </p:normalViewPr>
  <p:slideViewPr>
    <p:cSldViewPr snapToGrid="0">
      <p:cViewPr varScale="1">
        <p:scale>
          <a:sx n="52" d="100"/>
          <a:sy n="52" d="100"/>
        </p:scale>
        <p:origin x="9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93F590-9853-723B-5C72-8089F4F88A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CAD9B-A196-1CF4-B35B-362DFFF41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AC91D-8AED-C64C-BB4D-AFD674898768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9797E-3CC0-DDB7-7206-92AF9FF9B9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CCC94-4EAB-01E7-EFF5-3E16202022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57C70-A196-F948-88A3-972AEC03C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43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52D22-50A3-A142-B9AE-A27DED4DDC1C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D71-0DFC-3D4F-A537-8BEAD88B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9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03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10D80-46D9-A59A-FEA4-5DF20BD7B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295CD9-7977-8028-828B-E5340639B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F3B05-4A96-6319-A7E9-DE255C1D6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Table 2 the </a:t>
            </a:r>
            <a:r>
              <a:rPr lang="en-US" b="1" dirty="0"/>
              <a:t>‘Initial profit prediction’ </a:t>
            </a:r>
            <a:r>
              <a:rPr lang="en-US" b="0" dirty="0"/>
              <a:t>is </a:t>
            </a:r>
            <a:r>
              <a:rPr lang="en-US" dirty="0"/>
              <a:t>to support students layout their working out</a:t>
            </a:r>
          </a:p>
          <a:p>
            <a:pPr marL="228600" indent="-228600">
              <a:buAutoNum type="arabicParenR"/>
            </a:pPr>
            <a:r>
              <a:rPr lang="en-US" dirty="0"/>
              <a:t>Input quantities worked out from The Burger Boss Challenge – Table 2</a:t>
            </a:r>
          </a:p>
          <a:p>
            <a:pPr marL="228600" indent="-228600">
              <a:buAutoNum type="arabicParenR"/>
            </a:pPr>
            <a:r>
              <a:rPr lang="en-US" dirty="0"/>
              <a:t>Work out </a:t>
            </a:r>
            <a:r>
              <a:rPr lang="en-US" b="1" dirty="0"/>
              <a:t>Total costs </a:t>
            </a:r>
            <a:r>
              <a:rPr lang="en-US" dirty="0"/>
              <a:t>for each food and drink item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Work out </a:t>
            </a:r>
            <a:r>
              <a:rPr lang="en-US" b="1" dirty="0"/>
              <a:t>Total Income </a:t>
            </a:r>
            <a:r>
              <a:rPr lang="en-US" dirty="0"/>
              <a:t>for each food and drink item (This is a prediction assuming all the stock is sold on the day of the summer fete)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Work out the potential </a:t>
            </a:r>
            <a:r>
              <a:rPr lang="en-US" b="1" dirty="0"/>
              <a:t>Profit</a:t>
            </a:r>
            <a:r>
              <a:rPr lang="en-US" dirty="0"/>
              <a:t> for each food and drink item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9DBE1-0EED-DDB2-4353-85E30AB9BD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16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105F1-3530-F3A3-AFF9-433F2B791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A3FD9F-A799-0F67-780B-868F26805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7F3611-5935-9953-28CD-9EA263152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Partially filled in Table 2 </a:t>
            </a:r>
            <a:r>
              <a:rPr lang="en-US" dirty="0"/>
              <a:t>with quantities if 650 people attend the fete</a:t>
            </a:r>
          </a:p>
          <a:p>
            <a:r>
              <a:rPr lang="en-US" dirty="0"/>
              <a:t>Table 2 the </a:t>
            </a:r>
            <a:r>
              <a:rPr lang="en-US" b="1" dirty="0"/>
              <a:t>‘Initial profit prediction’ </a:t>
            </a:r>
            <a:r>
              <a:rPr lang="en-US" b="0" dirty="0"/>
              <a:t>is </a:t>
            </a:r>
            <a:r>
              <a:rPr lang="en-US" dirty="0"/>
              <a:t>to support students layout their working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B2E6C-3481-3C22-092F-B3447B6AB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36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Suggestions on ways to use the </a:t>
            </a:r>
            <a:r>
              <a:rPr lang="en-US" b="1" dirty="0"/>
              <a:t>Scenario Cards</a:t>
            </a:r>
          </a:p>
          <a:p>
            <a:r>
              <a:rPr lang="en-US" dirty="0"/>
              <a:t>- Display on board and pick one to work through</a:t>
            </a:r>
          </a:p>
          <a:p>
            <a:r>
              <a:rPr lang="en-US" dirty="0"/>
              <a:t>- Cards can be cut out and handed to student groups</a:t>
            </a:r>
          </a:p>
          <a:p>
            <a:r>
              <a:rPr lang="en-US" dirty="0"/>
              <a:t>- Scenarios can be picked at random using the animated </a:t>
            </a:r>
          </a:p>
          <a:p>
            <a:r>
              <a:rPr lang="en-US" dirty="0"/>
              <a:t>- Slide can be edited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Ideally, </a:t>
            </a:r>
            <a:r>
              <a:rPr lang="en-GB" dirty="0"/>
              <a:t>model the activity with class before starting the group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69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Suggestions on ways to use the </a:t>
            </a:r>
            <a:r>
              <a:rPr lang="en-US" b="1" dirty="0"/>
              <a:t>Scenario Cards</a:t>
            </a:r>
          </a:p>
          <a:p>
            <a:r>
              <a:rPr lang="en-US" dirty="0"/>
              <a:t>- Display on board and pick one to work through</a:t>
            </a:r>
          </a:p>
          <a:p>
            <a:r>
              <a:rPr lang="en-US" dirty="0"/>
              <a:t>- Cards can be cut out and handed to student groups</a:t>
            </a:r>
          </a:p>
          <a:p>
            <a:r>
              <a:rPr lang="en-US" dirty="0"/>
              <a:t>- Scenarios can be picked at random using the animated </a:t>
            </a:r>
          </a:p>
          <a:p>
            <a:r>
              <a:rPr lang="en-US" dirty="0"/>
              <a:t>- Slide can be edited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0DF19-DBEA-F876-82FC-05C9122B2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694685-A503-B91C-8793-1EC5E0BD6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A73163-F295-38A8-7689-3639458F1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Suggestions on ways to use the </a:t>
            </a:r>
            <a:r>
              <a:rPr lang="en-US" b="1" dirty="0"/>
              <a:t>Scenario Cards</a:t>
            </a:r>
          </a:p>
          <a:p>
            <a:r>
              <a:rPr lang="en-US" dirty="0"/>
              <a:t>- Display on board and pick one to work through</a:t>
            </a:r>
          </a:p>
          <a:p>
            <a:r>
              <a:rPr lang="en-US" dirty="0"/>
              <a:t>- Cards can be cut out and handed to student groups</a:t>
            </a:r>
          </a:p>
          <a:p>
            <a:r>
              <a:rPr lang="en-US" dirty="0"/>
              <a:t>- Scenarios can be picked at random using the animated </a:t>
            </a:r>
          </a:p>
          <a:p>
            <a:r>
              <a:rPr lang="en-US" dirty="0"/>
              <a:t>- Slide can be edited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C1311-D3E9-C292-3428-44C6C85C9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01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Table 3 the </a:t>
            </a:r>
            <a:r>
              <a:rPr lang="en-US" b="1" dirty="0"/>
              <a:t>‘Scenario Card - profit prediction’ </a:t>
            </a:r>
            <a:r>
              <a:rPr lang="en-US" b="0" dirty="0"/>
              <a:t>is </a:t>
            </a:r>
            <a:r>
              <a:rPr lang="en-US" dirty="0"/>
              <a:t>to support students layout their working out</a:t>
            </a:r>
          </a:p>
          <a:p>
            <a:r>
              <a:rPr lang="en-US" dirty="0"/>
              <a:t>(This sheet can only be used for one scenario at a time)</a:t>
            </a:r>
          </a:p>
          <a:p>
            <a:pPr marL="228600" indent="-228600">
              <a:buAutoNum type="arabicParenR"/>
            </a:pPr>
            <a:r>
              <a:rPr lang="en-US" dirty="0"/>
              <a:t>Look at the quantities worked out from The Burger Boss Challenge – Table 2 – Work out how the Scenario Card information changes these quantities, then input information into table</a:t>
            </a:r>
          </a:p>
          <a:p>
            <a:pPr marL="228600" indent="-228600">
              <a:buAutoNum type="arabicParenR"/>
            </a:pPr>
            <a:r>
              <a:rPr lang="en-US" dirty="0"/>
              <a:t>Work out </a:t>
            </a:r>
            <a:r>
              <a:rPr lang="en-US" b="1" dirty="0"/>
              <a:t>Total costs </a:t>
            </a:r>
            <a:r>
              <a:rPr lang="en-US" dirty="0"/>
              <a:t>for each food and drink item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Work out </a:t>
            </a:r>
            <a:r>
              <a:rPr lang="en-US" b="1" dirty="0"/>
              <a:t>Total Income </a:t>
            </a:r>
            <a:r>
              <a:rPr lang="en-US" dirty="0"/>
              <a:t>for each food and drink item (This is a prediction assuming all the stock is sold on the day of the summer fete)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Work out the potential </a:t>
            </a:r>
            <a:r>
              <a:rPr lang="en-US" b="1" dirty="0"/>
              <a:t>Profit</a:t>
            </a:r>
            <a:r>
              <a:rPr lang="en-US" dirty="0"/>
              <a:t> for each food and drink item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18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A866D-FADC-157D-0F70-585052F24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874F9-8D04-8EB2-DC95-F0FA66497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B803F8-4E57-FA02-3166-50570C915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65E61-C2DA-EACC-69CF-0A76894CF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75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CD800-535C-29BC-3F71-4F00EDB08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E630C5-F119-644E-14CB-8B5123D9E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F5B2A-2417-9147-4796-0796FF6B0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</a:p>
          <a:p>
            <a:r>
              <a:rPr lang="en-US" dirty="0"/>
              <a:t>- Can be used to collate the Potential Profits for each Scenario Card worked out by different groups in </a:t>
            </a:r>
            <a:r>
              <a:rPr lang="en-US" dirty="0" err="1"/>
              <a:t>clss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7659D-2FB7-586B-9044-DA697B66B3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20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90345-6485-9242-72F6-01C4C7F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74540-50B9-F243-E6FF-351DA1A88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DFBC03-DA43-FBA3-9A19-067AD9DF1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Solution Slide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917A0-F81E-2E9B-23AA-92A30C011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Think, pair, share activity </a:t>
            </a:r>
          </a:p>
          <a:p>
            <a:r>
              <a:rPr lang="en-US" dirty="0"/>
              <a:t>Discuss fete introduction questions</a:t>
            </a:r>
            <a:endParaRPr lang="en-GB" dirty="0">
              <a:effectLst/>
              <a:latin typeface="Helvetica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What is a fete?</a:t>
            </a:r>
            <a:r>
              <a:rPr lang="en-GB" sz="1200" b="0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 It's a giant school party!</a:t>
            </a:r>
            <a:endParaRPr lang="en-GB" sz="1200" b="0" i="0" u="none" strike="noStrike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Who is coming?</a:t>
            </a:r>
            <a:r>
              <a:rPr lang="en-GB" sz="1200" b="0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 Everyone! (Students, parents, neighbours).</a:t>
            </a:r>
            <a:endParaRPr lang="en-GB" sz="1200" b="0" i="0" u="none" strike="noStrike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How do we invite them?</a:t>
            </a:r>
            <a:r>
              <a:rPr lang="en-GB" sz="1200" b="0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 Posters, social media or a giant countdown clock.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What other things do we need to thing about when putting on this event?</a:t>
            </a:r>
            <a:r>
              <a:rPr lang="en-GB" sz="1200" b="0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 Budget, dates, timings, space for activities, etc. </a:t>
            </a:r>
            <a:endParaRPr lang="en-GB" sz="1200" b="0" i="0" u="none" strike="noStrike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79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0" dirty="0">
                <a:solidFill>
                  <a:srgbClr val="0A0A0A"/>
                </a:solidFill>
                <a:effectLst/>
                <a:latin typeface="var(--rTk0E)"/>
                <a:ea typeface="Times New Roman" panose="02020603050405020304" pitchFamily="18" charset="0"/>
                <a:cs typeface="Times New Roman" panose="02020603050405020304" pitchFamily="18" charset="0"/>
              </a:rPr>
              <a:t>Additional discussion points</a:t>
            </a: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200" b="1" kern="0" dirty="0">
                <a:solidFill>
                  <a:srgbClr val="0A0A0A"/>
                </a:solidFill>
                <a:effectLst/>
                <a:latin typeface="var(--nkmQOe)"/>
                <a:ea typeface="Times New Roman" panose="02020603050405020304" pitchFamily="18" charset="0"/>
                <a:cs typeface="Times New Roman" panose="02020603050405020304" pitchFamily="18" charset="0"/>
              </a:rPr>
              <a:t>How could the school generate income from the fete? 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200" b="1" kern="0" dirty="0">
                <a:solidFill>
                  <a:srgbClr val="0A0A0A"/>
                </a:solidFill>
                <a:effectLst/>
                <a:latin typeface="var(--nkmQOe)"/>
                <a:ea typeface="Times New Roman" panose="02020603050405020304" pitchFamily="18" charset="0"/>
                <a:cs typeface="Times New Roman" panose="02020603050405020304" pitchFamily="18" charset="0"/>
              </a:rPr>
              <a:t>What other activities would students like for the fete?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GB" sz="1200" kern="100" dirty="0">
              <a:solidFill>
                <a:srgbClr val="0A0A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71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dirty="0">
                <a:effectLst/>
                <a:latin typeface="var(--cQpmVe--WspBzc,unset)"/>
                <a:ea typeface="Times New Roman" panose="02020603050405020304" pitchFamily="18" charset="0"/>
              </a:rPr>
              <a:t>Did you get all the things suggested?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dirty="0">
                <a:effectLst/>
                <a:latin typeface="var(--cQpmVe--WspBzc,unset)"/>
                <a:ea typeface="Times New Roman" panose="02020603050405020304" pitchFamily="18" charset="0"/>
              </a:rPr>
              <a:t>Did you think of things that were not suggested?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indent="-228600">
              <a:buAutoNum type="arabicParenR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94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9C480-A6A8-4755-BC7E-1FFDA4374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626BB8-64F2-A319-AD87-AD7F79B096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9A740E-9179-5AB6-3FAB-2CAB28C98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dirty="0">
                <a:effectLst/>
                <a:latin typeface="var(--cQpmVe--WspBzc,unset)"/>
                <a:ea typeface="Times New Roman" panose="02020603050405020304" pitchFamily="18" charset="0"/>
              </a:rPr>
              <a:t>Did you get all the things suggested?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dirty="0">
                <a:effectLst/>
                <a:latin typeface="var(--cQpmVe--WspBzc,unset)"/>
                <a:ea typeface="Times New Roman" panose="02020603050405020304" pitchFamily="18" charset="0"/>
              </a:rPr>
              <a:t>Did you think of things that were not suggested?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FE80-7A8B-E9D8-4B04-F2BBA4F2D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68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44E2F-7D95-F463-ACD9-3370D96F3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BFA379-1647-1D44-185A-6FE4F8D2A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F1AD28-F3F4-CCED-6E00-72AD612C8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dirty="0">
                <a:effectLst/>
                <a:latin typeface="var(--cQpmVe--WspBzc,unset)"/>
                <a:ea typeface="Times New Roman" panose="02020603050405020304" pitchFamily="18" charset="0"/>
              </a:rPr>
              <a:t>Did you get all the things suggested?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dirty="0">
                <a:effectLst/>
                <a:latin typeface="var(--cQpmVe--WspBzc,unset)"/>
                <a:ea typeface="Times New Roman" panose="02020603050405020304" pitchFamily="18" charset="0"/>
              </a:rPr>
              <a:t>Did you think of things that were not suggested?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C1B8C-31BC-6021-2621-D90AEA390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3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20C56-1563-FC8C-4DEB-2AD132915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07010B-1ABA-5F36-DBDB-CE9C1351F6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5D8837-6B00-A791-2619-90003EE6C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b="1" dirty="0"/>
              <a:t>Answers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650 people attend the fete based on last year’s data where: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40% of attendees bought veggie burger = 260 burgers needed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50% of attendees ice cream = 325 ice creams needed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60% of attendees bought drinks = 390 drinks needed</a:t>
            </a:r>
            <a:endParaRPr lang="en-GB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B9BDF-1872-DC21-B515-3B09855953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77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B058D-3534-D3CD-7E5B-27C085784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DC7D0E-ED01-AA9F-69B6-BD7E1813C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13B5C5-E877-B2F0-D85C-30EF644BB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‘working out’ table for </a:t>
            </a:r>
            <a:r>
              <a:rPr lang="en-US" b="1" dirty="0"/>
              <a:t>‘Initial profit prediction’ </a:t>
            </a:r>
            <a:r>
              <a:rPr lang="en-US" dirty="0"/>
              <a:t>to support students layout their working out</a:t>
            </a:r>
          </a:p>
          <a:p>
            <a:r>
              <a:rPr lang="en-US" dirty="0"/>
              <a:t>Can be edited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357DE-6E76-95BC-C074-C9BBABFE9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67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6C1EB-0DD7-FE0E-1A67-D165DBAC8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B483D7-F75F-24A0-33A4-C3E5D4CE9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1CAF90-0166-AE1E-0DE5-FF5E50CA42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GB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40461-6746-B083-96A0-350E2EBFB9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68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4348A892-2ADD-E61F-5294-97BBF1866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0023" y="2666443"/>
            <a:ext cx="6711951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62FC73B-95E1-6DD9-1BAC-E99E483932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6670" y="3753879"/>
            <a:ext cx="8318500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68B2C-5F7D-69EA-40F8-54311950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0B8CCC18-1F21-0004-BFDD-949A949EE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38A72ED-BCA4-9678-6EFB-2949F9EDB6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0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21269-3590-09F5-6990-6C65D2775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3CCAF22C-20A5-28B3-2BBB-A6E087AC0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1CF9DC-A65C-BA8A-7B78-A26074F8C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55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8972E-A809-1A12-2C13-5AB477A2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BC57430E-8E88-79B7-8AF5-4B1FFA9AE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3F75A1B-50FF-DFCE-BC6C-E9772A0AA1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42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8443C42-7E9B-B50E-F4E2-F9DEABB40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29D105E-16F5-7790-CE56-CB118E29C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F67A42B-28C8-2F7E-117C-AA3D91B060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95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EDC80-03EB-8C91-D62A-FEA5C3A23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29B9AED-3534-99C3-39EB-976297C36B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38FC894-5BB3-9C37-FD98-FBF9CDE71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5A46D1A-424C-9FE1-7E5D-61AD9A701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A9E408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191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8572C-609F-9878-DFE7-152C072B6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031E8F9-F11B-9578-01D1-2F3F71696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714F25-B492-4994-5207-F7CBD3AC88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687FB39-53BE-7057-777D-57D4FB23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639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68B2C-5F7D-69EA-40F8-54311950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A506EC3-3406-7991-E0CF-3408486441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389589-7AD2-0B3B-0340-7E85A06F54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AEC559B-144C-4758-7F42-1B7A235EE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538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21269-3590-09F5-6990-6C65D2775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6143682-92F1-97E8-E329-32EFE3069E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E17162-1F8C-1BEB-1C05-AB6DE569D5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7FA9A54-1DEC-62D9-ADF1-F9041FFA3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623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8972E-A809-1A12-2C13-5AB477A2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F4E3861-6229-374B-E8FC-B4E73EEB04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82129B-5859-164B-9B57-70902DEE94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2503984-DC0C-99BC-3970-2F58B345F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92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81026E6-8D83-0E32-E6D9-B019C1E4CE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04F6F0F-D8AA-7A0D-1415-D5B4A8C988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797CEB3-07B3-50BF-EEBD-57E81F61A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2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4956D3C-A8D1-0296-D764-E0BF736540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36751" y="3754439"/>
            <a:ext cx="8318500" cy="833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481AACD-E173-DC68-1C1C-F47B8D997A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8967" y="2667000"/>
            <a:ext cx="6711951" cy="1087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0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EDC80-03EB-8C91-D62A-FEA5C3A23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A88F82F-837D-559B-8689-1F0EC92714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0E7A84F-C681-52FE-CC18-A1BABBA8CE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62F8C6E-C78C-7B9F-0DF1-5E6FAC85B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A9E408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138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8572C-609F-9878-DFE7-152C072B6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F0432BB-F1C3-B858-7CEA-8AA969F3B7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B75FE1-23D0-DE36-007C-F2B783511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4308B6D-D571-9273-EFA4-D6DF2864B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3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68B2C-5F7D-69EA-40F8-54311950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562A18A3-E0DC-9FB5-CEF5-D44D1001F6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0F57A9-1E52-3095-89ED-E0DC967E7C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C36F3A8-1B94-1A17-1BB8-F12A2AE50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718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21269-3590-09F5-6990-6C65D2775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040DC5C9-4882-E9B6-CE3B-533FB8B68D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970708-4ED3-3020-5512-887779929D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9DEEDD4-7919-E0C5-7F7A-9DA7F178E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200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8972E-A809-1A12-2C13-5AB477A2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982B712-F61E-F896-BE69-F1B8D38AD6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5D4F69-4CB1-78EB-A3A9-B333856438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81D759D-1A30-BD1C-D41B-A186195F8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61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D59336-1D74-6FE8-46D4-D1F72C729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83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F2DEA83-A3B2-FCD3-06EF-DB5B0628F9CA}"/>
              </a:ext>
            </a:extLst>
          </p:cNvPr>
          <p:cNvSpPr txBox="1">
            <a:spLocks/>
          </p:cNvSpPr>
          <p:nvPr userDrawn="1"/>
        </p:nvSpPr>
        <p:spPr>
          <a:xfrm>
            <a:off x="1936830" y="3647839"/>
            <a:ext cx="8318340" cy="801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Rubik" pitchFamily="2" charset="-79"/>
                <a:ea typeface="+mj-ea"/>
                <a:cs typeface="Rubik" pitchFamily="2" charset="-79"/>
              </a:defRPr>
            </a:lvl1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F93C60-282D-B542-48F0-6648DE93AF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BA26EEA-9782-BF52-B4D8-7026AB7490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C11C5-5245-B792-C8E6-8F624DEB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66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335794-F7C8-52C1-13DD-D6A41712F9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E87662E-DFFD-8F85-DA7A-C4BA4A7732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792C36B-3C4D-EB41-234C-36B0912C3E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20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A71B33-830D-8294-2AF1-6A5294953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7356F8B-D2B9-EA30-ACBF-D03165C98F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AA3F54-AED9-A59A-B590-0FA388B6EB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83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7191B2-6B32-8842-410A-C850C66C4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0329C21-BB30-2312-7EA1-56512B59AF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651BC-F20B-0670-62C6-75CC29BB06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9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B396312C-1791-3452-CA66-94798FFA2D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0023" y="2666443"/>
            <a:ext cx="6711951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2BA7C8A5-5D83-6DEC-0CA4-E5AEFA5713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6670" y="3753879"/>
            <a:ext cx="8318500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C32B7C-5D00-D484-94C5-48748CE750F5}"/>
              </a:ext>
            </a:extLst>
          </p:cNvPr>
          <p:cNvSpPr/>
          <p:nvPr userDrawn="1"/>
        </p:nvSpPr>
        <p:spPr>
          <a:xfrm>
            <a:off x="7325346" y="150125"/>
            <a:ext cx="4425376" cy="1473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logos with text&#10;&#10;Description automatically generated">
            <a:extLst>
              <a:ext uri="{FF2B5EF4-FFF2-40B4-BE49-F238E27FC236}">
                <a16:creationId xmlns:a16="http://schemas.microsoft.com/office/drawing/2014/main" id="{0A08FBFA-48A7-3DB2-0876-6DCE16AB21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5346" y="0"/>
            <a:ext cx="2787646" cy="162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021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EDB764-3F4F-98B5-BC57-40B5067CE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1289544-CE2B-D92E-C43E-6EE6D3194A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A03E08-C4EA-084F-EBE4-F842C42E8E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53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EA86AA-B02B-039F-3DC2-F5143E2A6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3360BB-A827-9770-7764-8687FDB019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EAB7A-587A-0A9D-182A-43E53705C6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0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247C7CCF-136E-709F-1C28-25D9278D5D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0023" y="2666443"/>
            <a:ext cx="6711951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CEB578E3-931A-844C-3277-030353E3F6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6670" y="3753879"/>
            <a:ext cx="8318500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1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05705FEB-8367-E58F-CB55-7F16F79488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0023" y="2666443"/>
            <a:ext cx="6711951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9F327089-672B-F10E-FD16-E890D11E0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6670" y="3753879"/>
            <a:ext cx="8318500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9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2A6DE3CE-A5D3-49F5-DE35-2CEAFCEC99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0023" y="2666443"/>
            <a:ext cx="6711951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CEB84A4F-3A6A-ED70-AFF4-C3D036EF6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6670" y="3753879"/>
            <a:ext cx="8318500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4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8DEDE19B-D4EA-E2EC-E6FC-C72F61406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306E78-5C28-E5A0-F58A-51723E90B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2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EDC80-03EB-8C91-D62A-FEA5C3A23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36E0C42-3C57-4B38-EC7F-15097FDB3E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A9E408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73DD523-60B4-740B-082E-CD11362A94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89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8572C-609F-9878-DFE7-152C072B6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B5591CC8-ED49-EDBE-16EF-FB2F685B1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48F4D6A-9F4A-0F58-0C5D-D77149052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2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13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6E552C-63BB-71DD-7CED-73572C6BB22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9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84" r:id="rId2"/>
    <p:sldLayoutId id="2147483667" r:id="rId3"/>
    <p:sldLayoutId id="2147483668" r:id="rId4"/>
    <p:sldLayoutId id="2147483669" r:id="rId5"/>
    <p:sldLayoutId id="2147483670" r:id="rId6"/>
    <p:sldLayoutId id="2147483676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87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4E76076-E8A7-817B-3299-0FD5DC6CE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1086" y="2640839"/>
            <a:ext cx="5849829" cy="1002304"/>
          </a:xfrm>
        </p:spPr>
        <p:txBody>
          <a:bodyPr/>
          <a:lstStyle/>
          <a:p>
            <a:r>
              <a:rPr lang="en-US" sz="3600" dirty="0"/>
              <a:t>National Numeracy Day</a:t>
            </a:r>
            <a:br>
              <a:rPr lang="en-US" sz="3600" dirty="0"/>
            </a:br>
            <a:r>
              <a:rPr lang="en-US" sz="3600" dirty="0"/>
              <a:t>KS3/ 11-14 Years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8874D7A-52C7-07B4-DE39-D21292D606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4940" y="5863095"/>
            <a:ext cx="3988564" cy="833438"/>
          </a:xfrm>
        </p:spPr>
        <p:txBody>
          <a:bodyPr/>
          <a:lstStyle/>
          <a:p>
            <a:r>
              <a:rPr lang="en-GB" sz="1800" dirty="0"/>
              <a:t>By Bobby Seagull &amp; Susan Okereke</a:t>
            </a:r>
            <a:br>
              <a:rPr lang="en-GB" sz="1800" dirty="0"/>
            </a:br>
            <a:r>
              <a:rPr lang="en-GB" sz="1800" dirty="0"/>
              <a:t>from the Maths Appeal podcast</a:t>
            </a:r>
          </a:p>
        </p:txBody>
      </p:sp>
      <p:pic>
        <p:nvPicPr>
          <p:cNvPr id="7" name="Picture 6" descr="A person and person holding notebooks&#10;&#10;AI-generated content may be incorrect.">
            <a:extLst>
              <a:ext uri="{FF2B5EF4-FFF2-40B4-BE49-F238E27FC236}">
                <a16:creationId xmlns:a16="http://schemas.microsoft.com/office/drawing/2014/main" id="{CB756E9C-345D-87C2-5539-B88824710D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01719" y="3716009"/>
            <a:ext cx="3988563" cy="3141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0E67BC-00DF-327E-20F0-87E0679A8F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6890" y="733402"/>
            <a:ext cx="4633723" cy="1907437"/>
          </a:xfrm>
          <a:prstGeom prst="rect">
            <a:avLst/>
          </a:prstGeom>
        </p:spPr>
      </p:pic>
      <p:pic>
        <p:nvPicPr>
          <p:cNvPr id="11" name="Picture 10" descr="A sun with sunglasses on it&#10;&#10;AI-generated content may be incorrect.">
            <a:extLst>
              <a:ext uri="{FF2B5EF4-FFF2-40B4-BE49-F238E27FC236}">
                <a16:creationId xmlns:a16="http://schemas.microsoft.com/office/drawing/2014/main" id="{2CB61321-2706-F12A-BD87-3A80411B64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83547">
            <a:off x="1827404" y="3158906"/>
            <a:ext cx="2154324" cy="2116512"/>
          </a:xfrm>
          <a:prstGeom prst="rect">
            <a:avLst/>
          </a:prstGeom>
        </p:spPr>
      </p:pic>
      <p:pic>
        <p:nvPicPr>
          <p:cNvPr id="13" name="Picture 12" descr="A white bird on a black background&#10;&#10;AI-generated content may be incorrect.">
            <a:extLst>
              <a:ext uri="{FF2B5EF4-FFF2-40B4-BE49-F238E27FC236}">
                <a16:creationId xmlns:a16="http://schemas.microsoft.com/office/drawing/2014/main" id="{47AC6EB9-32B7-657E-DDA5-A1D061DC06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032095"/>
            <a:ext cx="1901952" cy="1069848"/>
          </a:xfrm>
          <a:prstGeom prst="rect">
            <a:avLst/>
          </a:prstGeom>
        </p:spPr>
      </p:pic>
      <p:pic>
        <p:nvPicPr>
          <p:cNvPr id="21" name="Picture 20" descr="A logo for a company&#10;&#10;AI-generated content may be incorrect.">
            <a:extLst>
              <a:ext uri="{FF2B5EF4-FFF2-40B4-BE49-F238E27FC236}">
                <a16:creationId xmlns:a16="http://schemas.microsoft.com/office/drawing/2014/main" id="{70904C52-D4B2-2FD5-FFE7-289C7D63C2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768" y="405965"/>
            <a:ext cx="1233829" cy="123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21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3226D-304A-938F-EAE0-530AD9699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67D5F7-6944-2F0F-E48B-1FDF1515C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54" y="1876046"/>
            <a:ext cx="11470292" cy="592834"/>
          </a:xfrm>
        </p:spPr>
        <p:txBody>
          <a:bodyPr/>
          <a:lstStyle/>
          <a:p>
            <a:pPr algn="ctr"/>
            <a:r>
              <a:rPr lang="en-US" sz="4000" dirty="0"/>
              <a:t>Task 2 – The Burger Boss Challenge – Table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A77F95-9C91-880E-AB19-EEB6DEFCB999}"/>
              </a:ext>
            </a:extLst>
          </p:cNvPr>
          <p:cNvSpPr txBox="1"/>
          <p:nvPr/>
        </p:nvSpPr>
        <p:spPr>
          <a:xfrm>
            <a:off x="370609" y="2468880"/>
            <a:ext cx="112503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GB" sz="1600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How many people are the school expecting to attend the summer fete? </a:t>
            </a:r>
            <a:r>
              <a:rPr lang="en-GB" sz="1600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_____________________________________________</a:t>
            </a:r>
            <a:endParaRPr lang="en-GB" sz="16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en-GB" sz="1600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</a:t>
            </a:r>
            <a:r>
              <a:rPr lang="en-GB" sz="1600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ased on the quantities of food and drink that you worked out in Table 1, work out the </a:t>
            </a:r>
            <a:r>
              <a:rPr lang="en-GB" sz="1600" b="1" kern="100" dirty="0">
                <a:solidFill>
                  <a:srgbClr val="0FBAE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potential profit </a:t>
            </a:r>
            <a:r>
              <a:rPr lang="en-GB" sz="1600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 food stall could make using the prices given.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A34328-A53A-CD30-B895-AE6A44FF9FD6}"/>
              </a:ext>
            </a:extLst>
          </p:cNvPr>
          <p:cNvSpPr txBox="1"/>
          <p:nvPr/>
        </p:nvSpPr>
        <p:spPr>
          <a:xfrm>
            <a:off x="6320223" y="3061714"/>
            <a:ext cx="4990469" cy="340519"/>
          </a:xfrm>
          <a:prstGeom prst="roundRect">
            <a:avLst/>
          </a:prstGeom>
          <a:solidFill>
            <a:srgbClr val="0FBAEF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Assuming all the stock is sold on the day of the summer fete!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61A5646-774F-2D5B-F017-DB5358E471AE}"/>
              </a:ext>
            </a:extLst>
          </p:cNvPr>
          <p:cNvSpPr/>
          <p:nvPr/>
        </p:nvSpPr>
        <p:spPr>
          <a:xfrm>
            <a:off x="9016678" y="1396226"/>
            <a:ext cx="2294014" cy="350697"/>
          </a:xfrm>
          <a:prstGeom prst="roundRect">
            <a:avLst/>
          </a:prstGeom>
          <a:solidFill>
            <a:srgbClr val="01304A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u="none" strike="noStrike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Profit = income - costs</a:t>
            </a:r>
            <a:endParaRPr lang="en-US" sz="16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ECE6E65-0598-5B7B-50E5-D19BF140A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86638"/>
              </p:ext>
            </p:extLst>
          </p:nvPr>
        </p:nvGraphicFramePr>
        <p:xfrm>
          <a:off x="734028" y="3429000"/>
          <a:ext cx="10576664" cy="30412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22083">
                  <a:extLst>
                    <a:ext uri="{9D8B030D-6E8A-4147-A177-3AD203B41FA5}">
                      <a16:colId xmlns:a16="http://schemas.microsoft.com/office/drawing/2014/main" val="782529566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2285933340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1686885939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843985442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2554137301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1507741061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2386435213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4278988380"/>
                    </a:ext>
                  </a:extLst>
                </a:gridCol>
              </a:tblGrid>
              <a:tr h="452446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Item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Unit Cost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Quantity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9525" marR="9525" marT="9525" marB="9525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Total Cost </a:t>
                      </a:r>
                      <a:endParaRPr lang="en-GB" sz="1400" b="1" kern="100" dirty="0">
                        <a:effectLst/>
                        <a:latin typeface="Rubik" pitchFamily="2" charset="-79"/>
                        <a:cs typeface="Rubik" pitchFamily="2" charset="-79"/>
                      </a:endParaRPr>
                    </a:p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(calculation)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9525" marR="9525" marT="9525" marB="9525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Selling Price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Quantity 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9525" marR="9525" marT="9525" marB="9525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Total Income</a:t>
                      </a:r>
                      <a:endParaRPr lang="en-GB" sz="1400" b="1" kern="100" dirty="0">
                        <a:effectLst/>
                        <a:latin typeface="Rubik" pitchFamily="2" charset="-79"/>
                        <a:cs typeface="Rubik" pitchFamily="2" charset="-79"/>
                      </a:endParaRPr>
                    </a:p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(calculation)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9525" marR="9525" marT="9525" marB="9525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Profit 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0" marR="0" marT="76200" marB="76200" anchor="ctr">
                    <a:solidFill>
                      <a:srgbClr val="0FB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159632"/>
                  </a:ext>
                </a:extLst>
              </a:tr>
              <a:tr h="693976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Veggie Burger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£2.40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highlight>
                          <a:srgbClr val="01304A"/>
                        </a:highlight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£5.50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highlight>
                          <a:srgbClr val="01304A"/>
                        </a:highlight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endParaRPr lang="en-GB" sz="14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114300" marB="114300"/>
                </a:tc>
                <a:extLst>
                  <a:ext uri="{0D108BD9-81ED-4DB2-BD59-A6C34878D82A}">
                    <a16:rowId xmlns:a16="http://schemas.microsoft.com/office/drawing/2014/main" val="1179838342"/>
                  </a:ext>
                </a:extLst>
              </a:tr>
              <a:tr h="449043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Ice cream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£0.80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highlight>
                          <a:srgbClr val="01304A"/>
                        </a:highlight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£3.00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highlight>
                          <a:srgbClr val="01304A"/>
                        </a:highlight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endParaRPr lang="en-GB" sz="14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114300" marB="114300"/>
                </a:tc>
                <a:extLst>
                  <a:ext uri="{0D108BD9-81ED-4DB2-BD59-A6C34878D82A}">
                    <a16:rowId xmlns:a16="http://schemas.microsoft.com/office/drawing/2014/main" val="2436852857"/>
                  </a:ext>
                </a:extLst>
              </a:tr>
              <a:tr h="693976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Lemonade (per cup)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£0.15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highlight>
                          <a:srgbClr val="01304A"/>
                        </a:highlight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£1.50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highlight>
                          <a:srgbClr val="01304A"/>
                        </a:highlight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114300" marB="114300"/>
                </a:tc>
                <a:extLst>
                  <a:ext uri="{0D108BD9-81ED-4DB2-BD59-A6C34878D82A}">
                    <a16:rowId xmlns:a16="http://schemas.microsoft.com/office/drawing/2014/main" val="2648737809"/>
                  </a:ext>
                </a:extLst>
              </a:tr>
              <a:tr h="751807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Total Cost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= 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Total Income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= 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Total Income</a:t>
                      </a:r>
                      <a:endParaRPr kumimoji="0" lang="en-GB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= 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114300" marB="114300"/>
                </a:tc>
                <a:extLst>
                  <a:ext uri="{0D108BD9-81ED-4DB2-BD59-A6C34878D82A}">
                    <a16:rowId xmlns:a16="http://schemas.microsoft.com/office/drawing/2014/main" val="384293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2934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C954F-5F6E-AC73-62AA-30BED3661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FD4B19-3382-FD27-B2B0-757376FE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54" y="1876046"/>
            <a:ext cx="11470292" cy="592834"/>
          </a:xfrm>
        </p:spPr>
        <p:txBody>
          <a:bodyPr/>
          <a:lstStyle/>
          <a:p>
            <a:pPr algn="ctr"/>
            <a:r>
              <a:rPr lang="en-US" sz="4000" dirty="0"/>
              <a:t>Task 2 – The Burger Boss Challenge – Table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F57DD5-EAE7-3E2A-65BB-06C767DF3B38}"/>
              </a:ext>
            </a:extLst>
          </p:cNvPr>
          <p:cNvSpPr txBox="1"/>
          <p:nvPr/>
        </p:nvSpPr>
        <p:spPr>
          <a:xfrm>
            <a:off x="370609" y="2468880"/>
            <a:ext cx="112503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GB" sz="1600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How many people are the school expecting to attend the summer fete? </a:t>
            </a:r>
            <a:r>
              <a:rPr lang="en-GB" sz="1600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_____________________________________________</a:t>
            </a:r>
            <a:endParaRPr lang="en-GB" sz="16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en-GB" sz="1600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</a:t>
            </a:r>
            <a:r>
              <a:rPr lang="en-GB" sz="1600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ased on the quantities of food and drink that you worked out in Table 1, work out the </a:t>
            </a:r>
            <a:r>
              <a:rPr lang="en-GB" sz="1600" b="1" kern="100" dirty="0">
                <a:solidFill>
                  <a:srgbClr val="0FBAE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potential profit </a:t>
            </a:r>
            <a:r>
              <a:rPr lang="en-GB" sz="1600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 food stall could make using the prices given. 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A2D8671-61D9-65DE-B815-4163B62D3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393462"/>
              </p:ext>
            </p:extLst>
          </p:nvPr>
        </p:nvGraphicFramePr>
        <p:xfrm>
          <a:off x="734028" y="3429000"/>
          <a:ext cx="10576664" cy="30412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22083">
                  <a:extLst>
                    <a:ext uri="{9D8B030D-6E8A-4147-A177-3AD203B41FA5}">
                      <a16:colId xmlns:a16="http://schemas.microsoft.com/office/drawing/2014/main" val="782529566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2285933340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1686885939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843985442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2554137301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1507741061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2386435213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4278988380"/>
                    </a:ext>
                  </a:extLst>
                </a:gridCol>
              </a:tblGrid>
              <a:tr h="452446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Item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Unit Cost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Quantity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9525" marR="9525" marT="9525" marB="9525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Total Cost </a:t>
                      </a:r>
                      <a:endParaRPr lang="en-GB" sz="1400" b="1" kern="100" dirty="0">
                        <a:effectLst/>
                        <a:latin typeface="Rubik" pitchFamily="2" charset="-79"/>
                        <a:cs typeface="Rubik" pitchFamily="2" charset="-79"/>
                      </a:endParaRPr>
                    </a:p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(calculation)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9525" marR="9525" marT="9525" marB="9525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Selling Price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Quantity 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9525" marR="9525" marT="9525" marB="9525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Total Income</a:t>
                      </a:r>
                      <a:endParaRPr lang="en-GB" sz="1400" b="1" kern="100" dirty="0">
                        <a:effectLst/>
                        <a:latin typeface="Rubik" pitchFamily="2" charset="-79"/>
                        <a:cs typeface="Rubik" pitchFamily="2" charset="-79"/>
                      </a:endParaRPr>
                    </a:p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(calculation)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9525" marR="9525" marT="9525" marB="9525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Profit </a:t>
                      </a:r>
                      <a:endParaRPr lang="en-GB" sz="1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0" marR="0" marT="76200" marB="76200" anchor="ctr">
                    <a:solidFill>
                      <a:srgbClr val="0FB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159632"/>
                  </a:ext>
                </a:extLst>
              </a:tr>
              <a:tr h="693976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Veggie Burger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£2.40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highlight>
                            <a:srgbClr val="01304A"/>
                          </a:highlight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260 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highlight>
                          <a:srgbClr val="01304A"/>
                        </a:highlight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£5.50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highlight>
                            <a:srgbClr val="01304A"/>
                          </a:highlight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260 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highlight>
                          <a:srgbClr val="01304A"/>
                        </a:highlight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endParaRPr lang="en-GB" sz="14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114300" marB="114300"/>
                </a:tc>
                <a:extLst>
                  <a:ext uri="{0D108BD9-81ED-4DB2-BD59-A6C34878D82A}">
                    <a16:rowId xmlns:a16="http://schemas.microsoft.com/office/drawing/2014/main" val="1179838342"/>
                  </a:ext>
                </a:extLst>
              </a:tr>
              <a:tr h="449043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Ice cream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£0.80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highlight>
                            <a:srgbClr val="01304A"/>
                          </a:highlight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325 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highlight>
                          <a:srgbClr val="01304A"/>
                        </a:highlight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£3.00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highlight>
                            <a:srgbClr val="01304A"/>
                          </a:highlight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325 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highlight>
                          <a:srgbClr val="01304A"/>
                        </a:highlight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endParaRPr lang="en-GB" sz="14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114300" marB="114300"/>
                </a:tc>
                <a:extLst>
                  <a:ext uri="{0D108BD9-81ED-4DB2-BD59-A6C34878D82A}">
                    <a16:rowId xmlns:a16="http://schemas.microsoft.com/office/drawing/2014/main" val="2436852857"/>
                  </a:ext>
                </a:extLst>
              </a:tr>
              <a:tr h="693976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Lemonade (per cup)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£0.15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highlight>
                            <a:srgbClr val="01304A"/>
                          </a:highlight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390 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highlight>
                          <a:srgbClr val="01304A"/>
                        </a:highlight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£1.50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highlight>
                            <a:srgbClr val="01304A"/>
                          </a:highlight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390 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highlight>
                          <a:srgbClr val="01304A"/>
                        </a:highlight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114300" marB="114300"/>
                </a:tc>
                <a:extLst>
                  <a:ext uri="{0D108BD9-81ED-4DB2-BD59-A6C34878D82A}">
                    <a16:rowId xmlns:a16="http://schemas.microsoft.com/office/drawing/2014/main" val="2648737809"/>
                  </a:ext>
                </a:extLst>
              </a:tr>
              <a:tr h="751807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Total Cost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= 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Total Income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= 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Total Income</a:t>
                      </a:r>
                      <a:endParaRPr kumimoji="0" lang="en-GB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= 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114300" marB="114300"/>
                </a:tc>
                <a:extLst>
                  <a:ext uri="{0D108BD9-81ED-4DB2-BD59-A6C34878D82A}">
                    <a16:rowId xmlns:a16="http://schemas.microsoft.com/office/drawing/2014/main" val="38429314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9A75747-B951-2B99-3757-34733AA35825}"/>
              </a:ext>
            </a:extLst>
          </p:cNvPr>
          <p:cNvSpPr txBox="1"/>
          <p:nvPr/>
        </p:nvSpPr>
        <p:spPr>
          <a:xfrm>
            <a:off x="6320223" y="3061714"/>
            <a:ext cx="4990469" cy="340519"/>
          </a:xfrm>
          <a:prstGeom prst="roundRect">
            <a:avLst/>
          </a:prstGeom>
          <a:solidFill>
            <a:srgbClr val="0FBAEF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Assuming all the stock is sold on the day of the summer fete!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5E280BC-AB46-377A-A0B9-39AF0BDC06DC}"/>
              </a:ext>
            </a:extLst>
          </p:cNvPr>
          <p:cNvSpPr/>
          <p:nvPr/>
        </p:nvSpPr>
        <p:spPr>
          <a:xfrm>
            <a:off x="9016678" y="1396226"/>
            <a:ext cx="2294014" cy="350697"/>
          </a:xfrm>
          <a:prstGeom prst="roundRect">
            <a:avLst/>
          </a:prstGeom>
          <a:solidFill>
            <a:srgbClr val="01304A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u="none" strike="noStrike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Profit = income - costs</a:t>
            </a:r>
            <a:endParaRPr lang="en-US" sz="16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743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2778708-789F-1A26-A42B-787F53E19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07" y="1876046"/>
            <a:ext cx="11566585" cy="592834"/>
          </a:xfrm>
        </p:spPr>
        <p:txBody>
          <a:bodyPr/>
          <a:lstStyle/>
          <a:p>
            <a:pPr algn="ctr"/>
            <a:r>
              <a:rPr lang="en-US" sz="4000" dirty="0"/>
              <a:t>Task 3 – Scenario cards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27593B-2C4F-C9DE-644B-F843FFC07CEA}"/>
              </a:ext>
            </a:extLst>
          </p:cNvPr>
          <p:cNvSpPr txBox="1"/>
          <p:nvPr/>
        </p:nvSpPr>
        <p:spPr>
          <a:xfrm>
            <a:off x="523335" y="2624660"/>
            <a:ext cx="11145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When events are organised, there’s always some uncertainty, things don’t always go to plan! </a:t>
            </a:r>
            <a:br>
              <a:rPr lang="en-GB" sz="2000" dirty="0"/>
            </a:br>
            <a:endParaRPr lang="en-GB" sz="2000" dirty="0"/>
          </a:p>
          <a:p>
            <a:r>
              <a:rPr lang="en-GB" sz="2000" dirty="0"/>
              <a:t>In this task you’ll explore how different situations can affect how much money your food stall might make.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619B1-80FF-7904-D3E4-B2D0BAEB9B08}"/>
              </a:ext>
            </a:extLst>
          </p:cNvPr>
          <p:cNvSpPr txBox="1"/>
          <p:nvPr/>
        </p:nvSpPr>
        <p:spPr>
          <a:xfrm>
            <a:off x="523335" y="3835458"/>
            <a:ext cx="103568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u="sng" dirty="0">
                <a:solidFill>
                  <a:srgbClr val="F492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Work in pairs or small groups.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Select a </a:t>
            </a:r>
            <a:r>
              <a:rPr lang="en-GB" sz="2000" b="1" dirty="0">
                <a:solidFill>
                  <a:srgbClr val="F492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scenario card</a:t>
            </a:r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Read your scenario carefully.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Discuss: </a:t>
            </a:r>
            <a:r>
              <a:rPr lang="en-GB" sz="2000" i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Will this increase profit, decrease profit, or have no effect? Why?</a:t>
            </a:r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Work out what the potential profit is for each scenario.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Be ready to share your ideas with the class. </a:t>
            </a:r>
          </a:p>
        </p:txBody>
      </p:sp>
    </p:spTree>
    <p:extLst>
      <p:ext uri="{BB962C8B-B14F-4D97-AF65-F5344CB8AC3E}">
        <p14:creationId xmlns:p14="http://schemas.microsoft.com/office/powerpoint/2010/main" val="408402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686F0-653E-7E88-32C3-698412444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F2149D-1107-844A-F232-E8D8F0E77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07" y="1876046"/>
            <a:ext cx="11566585" cy="592834"/>
          </a:xfrm>
        </p:spPr>
        <p:txBody>
          <a:bodyPr/>
          <a:lstStyle/>
          <a:p>
            <a:pPr algn="ctr"/>
            <a:r>
              <a:rPr lang="en-US" sz="4000" dirty="0"/>
              <a:t>Scenario cards – The Burger Boss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86C846A-CE4F-6B59-647A-0858EE693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004348"/>
              </p:ext>
            </p:extLst>
          </p:nvPr>
        </p:nvGraphicFramePr>
        <p:xfrm>
          <a:off x="1929544" y="2673201"/>
          <a:ext cx="8289365" cy="37602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63216">
                  <a:extLst>
                    <a:ext uri="{9D8B030D-6E8A-4147-A177-3AD203B41FA5}">
                      <a16:colId xmlns:a16="http://schemas.microsoft.com/office/drawing/2014/main" val="2152829681"/>
                    </a:ext>
                  </a:extLst>
                </a:gridCol>
                <a:gridCol w="4026149">
                  <a:extLst>
                    <a:ext uri="{9D8B030D-6E8A-4147-A177-3AD203B41FA5}">
                      <a16:colId xmlns:a16="http://schemas.microsoft.com/office/drawing/2014/main" val="3667434125"/>
                    </a:ext>
                  </a:extLst>
                </a:gridCol>
              </a:tblGrid>
              <a:tr h="978618"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It’s 30°C! Drink sales double, ice cream sales up by 25%  but nobody wants a hot burger. Burger sales drop by 50%.</a:t>
                      </a:r>
                    </a:p>
                  </a:txBody>
                  <a:tcPr marL="0" marR="101905" marT="76429" marB="7642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The school council insists on compostable plates, which cost 15p more per person than plastic ones. Plates are needed for every veggie burger sold.</a:t>
                      </a:r>
                      <a:endParaRPr lang="en-GB" sz="18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76429" marB="76429" anchor="ctr"/>
                </a:tc>
                <a:extLst>
                  <a:ext uri="{0D108BD9-81ED-4DB2-BD59-A6C34878D82A}">
                    <a16:rowId xmlns:a16="http://schemas.microsoft.com/office/drawing/2014/main" val="2668878180"/>
                  </a:ext>
                </a:extLst>
              </a:tr>
              <a:tr h="12600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0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A local supermarket donates 100 burger ingredients for free.</a:t>
                      </a:r>
                      <a:endParaRPr lang="en-GB" sz="1800" b="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01905" marT="76429" marB="7642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The weather turns cloudy and cooler. Ice cream sales drop by 40%, but hot food sales (veggie burgers) increase by 20%.</a:t>
                      </a:r>
                      <a:endParaRPr lang="en-GB" sz="18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76429" marB="76429" anchor="ctr"/>
                </a:tc>
                <a:extLst>
                  <a:ext uri="{0D108BD9-81ED-4DB2-BD59-A6C34878D82A}">
                    <a16:rowId xmlns:a16="http://schemas.microsoft.com/office/drawing/2014/main" val="3124076203"/>
                  </a:ext>
                </a:extLst>
              </a:tr>
              <a:tr h="974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A sudden downpour stops the fete for 1 hour. Total attendance drops from 650 to </a:t>
                      </a:r>
                      <a:r>
                        <a:rPr lang="en-GB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500 people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.</a:t>
                      </a:r>
                      <a:endParaRPr lang="en-GB" sz="18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01905" marT="76429" marB="76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Make up your own scenario.</a:t>
                      </a:r>
                    </a:p>
                  </a:txBody>
                  <a:tcPr marL="0" marR="0" marT="76429" marB="76429" anchor="ctr"/>
                </a:tc>
                <a:extLst>
                  <a:ext uri="{0D108BD9-81ED-4DB2-BD59-A6C34878D82A}">
                    <a16:rowId xmlns:a16="http://schemas.microsoft.com/office/drawing/2014/main" val="132422614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F59E809-5E6D-5D1D-0B9E-A9A56F4B676A}"/>
              </a:ext>
            </a:extLst>
          </p:cNvPr>
          <p:cNvSpPr/>
          <p:nvPr/>
        </p:nvSpPr>
        <p:spPr>
          <a:xfrm>
            <a:off x="1951317" y="2662049"/>
            <a:ext cx="4210786" cy="1527179"/>
          </a:xfrm>
          <a:prstGeom prst="rect">
            <a:avLst/>
          </a:prstGeom>
          <a:solidFill>
            <a:srgbClr val="F492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Heatwave!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FA9651-9F66-393E-7FA2-E158505A5B68}"/>
              </a:ext>
            </a:extLst>
          </p:cNvPr>
          <p:cNvSpPr/>
          <p:nvPr/>
        </p:nvSpPr>
        <p:spPr>
          <a:xfrm>
            <a:off x="1951317" y="4189227"/>
            <a:ext cx="4210786" cy="1272419"/>
          </a:xfrm>
          <a:prstGeom prst="rect">
            <a:avLst/>
          </a:prstGeom>
          <a:solidFill>
            <a:srgbClr val="F492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Bulk Buy Bonus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C889C5-E6EF-B7D1-B596-06953E35AA44}"/>
              </a:ext>
            </a:extLst>
          </p:cNvPr>
          <p:cNvSpPr/>
          <p:nvPr/>
        </p:nvSpPr>
        <p:spPr>
          <a:xfrm>
            <a:off x="1951317" y="5461646"/>
            <a:ext cx="4210786" cy="971849"/>
          </a:xfrm>
          <a:prstGeom prst="rect">
            <a:avLst/>
          </a:prstGeom>
          <a:solidFill>
            <a:srgbClr val="F492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Rainy day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185FF8-4904-A248-62EF-C7F79182D234}"/>
              </a:ext>
            </a:extLst>
          </p:cNvPr>
          <p:cNvSpPr/>
          <p:nvPr/>
        </p:nvSpPr>
        <p:spPr>
          <a:xfrm>
            <a:off x="6225859" y="2662049"/>
            <a:ext cx="4014823" cy="1527178"/>
          </a:xfrm>
          <a:prstGeom prst="rect">
            <a:avLst/>
          </a:prstGeom>
          <a:solidFill>
            <a:srgbClr val="F492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Eco-Friendly Tax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C9A188-17B8-F04C-7BE0-BBE523B6DEAD}"/>
              </a:ext>
            </a:extLst>
          </p:cNvPr>
          <p:cNvSpPr/>
          <p:nvPr/>
        </p:nvSpPr>
        <p:spPr>
          <a:xfrm>
            <a:off x="6225859" y="4189227"/>
            <a:ext cx="4014823" cy="1272419"/>
          </a:xfrm>
          <a:prstGeom prst="rect">
            <a:avLst/>
          </a:prstGeom>
          <a:solidFill>
            <a:srgbClr val="F492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Cloudy weather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2A2F84-2D9F-A696-FC44-826F9230D81A}"/>
              </a:ext>
            </a:extLst>
          </p:cNvPr>
          <p:cNvSpPr/>
          <p:nvPr/>
        </p:nvSpPr>
        <p:spPr>
          <a:xfrm>
            <a:off x="6225859" y="5461646"/>
            <a:ext cx="4014823" cy="971849"/>
          </a:xfrm>
          <a:prstGeom prst="rect">
            <a:avLst/>
          </a:prstGeom>
          <a:solidFill>
            <a:srgbClr val="0FBAE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Make your own scenario</a:t>
            </a:r>
          </a:p>
        </p:txBody>
      </p:sp>
    </p:spTree>
    <p:extLst>
      <p:ext uri="{BB962C8B-B14F-4D97-AF65-F5344CB8AC3E}">
        <p14:creationId xmlns:p14="http://schemas.microsoft.com/office/powerpoint/2010/main" val="200917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6BEBC-8D86-1AB4-E40B-0D92E7C99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5A57B0-06D6-8287-7DE6-43C2C780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07" y="1876046"/>
            <a:ext cx="11566585" cy="592834"/>
          </a:xfrm>
        </p:spPr>
        <p:txBody>
          <a:bodyPr/>
          <a:lstStyle/>
          <a:p>
            <a:pPr algn="ctr"/>
            <a:r>
              <a:rPr lang="en-US" sz="4000" dirty="0"/>
              <a:t>Scenario cards – The Burger Boss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32254C5-B838-F018-F3E7-B54AED93F030}"/>
              </a:ext>
            </a:extLst>
          </p:cNvPr>
          <p:cNvGraphicFramePr>
            <a:graphicFrameLocks noGrp="1"/>
          </p:cNvGraphicFramePr>
          <p:nvPr/>
        </p:nvGraphicFramePr>
        <p:xfrm>
          <a:off x="1929544" y="2673201"/>
          <a:ext cx="8289365" cy="37602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63216">
                  <a:extLst>
                    <a:ext uri="{9D8B030D-6E8A-4147-A177-3AD203B41FA5}">
                      <a16:colId xmlns:a16="http://schemas.microsoft.com/office/drawing/2014/main" val="2152829681"/>
                    </a:ext>
                  </a:extLst>
                </a:gridCol>
                <a:gridCol w="4026149">
                  <a:extLst>
                    <a:ext uri="{9D8B030D-6E8A-4147-A177-3AD203B41FA5}">
                      <a16:colId xmlns:a16="http://schemas.microsoft.com/office/drawing/2014/main" val="3667434125"/>
                    </a:ext>
                  </a:extLst>
                </a:gridCol>
              </a:tblGrid>
              <a:tr h="978618"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It’s 30°C! Drink sales double, ice cream sales up by 25%  but nobody wants a hot burger. Burger sales drop by 50%.</a:t>
                      </a:r>
                    </a:p>
                  </a:txBody>
                  <a:tcPr marL="0" marR="101905" marT="76429" marB="7642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The school council insists on compostable plates, which cost 15p more per person than plastic ones. Plates are needed for every veggie burger sold.</a:t>
                      </a:r>
                      <a:endParaRPr lang="en-GB" sz="18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76429" marB="76429" anchor="ctr"/>
                </a:tc>
                <a:extLst>
                  <a:ext uri="{0D108BD9-81ED-4DB2-BD59-A6C34878D82A}">
                    <a16:rowId xmlns:a16="http://schemas.microsoft.com/office/drawing/2014/main" val="2668878180"/>
                  </a:ext>
                </a:extLst>
              </a:tr>
              <a:tr h="12600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0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A local supermarket donates 100 burger ingredients for free.</a:t>
                      </a:r>
                      <a:endParaRPr lang="en-GB" sz="1800" b="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01905" marT="76429" marB="7642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The weather turns cloudy and cooler. Ice cream sales drop by 40%, but hot food sales (veggie burgers) increase by 20%.</a:t>
                      </a:r>
                      <a:endParaRPr lang="en-GB" sz="18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76429" marB="76429" anchor="ctr"/>
                </a:tc>
                <a:extLst>
                  <a:ext uri="{0D108BD9-81ED-4DB2-BD59-A6C34878D82A}">
                    <a16:rowId xmlns:a16="http://schemas.microsoft.com/office/drawing/2014/main" val="3124076203"/>
                  </a:ext>
                </a:extLst>
              </a:tr>
              <a:tr h="974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A sudden downpour stops the fete for 1 hour. Total attendance drops from 650 to </a:t>
                      </a:r>
                      <a:r>
                        <a:rPr lang="en-GB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500 people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.</a:t>
                      </a:r>
                      <a:endParaRPr lang="en-GB" sz="18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01905" marT="76429" marB="76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Make up your own scenario.</a:t>
                      </a:r>
                    </a:p>
                  </a:txBody>
                  <a:tcPr marL="0" marR="0" marT="76429" marB="76429" anchor="ctr"/>
                </a:tc>
                <a:extLst>
                  <a:ext uri="{0D108BD9-81ED-4DB2-BD59-A6C34878D82A}">
                    <a16:rowId xmlns:a16="http://schemas.microsoft.com/office/drawing/2014/main" val="1324226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187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E3523-FDD4-D4A5-09B8-0E34D00BC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D3520EA-A731-580D-9D8E-825E36EA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54" y="1876046"/>
            <a:ext cx="11470292" cy="592834"/>
          </a:xfrm>
        </p:spPr>
        <p:txBody>
          <a:bodyPr/>
          <a:lstStyle/>
          <a:p>
            <a:pPr algn="ctr"/>
            <a:r>
              <a:rPr lang="en-US" sz="4000" dirty="0"/>
              <a:t>The Burger Boss Challenge – Table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06EDC8-13FF-4286-2DD0-FB70E889B7BF}"/>
              </a:ext>
            </a:extLst>
          </p:cNvPr>
          <p:cNvSpPr txBox="1"/>
          <p:nvPr/>
        </p:nvSpPr>
        <p:spPr>
          <a:xfrm>
            <a:off x="370609" y="2468880"/>
            <a:ext cx="11250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GB" sz="1200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How many people are the school expecting to attend the summer fete? </a:t>
            </a:r>
            <a:r>
              <a:rPr lang="en-GB" sz="1200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_____________________________________________</a:t>
            </a:r>
            <a:endParaRPr lang="en-GB" sz="12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en-GB" sz="1200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</a:t>
            </a:r>
            <a:r>
              <a:rPr lang="en-GB" sz="1200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ased on the quantities of food and drink that you worked out in Table 1, work out the </a:t>
            </a:r>
            <a:r>
              <a:rPr lang="en-GB" sz="1200" b="1" kern="100" dirty="0">
                <a:solidFill>
                  <a:srgbClr val="0FBAEF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potential profit </a:t>
            </a:r>
            <a:r>
              <a:rPr lang="en-GB" sz="1200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 food stall could make using the prices given. </a:t>
            </a:r>
          </a:p>
          <a:p>
            <a:pPr marL="342900" indent="-342900">
              <a:buFont typeface="+mj-lt"/>
              <a:buAutoNum type="arabicParenR"/>
            </a:pPr>
            <a:r>
              <a:rPr lang="en-GB" sz="1200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Which Scenario Card is the </a:t>
            </a:r>
            <a:r>
              <a:rPr lang="en-GB" sz="1200" b="1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best case scenario</a:t>
            </a:r>
            <a:r>
              <a:rPr lang="en-GB" sz="1200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for the summer fete’s food hall?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46F13D7-18AB-3B14-D307-DDBA84D1A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508101"/>
              </p:ext>
            </p:extLst>
          </p:nvPr>
        </p:nvGraphicFramePr>
        <p:xfrm>
          <a:off x="734028" y="3687567"/>
          <a:ext cx="10576664" cy="294476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22083">
                  <a:extLst>
                    <a:ext uri="{9D8B030D-6E8A-4147-A177-3AD203B41FA5}">
                      <a16:colId xmlns:a16="http://schemas.microsoft.com/office/drawing/2014/main" val="782529566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2285933340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1686885939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843985442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2554137301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1507741061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2386435213"/>
                    </a:ext>
                  </a:extLst>
                </a:gridCol>
                <a:gridCol w="1322083">
                  <a:extLst>
                    <a:ext uri="{9D8B030D-6E8A-4147-A177-3AD203B41FA5}">
                      <a16:colId xmlns:a16="http://schemas.microsoft.com/office/drawing/2014/main" val="4278988380"/>
                    </a:ext>
                  </a:extLst>
                </a:gridCol>
              </a:tblGrid>
              <a:tr h="452446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latin typeface="Rubik" pitchFamily="2" charset="-79"/>
                          <a:cs typeface="Rubik" pitchFamily="2" charset="-79"/>
                        </a:rPr>
                        <a:t>Item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 anchor="ctr">
                    <a:solidFill>
                      <a:srgbClr val="F49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latin typeface="Rubik" pitchFamily="2" charset="-79"/>
                          <a:cs typeface="Rubik" pitchFamily="2" charset="-79"/>
                        </a:rPr>
                        <a:t>Unit Cost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 anchor="ctr">
                    <a:solidFill>
                      <a:srgbClr val="F49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latin typeface="Rubik" pitchFamily="2" charset="-79"/>
                          <a:cs typeface="Rubik" pitchFamily="2" charset="-79"/>
                        </a:rPr>
                        <a:t>Quantity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9525" marR="9525" marT="9525" marB="9525" anchor="ctr">
                    <a:solidFill>
                      <a:srgbClr val="F49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latin typeface="Rubik" pitchFamily="2" charset="-79"/>
                          <a:cs typeface="Rubik" pitchFamily="2" charset="-79"/>
                        </a:rPr>
                        <a:t>Total Cost 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latin typeface="Rubik" pitchFamily="2" charset="-79"/>
                        <a:cs typeface="Rubik" pitchFamily="2" charset="-79"/>
                      </a:endParaRPr>
                    </a:p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latin typeface="Rubik" pitchFamily="2" charset="-79"/>
                          <a:cs typeface="Rubik" pitchFamily="2" charset="-79"/>
                        </a:rPr>
                        <a:t>(calculation)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9525" marR="9525" marT="9525" marB="9525" anchor="ctr">
                    <a:solidFill>
                      <a:srgbClr val="F49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latin typeface="Rubik" pitchFamily="2" charset="-79"/>
                          <a:cs typeface="Rubik" pitchFamily="2" charset="-79"/>
                        </a:rPr>
                        <a:t>Selling Price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 anchor="ctr">
                    <a:solidFill>
                      <a:srgbClr val="F49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latin typeface="Rubik" pitchFamily="2" charset="-79"/>
                          <a:cs typeface="Rubik" pitchFamily="2" charset="-79"/>
                        </a:rPr>
                        <a:t>Quantity 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9525" marR="9525" marT="9525" marB="9525" anchor="ctr">
                    <a:solidFill>
                      <a:srgbClr val="F49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latin typeface="Rubik" pitchFamily="2" charset="-79"/>
                          <a:cs typeface="Rubik" pitchFamily="2" charset="-79"/>
                        </a:rPr>
                        <a:t>Total Income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latin typeface="Rubik" pitchFamily="2" charset="-79"/>
                        <a:cs typeface="Rubik" pitchFamily="2" charset="-79"/>
                      </a:endParaRPr>
                    </a:p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latin typeface="Rubik" pitchFamily="2" charset="-79"/>
                          <a:cs typeface="Rubik" pitchFamily="2" charset="-79"/>
                        </a:rPr>
                        <a:t>(calculation)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9525" marR="9525" marT="9525" marB="9525" anchor="ctr">
                    <a:solidFill>
                      <a:srgbClr val="F49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solidFill>
                            <a:schemeClr val="bg1"/>
                          </a:solidFill>
                          <a:effectLst/>
                          <a:latin typeface="Rubik" pitchFamily="2" charset="-79"/>
                          <a:cs typeface="Rubik" pitchFamily="2" charset="-79"/>
                        </a:rPr>
                        <a:t>Profit </a:t>
                      </a:r>
                      <a:endParaRPr lang="en-GB" sz="1400" b="1" kern="100" dirty="0">
                        <a:solidFill>
                          <a:schemeClr val="bg1"/>
                        </a:solidFill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0" marR="0" marT="76200" marB="76200" anchor="ctr">
                    <a:solidFill>
                      <a:srgbClr val="F4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159632"/>
                  </a:ext>
                </a:extLst>
              </a:tr>
              <a:tr h="693976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Veggie Burger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£2.40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b="1" i="0" kern="100" dirty="0">
                        <a:solidFill>
                          <a:schemeClr val="bg1"/>
                        </a:solidFill>
                        <a:effectLst/>
                        <a:highlight>
                          <a:srgbClr val="F492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£5.50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b="1" i="0" kern="100" dirty="0">
                        <a:solidFill>
                          <a:schemeClr val="bg1"/>
                        </a:solidFill>
                        <a:effectLst/>
                        <a:highlight>
                          <a:srgbClr val="F492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endParaRPr lang="en-GB" sz="14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114300" marB="114300"/>
                </a:tc>
                <a:extLst>
                  <a:ext uri="{0D108BD9-81ED-4DB2-BD59-A6C34878D82A}">
                    <a16:rowId xmlns:a16="http://schemas.microsoft.com/office/drawing/2014/main" val="1179838342"/>
                  </a:ext>
                </a:extLst>
              </a:tr>
              <a:tr h="449043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Ice cream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£0.80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b="1" i="0" kern="100" dirty="0">
                        <a:solidFill>
                          <a:schemeClr val="bg1"/>
                        </a:solidFill>
                        <a:effectLst/>
                        <a:highlight>
                          <a:srgbClr val="F492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£3.00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b="1" i="0" kern="100" dirty="0">
                        <a:solidFill>
                          <a:schemeClr val="bg1"/>
                        </a:solidFill>
                        <a:effectLst/>
                        <a:highlight>
                          <a:srgbClr val="F492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endParaRPr lang="en-GB" sz="14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114300" marB="114300"/>
                </a:tc>
                <a:extLst>
                  <a:ext uri="{0D108BD9-81ED-4DB2-BD59-A6C34878D82A}">
                    <a16:rowId xmlns:a16="http://schemas.microsoft.com/office/drawing/2014/main" val="2436852857"/>
                  </a:ext>
                </a:extLst>
              </a:tr>
              <a:tr h="693976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Lemonade (per cup)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£0.15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b="1" i="0" kern="100" dirty="0">
                        <a:solidFill>
                          <a:schemeClr val="bg1"/>
                        </a:solidFill>
                        <a:effectLst/>
                        <a:highlight>
                          <a:srgbClr val="F492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£1.50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b="1" i="0" kern="100" dirty="0">
                        <a:solidFill>
                          <a:schemeClr val="bg1"/>
                        </a:solidFill>
                        <a:effectLst/>
                        <a:highlight>
                          <a:srgbClr val="F492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114300" marB="114300"/>
                </a:tc>
                <a:extLst>
                  <a:ext uri="{0D108BD9-81ED-4DB2-BD59-A6C34878D82A}">
                    <a16:rowId xmlns:a16="http://schemas.microsoft.com/office/drawing/2014/main" val="2648737809"/>
                  </a:ext>
                </a:extLst>
              </a:tr>
              <a:tr h="348872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Total Cost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= 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Total Income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  <a:p>
                      <a:pPr algn="ctr"/>
                      <a:r>
                        <a:rPr lang="en-GB" sz="14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= 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Total Income</a:t>
                      </a:r>
                      <a:endParaRPr kumimoji="0" lang="en-GB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= </a:t>
                      </a:r>
                      <a:endParaRPr lang="en-GB" sz="14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114300" marB="114300"/>
                </a:tc>
                <a:extLst>
                  <a:ext uri="{0D108BD9-81ED-4DB2-BD59-A6C34878D82A}">
                    <a16:rowId xmlns:a16="http://schemas.microsoft.com/office/drawing/2014/main" val="38429314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9BC010B-9194-A326-141C-7047993EFA1A}"/>
              </a:ext>
            </a:extLst>
          </p:cNvPr>
          <p:cNvSpPr txBox="1"/>
          <p:nvPr/>
        </p:nvSpPr>
        <p:spPr>
          <a:xfrm>
            <a:off x="7004705" y="3325754"/>
            <a:ext cx="4305987" cy="306467"/>
          </a:xfrm>
          <a:prstGeom prst="roundRect">
            <a:avLst/>
          </a:prstGeom>
          <a:solidFill>
            <a:srgbClr val="F492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Assuming all the stock is sold on the day of the summer fete!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0206359-853E-42BD-A786-13BC74BDBA02}"/>
              </a:ext>
            </a:extLst>
          </p:cNvPr>
          <p:cNvSpPr/>
          <p:nvPr/>
        </p:nvSpPr>
        <p:spPr>
          <a:xfrm>
            <a:off x="9016678" y="1396226"/>
            <a:ext cx="2294014" cy="350697"/>
          </a:xfrm>
          <a:prstGeom prst="roundRect">
            <a:avLst/>
          </a:prstGeom>
          <a:solidFill>
            <a:srgbClr val="01304A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u="none" strike="noStrike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Profit = income - costs</a:t>
            </a:r>
            <a:endParaRPr lang="en-US" sz="16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29F7A3-4F59-A065-9CED-F528F91EAB0D}"/>
              </a:ext>
            </a:extLst>
          </p:cNvPr>
          <p:cNvSpPr txBox="1"/>
          <p:nvPr/>
        </p:nvSpPr>
        <p:spPr>
          <a:xfrm>
            <a:off x="423738" y="3225902"/>
            <a:ext cx="10715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Table 3 –  profit prediction based on last year’s buying habits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Scenario Card title</a:t>
            </a:r>
            <a:r>
              <a:rPr lang="en-US" altLang="en-US" sz="12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: ________________________________________________________________________</a:t>
            </a:r>
            <a:endParaRPr lang="en-US" altLang="en-US" sz="12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712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EAB92-B066-96B0-BA9C-783108378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6FAFAC-595D-75E1-F9A2-FC584337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Best Case Scenario - </a:t>
            </a:r>
            <a:r>
              <a:rPr lang="en-GB" sz="4000" dirty="0">
                <a:latin typeface="var(--rTk0E)"/>
                <a:ea typeface="Times New Roman" panose="02020603050405020304" pitchFamily="18" charset="0"/>
              </a:rPr>
              <a:t>Class Vote</a:t>
            </a:r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82ADCD-2490-E76A-E660-D106AFD6762A}"/>
              </a:ext>
            </a:extLst>
          </p:cNvPr>
          <p:cNvSpPr txBox="1"/>
          <p:nvPr/>
        </p:nvSpPr>
        <p:spPr>
          <a:xfrm>
            <a:off x="838200" y="2837527"/>
            <a:ext cx="511805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Based on your group’s calculations, </a:t>
            </a:r>
            <a:r>
              <a:rPr lang="en-GB" sz="2000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which Scenario Card gives the </a:t>
            </a:r>
            <a:r>
              <a:rPr lang="en-GB" sz="2000" b="1" kern="100" dirty="0">
                <a:solidFill>
                  <a:srgbClr val="E5007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best case scenario </a:t>
            </a:r>
            <a:r>
              <a:rPr lang="en-GB" sz="2000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for the summer fete’s food hall?</a:t>
            </a:r>
          </a:p>
          <a:p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 must </a:t>
            </a:r>
            <a:r>
              <a:rPr lang="en-GB" sz="2000" b="1" dirty="0">
                <a:solidFill>
                  <a:srgbClr val="E5007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justify your choice </a:t>
            </a:r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using a "Maths Reason”</a:t>
            </a:r>
          </a:p>
          <a:p>
            <a:endParaRPr lang="en-GB" sz="20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What does the class think? </a:t>
            </a:r>
          </a:p>
        </p:txBody>
      </p:sp>
      <p:pic>
        <p:nvPicPr>
          <p:cNvPr id="3" name="Picture 2" descr="A group of students raising their hands in a classroom&#10;&#10;AI-generated content may be incorrect.">
            <a:extLst>
              <a:ext uri="{FF2B5EF4-FFF2-40B4-BE49-F238E27FC236}">
                <a16:creationId xmlns:a16="http://schemas.microsoft.com/office/drawing/2014/main" id="{628F83CF-F116-F4EA-FEF3-962C97B506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5743" y="2837527"/>
            <a:ext cx="5694999" cy="38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37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BEEC9-B886-A2E0-547D-798B01D5D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DC12C1-F3D3-9530-BB18-5A99D893C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GB" sz="4000" dirty="0"/>
              <a:t>Potential Profits for each scenario</a:t>
            </a:r>
            <a:endParaRPr lang="en-US" sz="4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3BA90F3-46A9-7569-6E52-E21BFA05D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259521"/>
              </p:ext>
            </p:extLst>
          </p:nvPr>
        </p:nvGraphicFramePr>
        <p:xfrm>
          <a:off x="665755" y="2802065"/>
          <a:ext cx="7915869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8623">
                  <a:extLst>
                    <a:ext uri="{9D8B030D-6E8A-4147-A177-3AD203B41FA5}">
                      <a16:colId xmlns:a16="http://schemas.microsoft.com/office/drawing/2014/main" val="3818101507"/>
                    </a:ext>
                  </a:extLst>
                </a:gridCol>
                <a:gridCol w="2638623">
                  <a:extLst>
                    <a:ext uri="{9D8B030D-6E8A-4147-A177-3AD203B41FA5}">
                      <a16:colId xmlns:a16="http://schemas.microsoft.com/office/drawing/2014/main" val="3789421191"/>
                    </a:ext>
                  </a:extLst>
                </a:gridCol>
                <a:gridCol w="2638623">
                  <a:extLst>
                    <a:ext uri="{9D8B030D-6E8A-4147-A177-3AD203B41FA5}">
                      <a16:colId xmlns:a16="http://schemas.microsoft.com/office/drawing/2014/main" val="1090151268"/>
                    </a:ext>
                  </a:extLst>
                </a:gridCol>
              </a:tblGrid>
              <a:tr h="1579500">
                <a:tc>
                  <a:txBody>
                    <a:bodyPr/>
                    <a:lstStyle/>
                    <a:p>
                      <a:r>
                        <a:rPr lang="en-GB" b="1" i="0" dirty="0">
                          <a:highlight>
                            <a:srgbClr val="A9E408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Scenario Card Title: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solidFill>
                            <a:srgbClr val="E5007D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Potential Profit: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0" dirty="0">
                          <a:highlight>
                            <a:srgbClr val="A9E408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Scenario Card Title: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solidFill>
                            <a:srgbClr val="E5007D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Potential Profit: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endParaRPr lang="en-GB" b="1" i="0" dirty="0"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0" dirty="0">
                          <a:highlight>
                            <a:srgbClr val="A9E408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Scenario Card Title: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solidFill>
                            <a:srgbClr val="E5007D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Potential Profit: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endParaRPr lang="en-GB" b="1" i="0" dirty="0"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435413"/>
                  </a:ext>
                </a:extLst>
              </a:tr>
              <a:tr h="1579500">
                <a:tc>
                  <a:txBody>
                    <a:bodyPr/>
                    <a:lstStyle/>
                    <a:p>
                      <a:r>
                        <a:rPr lang="en-GB" b="1" i="0" dirty="0">
                          <a:highlight>
                            <a:srgbClr val="A9E408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Scenario Card Title: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solidFill>
                            <a:srgbClr val="E5007D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Potential Profit: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endParaRPr lang="en-GB" b="1" i="0" dirty="0"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0" dirty="0">
                          <a:highlight>
                            <a:srgbClr val="A9E408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Scenario Card Title: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solidFill>
                            <a:srgbClr val="E5007D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Potential Profit: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endParaRPr lang="en-GB" b="1" i="0" dirty="0"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0" dirty="0">
                          <a:highlight>
                            <a:srgbClr val="A9E408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Scenario Card Title: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solidFill>
                            <a:srgbClr val="E5007D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Potential Profit:</a:t>
                      </a:r>
                    </a:p>
                    <a:p>
                      <a:r>
                        <a:rPr lang="en-GB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___________________</a:t>
                      </a:r>
                    </a:p>
                    <a:p>
                      <a:endParaRPr lang="en-GB" b="1" i="0" dirty="0"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3876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E4EB8EC-8CEF-D609-EBA2-C1EC3DB5A32B}"/>
              </a:ext>
            </a:extLst>
          </p:cNvPr>
          <p:cNvSpPr txBox="1"/>
          <p:nvPr/>
        </p:nvSpPr>
        <p:spPr>
          <a:xfrm>
            <a:off x="8905015" y="2802065"/>
            <a:ext cx="2621230" cy="3477875"/>
          </a:xfrm>
          <a:prstGeom prst="rect">
            <a:avLst/>
          </a:prstGeom>
          <a:solidFill>
            <a:srgbClr val="A9E40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Planned attendance:</a:t>
            </a:r>
          </a:p>
          <a:p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_________ People </a:t>
            </a:r>
          </a:p>
          <a:p>
            <a:endParaRPr lang="en-GB" sz="20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Initial Profit Prediction based on Last Year’s Buying Habits:</a:t>
            </a:r>
          </a:p>
          <a:p>
            <a:endParaRPr lang="en-GB" sz="20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£_________________</a:t>
            </a:r>
          </a:p>
          <a:p>
            <a:endParaRPr lang="en-US" sz="20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endParaRPr lang="en-US" sz="20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924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AA184-1A9B-7D83-928F-639F72142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B85620C-9D39-DDC3-41E5-DFDF5B72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54" y="1876046"/>
            <a:ext cx="11470292" cy="592834"/>
          </a:xfrm>
        </p:spPr>
        <p:txBody>
          <a:bodyPr/>
          <a:lstStyle/>
          <a:p>
            <a:pPr algn="ctr"/>
            <a:r>
              <a:rPr lang="en-GB" sz="4000" dirty="0"/>
              <a:t>Potential Profits for each scenario </a:t>
            </a:r>
            <a:endParaRPr lang="en-US" sz="40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2F594DC-AAD3-A1E7-0A1B-53665886E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402220"/>
              </p:ext>
            </p:extLst>
          </p:nvPr>
        </p:nvGraphicFramePr>
        <p:xfrm>
          <a:off x="665755" y="2808486"/>
          <a:ext cx="7915869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8623">
                  <a:extLst>
                    <a:ext uri="{9D8B030D-6E8A-4147-A177-3AD203B41FA5}">
                      <a16:colId xmlns:a16="http://schemas.microsoft.com/office/drawing/2014/main" val="3818101507"/>
                    </a:ext>
                  </a:extLst>
                </a:gridCol>
                <a:gridCol w="2638623">
                  <a:extLst>
                    <a:ext uri="{9D8B030D-6E8A-4147-A177-3AD203B41FA5}">
                      <a16:colId xmlns:a16="http://schemas.microsoft.com/office/drawing/2014/main" val="3789421191"/>
                    </a:ext>
                  </a:extLst>
                </a:gridCol>
                <a:gridCol w="2638623">
                  <a:extLst>
                    <a:ext uri="{9D8B030D-6E8A-4147-A177-3AD203B41FA5}">
                      <a16:colId xmlns:a16="http://schemas.microsoft.com/office/drawing/2014/main" val="1090151268"/>
                    </a:ext>
                  </a:extLst>
                </a:gridCol>
              </a:tblGrid>
              <a:tr h="1579500">
                <a:tc>
                  <a:txBody>
                    <a:bodyPr/>
                    <a:lstStyle/>
                    <a:p>
                      <a:r>
                        <a:rPr lang="en-GB" b="1" i="0" dirty="0">
                          <a:highlight>
                            <a:srgbClr val="F492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Scenario Card Title:</a:t>
                      </a:r>
                    </a:p>
                    <a:p>
                      <a:r>
                        <a:rPr lang="en-GB" b="1" u="sng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Heatwave!</a:t>
                      </a:r>
                    </a:p>
                    <a:p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solidFill>
                            <a:srgbClr val="0FBAE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Potential Profit:</a:t>
                      </a:r>
                    </a:p>
                    <a:p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</a:t>
                      </a:r>
                      <a:r>
                        <a:rPr lang="en-GB" b="1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£2349.20</a:t>
                      </a:r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0" dirty="0">
                          <a:highlight>
                            <a:srgbClr val="F492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Scenario Card Title: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sng" kern="1200" dirty="0" err="1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Ecofriendly</a:t>
                      </a:r>
                      <a:r>
                        <a:rPr lang="en-GB" sz="1800" b="1" u="sng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 tax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  <a:p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solidFill>
                            <a:srgbClr val="0FBAE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Potential Profit:</a:t>
                      </a:r>
                    </a:p>
                    <a:p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___£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2008.50</a:t>
                      </a:r>
                      <a:r>
                        <a:rPr lang="en-GB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 </a:t>
                      </a:r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_______</a:t>
                      </a:r>
                    </a:p>
                    <a:p>
                      <a:endParaRPr lang="en-GB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0" dirty="0">
                          <a:highlight>
                            <a:srgbClr val="F492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Scenario Card Title: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sng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Bulk buy bonus</a:t>
                      </a:r>
                      <a:endParaRPr lang="en-GB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  <a:p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solidFill>
                            <a:srgbClr val="0FBAE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Potential Profit:</a:t>
                      </a:r>
                    </a:p>
                    <a:p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__£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526.50</a:t>
                      </a:r>
                      <a:r>
                        <a:rPr lang="en-GB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 </a:t>
                      </a:r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_________</a:t>
                      </a:r>
                    </a:p>
                    <a:p>
                      <a:endParaRPr lang="en-GB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435413"/>
                  </a:ext>
                </a:extLst>
              </a:tr>
              <a:tr h="1579500">
                <a:tc>
                  <a:txBody>
                    <a:bodyPr/>
                    <a:lstStyle/>
                    <a:p>
                      <a:r>
                        <a:rPr lang="en-GB" b="1" i="0" dirty="0">
                          <a:highlight>
                            <a:srgbClr val="F492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Scenario Card Title: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sng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Cloudy weather </a:t>
                      </a:r>
                      <a:endParaRPr lang="en-GB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  <a:p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solidFill>
                            <a:srgbClr val="0FBAE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Potential Profit:</a:t>
                      </a:r>
                    </a:p>
                    <a:p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___£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1911.71</a:t>
                      </a:r>
                      <a:r>
                        <a:rPr lang="en-GB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 </a:t>
                      </a:r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________</a:t>
                      </a:r>
                    </a:p>
                    <a:p>
                      <a:endParaRPr lang="en-GB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0" dirty="0">
                          <a:highlight>
                            <a:srgbClr val="F492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Scenario Card Title: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sng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Rainy Day</a:t>
                      </a:r>
                      <a:endParaRPr lang="en-GB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  <a:p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solidFill>
                            <a:srgbClr val="0FBAE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Potential Profit:</a:t>
                      </a:r>
                    </a:p>
                    <a:p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____£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1575</a:t>
                      </a:r>
                      <a:r>
                        <a:rPr lang="en-GB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 </a:t>
                      </a:r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_________</a:t>
                      </a:r>
                    </a:p>
                    <a:p>
                      <a:endParaRPr lang="en-GB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0" dirty="0">
                          <a:highlight>
                            <a:srgbClr val="F492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Scenario Card Title:</a:t>
                      </a:r>
                    </a:p>
                    <a:p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___________________</a:t>
                      </a:r>
                    </a:p>
                    <a:p>
                      <a:r>
                        <a:rPr lang="en-GB" b="1" i="0" dirty="0">
                          <a:solidFill>
                            <a:srgbClr val="0FBAE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Potential Profit:</a:t>
                      </a:r>
                    </a:p>
                    <a:p>
                      <a:r>
                        <a:rPr lang="en-GB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___________________</a:t>
                      </a:r>
                    </a:p>
                    <a:p>
                      <a:endParaRPr lang="en-GB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38769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89F8D99-285E-1469-CA13-B08B89B6CB77}"/>
              </a:ext>
            </a:extLst>
          </p:cNvPr>
          <p:cNvSpPr txBox="1"/>
          <p:nvPr/>
        </p:nvSpPr>
        <p:spPr>
          <a:xfrm>
            <a:off x="8905015" y="2802065"/>
            <a:ext cx="2621230" cy="34778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Planned attendance:</a:t>
            </a:r>
          </a:p>
          <a:p>
            <a:r>
              <a:rPr lang="en-GB" sz="2000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__</a:t>
            </a:r>
            <a:r>
              <a:rPr lang="en-GB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650</a:t>
            </a:r>
            <a:r>
              <a:rPr lang="en-GB" sz="2000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___ People </a:t>
            </a:r>
          </a:p>
          <a:p>
            <a:endParaRPr lang="en-GB" sz="2000" dirty="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Initial Profit Prediction based on Last Year’s Buying Habits:</a:t>
            </a:r>
          </a:p>
          <a:p>
            <a:endParaRPr lang="en-GB" sz="2000" dirty="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£__</a:t>
            </a:r>
            <a:r>
              <a:rPr lang="en-GB" sz="20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2047.50</a:t>
            </a:r>
            <a:r>
              <a:rPr lang="en-GB" sz="2000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______</a:t>
            </a:r>
          </a:p>
          <a:p>
            <a:endParaRPr lang="en-US" sz="2000" dirty="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236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817BB-6AF7-65B6-5AD3-2B43D060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1196338"/>
          </a:xfrm>
        </p:spPr>
        <p:txBody>
          <a:bodyPr/>
          <a:lstStyle/>
          <a:p>
            <a:pPr algn="ctr"/>
            <a:r>
              <a:rPr lang="en-US" sz="4000" dirty="0"/>
              <a:t>Your school is putting on a summer fete and your class is helping to </a:t>
            </a:r>
            <a:r>
              <a:rPr lang="en-US" sz="4000" dirty="0" err="1"/>
              <a:t>organise</a:t>
            </a:r>
            <a:r>
              <a:rPr lang="en-US" sz="4000" dirty="0"/>
              <a:t> 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09129F-F3C2-4534-6B25-F43B04976976}"/>
              </a:ext>
            </a:extLst>
          </p:cNvPr>
          <p:cNvSpPr/>
          <p:nvPr/>
        </p:nvSpPr>
        <p:spPr>
          <a:xfrm>
            <a:off x="750979" y="3072384"/>
            <a:ext cx="1956033" cy="1778572"/>
          </a:xfrm>
          <a:prstGeom prst="rect">
            <a:avLst/>
          </a:prstGeom>
          <a:solidFill>
            <a:srgbClr val="E5007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What is a fete?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D036F8-0627-93E6-5B3A-D5EC79B55322}"/>
              </a:ext>
            </a:extLst>
          </p:cNvPr>
          <p:cNvSpPr/>
          <p:nvPr/>
        </p:nvSpPr>
        <p:spPr>
          <a:xfrm>
            <a:off x="4887819" y="3072384"/>
            <a:ext cx="1956033" cy="1778572"/>
          </a:xfrm>
          <a:prstGeom prst="rect">
            <a:avLst/>
          </a:prstGeom>
          <a:solidFill>
            <a:srgbClr val="01304A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Who is coming?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8E2FC1-EA62-FB67-B9A3-FB19F48B9E6B}"/>
              </a:ext>
            </a:extLst>
          </p:cNvPr>
          <p:cNvSpPr/>
          <p:nvPr/>
        </p:nvSpPr>
        <p:spPr>
          <a:xfrm>
            <a:off x="1838371" y="4916664"/>
            <a:ext cx="1956033" cy="1778572"/>
          </a:xfrm>
          <a:prstGeom prst="rect">
            <a:avLst/>
          </a:prstGeom>
          <a:solidFill>
            <a:srgbClr val="0FBAE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How do we invite them?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AA929B-18E7-A4EF-E565-94224A041B99}"/>
              </a:ext>
            </a:extLst>
          </p:cNvPr>
          <p:cNvSpPr/>
          <p:nvPr/>
        </p:nvSpPr>
        <p:spPr>
          <a:xfrm>
            <a:off x="3909803" y="4916664"/>
            <a:ext cx="1956033" cy="1778572"/>
          </a:xfrm>
          <a:prstGeom prst="rect">
            <a:avLst/>
          </a:prstGeom>
          <a:solidFill>
            <a:srgbClr val="F492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What else?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A9E87A-80D6-8B6D-EE48-B5EDB643009E}"/>
              </a:ext>
            </a:extLst>
          </p:cNvPr>
          <p:cNvSpPr/>
          <p:nvPr/>
        </p:nvSpPr>
        <p:spPr>
          <a:xfrm>
            <a:off x="2816388" y="3072384"/>
            <a:ext cx="1956033" cy="1778572"/>
          </a:xfrm>
          <a:prstGeom prst="rect">
            <a:avLst/>
          </a:prstGeom>
          <a:solidFill>
            <a:srgbClr val="A9E40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Why put on a fete?</a:t>
            </a:r>
          </a:p>
        </p:txBody>
      </p:sp>
      <p:pic>
        <p:nvPicPr>
          <p:cNvPr id="10" name="Picture 9" descr="A group of kids smiling&#10;&#10;AI-generated content may be incorrect.">
            <a:extLst>
              <a:ext uri="{FF2B5EF4-FFF2-40B4-BE49-F238E27FC236}">
                <a16:creationId xmlns:a16="http://schemas.microsoft.com/office/drawing/2014/main" id="{6F8771EA-FDE8-9550-A314-A13DFC6DBF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81234" y="2974602"/>
            <a:ext cx="5907024" cy="388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5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AE0CBC-9CDD-AEBF-C09F-6A0041329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Starter Task – Fete Activity Ideas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A59458-A223-E476-936B-C0ACEBC85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798011"/>
              </p:ext>
            </p:extLst>
          </p:nvPr>
        </p:nvGraphicFramePr>
        <p:xfrm>
          <a:off x="1477646" y="2559132"/>
          <a:ext cx="4618354" cy="31089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35489">
                  <a:extLst>
                    <a:ext uri="{9D8B030D-6E8A-4147-A177-3AD203B41FA5}">
                      <a16:colId xmlns:a16="http://schemas.microsoft.com/office/drawing/2014/main" val="916694373"/>
                    </a:ext>
                  </a:extLst>
                </a:gridCol>
                <a:gridCol w="1782865">
                  <a:extLst>
                    <a:ext uri="{9D8B030D-6E8A-4147-A177-3AD203B41FA5}">
                      <a16:colId xmlns:a16="http://schemas.microsoft.com/office/drawing/2014/main" val="399446824"/>
                    </a:ext>
                  </a:extLst>
                </a:gridCol>
              </a:tblGrid>
              <a:tr h="392710"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Item</a:t>
                      </a:r>
                      <a:endParaRPr lang="en-GB" sz="2000" b="1" kern="100" dirty="0">
                        <a:effectLst/>
                        <a:latin typeface="Rubik" pitchFamily="2" charset="-79"/>
                        <a:ea typeface="Lato Semibold" panose="020F0502020204030203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>
                    <a:solidFill>
                      <a:srgbClr val="A9E4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Cost</a:t>
                      </a:r>
                      <a:endParaRPr lang="en-GB" sz="2000" b="1" kern="100" dirty="0">
                        <a:effectLst/>
                        <a:latin typeface="Rubik" pitchFamily="2" charset="-79"/>
                        <a:ea typeface="Lato Semibold" panose="020F0502020204030203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>
                    <a:solidFill>
                      <a:srgbClr val="A9E4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35430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Bouncy Castle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£50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185252914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Ice Cream Van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£30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1369440635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Face Painting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£15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3628943299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Hoopla Game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£10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2442548817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Music/DJ</a:t>
                      </a:r>
                      <a:endParaRPr lang="en-GB" sz="1400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£25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4001084158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Raffle Prizes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£20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107873341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F51CF483-333B-F08A-B815-B8FEBE3DACD8}"/>
              </a:ext>
            </a:extLst>
          </p:cNvPr>
          <p:cNvGrpSpPr/>
          <p:nvPr/>
        </p:nvGrpSpPr>
        <p:grpSpPr>
          <a:xfrm>
            <a:off x="1462048" y="5760720"/>
            <a:ext cx="8989959" cy="987993"/>
            <a:chOff x="1843389" y="5910952"/>
            <a:chExt cx="7622966" cy="837761"/>
          </a:xfrm>
        </p:grpSpPr>
        <p:pic>
          <p:nvPicPr>
            <p:cNvPr id="9" name="Picture 8" descr="A close-up of a bounce house&#10;&#10;AI-generated content may be incorrect.">
              <a:extLst>
                <a:ext uri="{FF2B5EF4-FFF2-40B4-BE49-F238E27FC236}">
                  <a16:creationId xmlns:a16="http://schemas.microsoft.com/office/drawing/2014/main" id="{12778D96-19BE-47BC-30D2-10665002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43389" y="5910952"/>
              <a:ext cx="1240267" cy="835502"/>
            </a:xfrm>
            <a:prstGeom prst="rect">
              <a:avLst/>
            </a:prstGeom>
          </p:spPr>
        </p:pic>
        <p:pic>
          <p:nvPicPr>
            <p:cNvPr id="11" name="Picture 10" descr="A blue and white van&#10;&#10;AI-generated content may be incorrect.">
              <a:extLst>
                <a:ext uri="{FF2B5EF4-FFF2-40B4-BE49-F238E27FC236}">
                  <a16:creationId xmlns:a16="http://schemas.microsoft.com/office/drawing/2014/main" id="{C2260D4C-14DB-E113-8A8A-F212A8303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110905" y="5910952"/>
              <a:ext cx="1249032" cy="835501"/>
            </a:xfrm>
            <a:prstGeom prst="rect">
              <a:avLst/>
            </a:prstGeom>
          </p:spPr>
        </p:pic>
        <p:pic>
          <p:nvPicPr>
            <p:cNvPr id="13" name="Picture 12" descr="A child with tiger face paint&#10;&#10;AI-generated content may be incorrect.">
              <a:extLst>
                <a:ext uri="{FF2B5EF4-FFF2-40B4-BE49-F238E27FC236}">
                  <a16:creationId xmlns:a16="http://schemas.microsoft.com/office/drawing/2014/main" id="{916686E7-2A04-1835-E9D2-D88BE7EA9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85255" y="5910953"/>
              <a:ext cx="1246607" cy="835500"/>
            </a:xfrm>
            <a:prstGeom prst="rect">
              <a:avLst/>
            </a:prstGeom>
          </p:spPr>
        </p:pic>
        <p:pic>
          <p:nvPicPr>
            <p:cNvPr id="15" name="Picture 14" descr="A game on the grass&#10;&#10;AI-generated content may be incorrect.">
              <a:extLst>
                <a:ext uri="{FF2B5EF4-FFF2-40B4-BE49-F238E27FC236}">
                  <a16:creationId xmlns:a16="http://schemas.microsoft.com/office/drawing/2014/main" id="{EE363CFF-5851-69D3-20CE-76B7F7E3B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58419" y="5910952"/>
              <a:ext cx="1249030" cy="835500"/>
            </a:xfrm>
            <a:prstGeom prst="rect">
              <a:avLst/>
            </a:prstGeom>
          </p:spPr>
        </p:pic>
        <p:pic>
          <p:nvPicPr>
            <p:cNvPr id="17" name="Picture 16" descr="A person wearing headphones and playing music&#10;&#10;AI-generated content may be incorrect.">
              <a:extLst>
                <a:ext uri="{FF2B5EF4-FFF2-40B4-BE49-F238E27FC236}">
                  <a16:creationId xmlns:a16="http://schemas.microsoft.com/office/drawing/2014/main" id="{468ED2F2-DAEC-A6CD-16B4-760B53E15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5400" y="5910953"/>
              <a:ext cx="1240267" cy="837760"/>
            </a:xfrm>
            <a:prstGeom prst="rect">
              <a:avLst/>
            </a:prstGeom>
          </p:spPr>
        </p:pic>
        <p:pic>
          <p:nvPicPr>
            <p:cNvPr id="19" name="Picture 18" descr="A pile of colorful tickets&#10;&#10;AI-generated content may be incorrect.">
              <a:extLst>
                <a:ext uri="{FF2B5EF4-FFF2-40B4-BE49-F238E27FC236}">
                  <a16:creationId xmlns:a16="http://schemas.microsoft.com/office/drawing/2014/main" id="{4D8BAF0D-7415-B7FC-7ADF-B336194F5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17325" y="5910952"/>
              <a:ext cx="1249030" cy="83607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3E14DB6-684E-EACA-6FAC-7AA91FA54EA9}"/>
              </a:ext>
            </a:extLst>
          </p:cNvPr>
          <p:cNvSpPr txBox="1"/>
          <p:nvPr/>
        </p:nvSpPr>
        <p:spPr>
          <a:xfrm>
            <a:off x="6262109" y="2837527"/>
            <a:ext cx="41898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b="1" u="sng" kern="0" dirty="0">
                <a:solidFill>
                  <a:srgbClr val="0A0A0A"/>
                </a:solidFill>
                <a:latin typeface="Rubik" pitchFamily="2" charset="-79"/>
                <a:ea typeface="Lato Semibold" panose="020F0502020204030203" pitchFamily="34" charset="0"/>
                <a:cs typeface="Rubik" pitchFamily="2" charset="-79"/>
              </a:rPr>
              <a:t>Task</a:t>
            </a:r>
            <a:endParaRPr lang="en-GB" sz="2400" b="1" u="sng" kern="0" dirty="0">
              <a:solidFill>
                <a:srgbClr val="0A0A0A"/>
              </a:solidFill>
              <a:effectLst/>
              <a:latin typeface="Rubik" pitchFamily="2" charset="-79"/>
              <a:ea typeface="Lato Semibold" panose="020F0502020204030203" pitchFamily="34" charset="0"/>
              <a:cs typeface="Rubik" pitchFamily="2" charset="-79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</a:t>
            </a:r>
            <a:r>
              <a:rPr lang="en-GB" sz="2000" kern="0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ork in small groups to purchase the best fete activities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There is </a:t>
            </a:r>
            <a:r>
              <a:rPr lang="en-GB" sz="2000" b="1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£100 </a:t>
            </a:r>
            <a:r>
              <a:rPr lang="en-GB" sz="2000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available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Each group must choose a combination that adds up to </a:t>
            </a:r>
            <a:r>
              <a:rPr lang="en-GB" sz="2000" b="1" kern="0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 maximum of £100</a:t>
            </a:r>
            <a:endParaRPr lang="en-GB" sz="2000" b="1" kern="0" dirty="0">
              <a:solidFill>
                <a:srgbClr val="0A0A0A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Give reasons for your choi</a:t>
            </a:r>
            <a:r>
              <a:rPr lang="en-GB" sz="2000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ces</a:t>
            </a:r>
            <a:endParaRPr lang="en-GB" sz="24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823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C5705ABB-99F8-3D34-961E-BFB5ADE2E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Task 2 – The Burger Boss Challenge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E5AF8E-7B86-C59B-8E45-EEDD774B3560}"/>
              </a:ext>
            </a:extLst>
          </p:cNvPr>
          <p:cNvSpPr txBox="1"/>
          <p:nvPr/>
        </p:nvSpPr>
        <p:spPr>
          <a:xfrm>
            <a:off x="1007643" y="2653558"/>
            <a:ext cx="508835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Your class is in charge of the food stall for the Summer Fete. </a:t>
            </a:r>
          </a:p>
          <a:p>
            <a:endParaRPr lang="en-GB" sz="2000" dirty="0">
              <a:solidFill>
                <a:srgbClr val="000000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On the food stall you’ll be selling:</a:t>
            </a:r>
            <a:br>
              <a:rPr lang="en-GB" sz="20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endParaRPr lang="en-GB" sz="2000" dirty="0">
              <a:solidFill>
                <a:srgbClr val="000000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veggie burgers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ice cream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lemonade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00000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Your goal isn't just to feed people - it’s to </a:t>
            </a:r>
            <a:r>
              <a:rPr lang="en-GB" sz="2000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make as much money as possible</a:t>
            </a:r>
            <a:r>
              <a:rPr lang="en-GB" sz="20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for your school's new sports equipment.</a:t>
            </a:r>
            <a:endParaRPr lang="en-US" sz="20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3" name="Picture 2" descr="A group of people standing around a food truck&#10;&#10;AI-generated content may be incorrect.">
            <a:extLst>
              <a:ext uri="{FF2B5EF4-FFF2-40B4-BE49-F238E27FC236}">
                <a16:creationId xmlns:a16="http://schemas.microsoft.com/office/drawing/2014/main" id="{3E75366A-41C8-4D39-EF33-02BFE57E54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2711814"/>
            <a:ext cx="5507992" cy="372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1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A0A80-BBF2-A279-828F-BE0D631D7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4383A8C5-88DE-282B-3CD8-10F54233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Task 2 – The Burger Boss Challenge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CED87B-F73F-2BB3-6E43-FB621234BFB8}"/>
              </a:ext>
            </a:extLst>
          </p:cNvPr>
          <p:cNvSpPr txBox="1"/>
          <p:nvPr/>
        </p:nvSpPr>
        <p:spPr>
          <a:xfrm>
            <a:off x="1007643" y="2881001"/>
            <a:ext cx="10346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Your goal isn't just to feed people - it’s to </a:t>
            </a:r>
            <a:r>
              <a:rPr lang="en-GB" sz="2000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make as much money as possible </a:t>
            </a:r>
            <a:r>
              <a:rPr lang="en-GB" sz="20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for your school's new sports equipment.</a:t>
            </a:r>
            <a:endParaRPr lang="en-US" sz="20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D5E16BBD-594B-9C90-2D3C-48D061AAA0CE}"/>
              </a:ext>
            </a:extLst>
          </p:cNvPr>
          <p:cNvSpPr/>
          <p:nvPr/>
        </p:nvSpPr>
        <p:spPr>
          <a:xfrm>
            <a:off x="6096000" y="3824415"/>
            <a:ext cx="3075709" cy="2164721"/>
          </a:xfrm>
          <a:prstGeom prst="wedgeEllipseCallout">
            <a:avLst>
              <a:gd name="adj1" fmla="val 52700"/>
              <a:gd name="adj2" fmla="val 36259"/>
            </a:avLst>
          </a:prstGeom>
          <a:solidFill>
            <a:srgbClr val="0FBAE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What information do we need to be able to plan for food stall?</a:t>
            </a:r>
          </a:p>
        </p:txBody>
      </p:sp>
      <p:pic>
        <p:nvPicPr>
          <p:cNvPr id="3" name="Picture 2" descr="A person with her finger on her chin&#10;&#10;AI-generated content may be incorrect.">
            <a:extLst>
              <a:ext uri="{FF2B5EF4-FFF2-40B4-BE49-F238E27FC236}">
                <a16:creationId xmlns:a16="http://schemas.microsoft.com/office/drawing/2014/main" id="{6098BC9C-5334-4EF9-7D6D-2F8A67202B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8282" y="3511443"/>
            <a:ext cx="3402209" cy="3346557"/>
          </a:xfrm>
          <a:prstGeom prst="rect">
            <a:avLst/>
          </a:prstGeom>
        </p:spPr>
      </p:pic>
      <p:pic>
        <p:nvPicPr>
          <p:cNvPr id="4" name="Picture 3" descr="A group of people standing around a food truck&#10;&#10;AI-generated content may be incorrect.">
            <a:extLst>
              <a:ext uri="{FF2B5EF4-FFF2-40B4-BE49-F238E27FC236}">
                <a16:creationId xmlns:a16="http://schemas.microsoft.com/office/drawing/2014/main" id="{17E16559-4D55-BF41-E8A7-2CA6176AF5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4509" y="3588887"/>
            <a:ext cx="4114800" cy="27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7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7530-5248-38DB-6BFB-421F986D9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B9252BA7-1C63-F06C-6422-9F5E45A03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Task 2 – The Burger Boss Challenge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246569-6924-61B1-4C92-B0DED04892D4}"/>
              </a:ext>
            </a:extLst>
          </p:cNvPr>
          <p:cNvSpPr txBox="1"/>
          <p:nvPr/>
        </p:nvSpPr>
        <p:spPr>
          <a:xfrm>
            <a:off x="1007643" y="2881001"/>
            <a:ext cx="10346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Your goal isn't just to feed people - it’s to make the </a:t>
            </a:r>
            <a:r>
              <a:rPr lang="en-GB" sz="2000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biggest profit possible </a:t>
            </a:r>
            <a:r>
              <a:rPr lang="en-GB" sz="20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for the school's new sports equipment.</a:t>
            </a:r>
            <a:endParaRPr lang="en-US" sz="20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CE3E5A97-F3D2-3FCE-3926-29799EAA701E}"/>
              </a:ext>
            </a:extLst>
          </p:cNvPr>
          <p:cNvSpPr/>
          <p:nvPr/>
        </p:nvSpPr>
        <p:spPr>
          <a:xfrm>
            <a:off x="6096000" y="3824415"/>
            <a:ext cx="3075709" cy="2164721"/>
          </a:xfrm>
          <a:prstGeom prst="wedgeEllipseCallout">
            <a:avLst>
              <a:gd name="adj1" fmla="val 52700"/>
              <a:gd name="adj2" fmla="val 36259"/>
            </a:avLst>
          </a:prstGeom>
          <a:solidFill>
            <a:srgbClr val="0FBAE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What information do we need to be able to plan for food stall?</a:t>
            </a:r>
          </a:p>
        </p:txBody>
      </p:sp>
      <p:pic>
        <p:nvPicPr>
          <p:cNvPr id="3" name="Picture 2" descr="A person with her finger on her chin&#10;&#10;AI-generated content may be incorrect.">
            <a:extLst>
              <a:ext uri="{FF2B5EF4-FFF2-40B4-BE49-F238E27FC236}">
                <a16:creationId xmlns:a16="http://schemas.microsoft.com/office/drawing/2014/main" id="{EE853FE9-A4B7-F745-CAAB-E835C16C1A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8282" y="3511443"/>
            <a:ext cx="3402209" cy="33465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E68B90-DEC8-0BC6-F1B9-3BD40B28BBB1}"/>
              </a:ext>
            </a:extLst>
          </p:cNvPr>
          <p:cNvSpPr txBox="1"/>
          <p:nvPr/>
        </p:nvSpPr>
        <p:spPr>
          <a:xfrm>
            <a:off x="4156339" y="3796889"/>
            <a:ext cx="1533248" cy="442674"/>
          </a:xfrm>
          <a:prstGeom prst="roundRect">
            <a:avLst/>
          </a:prstGeom>
          <a:solidFill>
            <a:srgbClr val="A9E408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  <a:tab pos="457200" algn="l"/>
                <a:tab pos="457200" algn="l"/>
              </a:tabLst>
            </a:pPr>
            <a:r>
              <a:rPr lang="en-GB" sz="2000" b="1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Budget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144C5-8C43-3F08-57AD-B345E69AC245}"/>
              </a:ext>
            </a:extLst>
          </p:cNvPr>
          <p:cNvSpPr txBox="1"/>
          <p:nvPr/>
        </p:nvSpPr>
        <p:spPr>
          <a:xfrm>
            <a:off x="1048744" y="3891112"/>
            <a:ext cx="1533248" cy="1123712"/>
          </a:xfrm>
          <a:prstGeom prst="roundRect">
            <a:avLst/>
          </a:prstGeom>
          <a:solidFill>
            <a:srgbClr val="E5007D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  <a:tab pos="457200" algn="l"/>
                <a:tab pos="457200" algn="l"/>
              </a:tabLst>
            </a:pPr>
            <a:r>
              <a:rPr lang="en-GB" sz="2000" b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Cost of food  supplies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AA64A-3428-0A05-EDA5-74B576865FF1}"/>
              </a:ext>
            </a:extLst>
          </p:cNvPr>
          <p:cNvSpPr txBox="1"/>
          <p:nvPr/>
        </p:nvSpPr>
        <p:spPr>
          <a:xfrm>
            <a:off x="2882959" y="4621965"/>
            <a:ext cx="2325088" cy="783193"/>
          </a:xfrm>
          <a:prstGeom prst="roundRect">
            <a:avLst/>
          </a:prstGeom>
          <a:solidFill>
            <a:srgbClr val="01304A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  <a:tab pos="457200" algn="l"/>
                <a:tab pos="457200" algn="l"/>
              </a:tabLst>
            </a:pPr>
            <a:r>
              <a:rPr lang="en-GB" sz="20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Potential number of attendees</a:t>
            </a:r>
            <a:endParaRPr lang="en-GB" sz="2000" b="1" dirty="0">
              <a:solidFill>
                <a:schemeClr val="bg1"/>
              </a:solidFill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51F9A-EEF3-97FC-CCC1-1693E8033A8D}"/>
              </a:ext>
            </a:extLst>
          </p:cNvPr>
          <p:cNvSpPr txBox="1"/>
          <p:nvPr/>
        </p:nvSpPr>
        <p:spPr>
          <a:xfrm>
            <a:off x="4476208" y="5706698"/>
            <a:ext cx="1737061" cy="783193"/>
          </a:xfrm>
          <a:prstGeom prst="roundRect">
            <a:avLst/>
          </a:prstGeom>
          <a:solidFill>
            <a:srgbClr val="951B8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GB" sz="2000" b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Spending habits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006921-C548-F7EE-93C3-E4AA56207D9E}"/>
              </a:ext>
            </a:extLst>
          </p:cNvPr>
          <p:cNvSpPr txBox="1"/>
          <p:nvPr/>
        </p:nvSpPr>
        <p:spPr>
          <a:xfrm>
            <a:off x="818426" y="5706698"/>
            <a:ext cx="2138718" cy="783193"/>
          </a:xfrm>
          <a:prstGeom prst="roundRect">
            <a:avLst/>
          </a:prstGeom>
          <a:solidFill>
            <a:srgbClr val="F492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GB" sz="2000" b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Equipment needed</a:t>
            </a:r>
          </a:p>
        </p:txBody>
      </p:sp>
    </p:spTree>
    <p:extLst>
      <p:ext uri="{BB962C8B-B14F-4D97-AF65-F5344CB8AC3E}">
        <p14:creationId xmlns:p14="http://schemas.microsoft.com/office/powerpoint/2010/main" val="1402889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84C20-ADD9-B7F9-91A5-E6E444FBE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932437FE-051C-9558-1158-56AF3481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Task 2 – The Burger Boss Challenge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B5611D-679F-D110-D318-75F5BF8EA621}"/>
              </a:ext>
            </a:extLst>
          </p:cNvPr>
          <p:cNvSpPr txBox="1"/>
          <p:nvPr/>
        </p:nvSpPr>
        <p:spPr>
          <a:xfrm>
            <a:off x="1007643" y="2617764"/>
            <a:ext cx="10847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Work in pairs or small groups as a catering business.</a:t>
            </a:r>
          </a:p>
          <a:p>
            <a:endParaRPr lang="en-GB" dirty="0">
              <a:solidFill>
                <a:srgbClr val="000000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Your catering business needs to work out how many veggie burgers, ice creams and lemonades to buy to sell at the food stall.</a:t>
            </a:r>
            <a:endParaRPr lang="en-US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5BE5C-8D29-E733-7FAF-16B42392BBE7}"/>
              </a:ext>
            </a:extLst>
          </p:cNvPr>
          <p:cNvSpPr txBox="1"/>
          <p:nvPr/>
        </p:nvSpPr>
        <p:spPr>
          <a:xfrm>
            <a:off x="1007643" y="3818093"/>
            <a:ext cx="63651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 school is planning for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650 people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to attend this year. Assuming that buying habits </a:t>
            </a:r>
            <a:r>
              <a:rPr lang="en-GB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are the same as last year,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how many: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i="0" u="none" strike="noStrike" dirty="0">
              <a:solidFill>
                <a:srgbClr val="000000"/>
              </a:solidFill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</a:t>
            </a:r>
            <a:r>
              <a:rPr lang="en-GB" b="1" u="none" strike="noStrike" dirty="0">
                <a:solidFill>
                  <a:srgbClr val="0FBAE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urgers</a:t>
            </a:r>
            <a:endParaRPr lang="en-GB" b="1" dirty="0">
              <a:solidFill>
                <a:srgbClr val="0FBAE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</a:t>
            </a:r>
            <a:r>
              <a:rPr lang="en-GB" b="1" u="none" strike="noStrike" dirty="0">
                <a:solidFill>
                  <a:srgbClr val="0FBAE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ce creams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Lemonades</a:t>
            </a:r>
            <a:r>
              <a:rPr lang="en-GB" b="1" u="none" strike="noStrike" dirty="0">
                <a:solidFill>
                  <a:srgbClr val="0FBAE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1" u="none" strike="noStrike" dirty="0">
              <a:solidFill>
                <a:srgbClr val="0FBAEF"/>
              </a:solidFill>
              <a:effectLst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should the school stock to avoid buying too much or too little (affecting the overall potential profit).</a:t>
            </a:r>
            <a:endParaRPr lang="en-GB" b="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FB37F8-C642-34B9-4664-05941509544F}"/>
              </a:ext>
            </a:extLst>
          </p:cNvPr>
          <p:cNvSpPr txBox="1"/>
          <p:nvPr/>
        </p:nvSpPr>
        <p:spPr>
          <a:xfrm>
            <a:off x="7372757" y="3966977"/>
            <a:ext cx="4481946" cy="1754326"/>
          </a:xfrm>
          <a:prstGeom prst="rect">
            <a:avLst/>
          </a:prstGeom>
          <a:noFill/>
          <a:ln>
            <a:solidFill>
              <a:srgbClr val="0FBAE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u="sng" dirty="0">
                <a:solidFill>
                  <a:schemeClr val="tx1"/>
                </a:solidFill>
                <a:highlight>
                  <a:srgbClr val="0FBAEF"/>
                </a:highligh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</a:t>
            </a:r>
            <a:r>
              <a:rPr lang="en-GB" u="sng" strike="noStrike" dirty="0">
                <a:solidFill>
                  <a:schemeClr val="tx1"/>
                </a:solidFill>
                <a:effectLst/>
                <a:highlight>
                  <a:srgbClr val="0FBAEF"/>
                </a:highligh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ast year’s fete data</a:t>
            </a:r>
            <a:endParaRPr lang="en-GB" u="sng" dirty="0">
              <a:solidFill>
                <a:schemeClr val="tx1"/>
              </a:solidFill>
              <a:effectLst/>
              <a:highlight>
                <a:srgbClr val="0FBAEF"/>
              </a:highligh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GB" b="1" i="0" u="none" strike="noStrike" dirty="0">
              <a:solidFill>
                <a:srgbClr val="000000"/>
              </a:solidFill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b="1" u="none" strike="noStrike" dirty="0">
                <a:solidFill>
                  <a:srgbClr val="0FBAE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Buying Habits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n-GB" b="0" i="0" u="none" strike="noStrike" dirty="0">
                <a:solidFill>
                  <a:srgbClr val="0FBAEF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40%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of people bought a veggie burgers </a:t>
            </a:r>
          </a:p>
          <a:p>
            <a:pPr marL="342900" indent="-342900">
              <a:buFontTx/>
              <a:buChar char="-"/>
            </a:pPr>
            <a:r>
              <a:rPr lang="en-GB" b="0" i="0" u="none" strike="noStrike" dirty="0">
                <a:solidFill>
                  <a:srgbClr val="0FBAEF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50%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of people bought ice cream</a:t>
            </a:r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rgbClr val="0FBAEF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60% </a:t>
            </a:r>
            <a:r>
              <a:rPr lang="en-GB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of people bought lemonade</a:t>
            </a:r>
            <a:endParaRPr lang="en-GB" b="0" i="0" u="none" strike="noStrike" dirty="0">
              <a:solidFill>
                <a:srgbClr val="000000"/>
              </a:solidFill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C9EB17-4BD2-0BC5-F11D-A17A92099D2C}"/>
              </a:ext>
            </a:extLst>
          </p:cNvPr>
          <p:cNvSpPr txBox="1"/>
          <p:nvPr/>
        </p:nvSpPr>
        <p:spPr>
          <a:xfrm>
            <a:off x="7372757" y="5870187"/>
            <a:ext cx="4481946" cy="646331"/>
          </a:xfrm>
          <a:prstGeom prst="rect">
            <a:avLst/>
          </a:prstGeom>
          <a:solidFill>
            <a:srgbClr val="0FBAE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Use this information complete the</a:t>
            </a:r>
          </a:p>
          <a:p>
            <a:r>
              <a:rPr lang="en-GB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 Burger Boss budget tracker sheet </a:t>
            </a:r>
          </a:p>
        </p:txBody>
      </p:sp>
    </p:spTree>
    <p:extLst>
      <p:ext uri="{BB962C8B-B14F-4D97-AF65-F5344CB8AC3E}">
        <p14:creationId xmlns:p14="http://schemas.microsoft.com/office/powerpoint/2010/main" val="212762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AD5E9-CF10-E642-9E92-3829A923C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20DCF993-8A1B-C270-D0D4-09B6481C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09" y="1876046"/>
            <a:ext cx="11450782" cy="592834"/>
          </a:xfrm>
        </p:spPr>
        <p:txBody>
          <a:bodyPr/>
          <a:lstStyle/>
          <a:p>
            <a:pPr algn="ctr"/>
            <a:r>
              <a:rPr lang="en-US" sz="4000" dirty="0"/>
              <a:t>Task 2 – The Burger Boss Challenge – Table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459303-C443-6684-5F18-C261F9BC39F5}"/>
              </a:ext>
            </a:extLst>
          </p:cNvPr>
          <p:cNvSpPr txBox="1"/>
          <p:nvPr/>
        </p:nvSpPr>
        <p:spPr>
          <a:xfrm>
            <a:off x="6525491" y="2767311"/>
            <a:ext cx="51677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GB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How many people are the school expecting to attend the summer fete? </a:t>
            </a:r>
            <a:r>
              <a:rPr lang="en-GB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_______________________________________</a:t>
            </a:r>
            <a:br>
              <a:rPr lang="en-GB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endParaRPr lang="en-GB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en-GB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Now c</a:t>
            </a:r>
            <a:r>
              <a:rPr lang="en-GB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omplete table 1 using the </a:t>
            </a:r>
            <a:r>
              <a:rPr lang="en-GB" b="1" i="1" kern="100" dirty="0">
                <a:solidFill>
                  <a:srgbClr val="0FBAE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Last Year’s Buying Habits Data</a:t>
            </a:r>
            <a:r>
              <a:rPr lang="en-GB" b="1" i="1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r>
              <a:rPr lang="en-GB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table. 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EB30F4-1AEF-505A-B0D5-F818585BD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597954"/>
              </p:ext>
            </p:extLst>
          </p:nvPr>
        </p:nvGraphicFramePr>
        <p:xfrm>
          <a:off x="520836" y="3046976"/>
          <a:ext cx="5664015" cy="31937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16465">
                  <a:extLst>
                    <a:ext uri="{9D8B030D-6E8A-4147-A177-3AD203B41FA5}">
                      <a16:colId xmlns:a16="http://schemas.microsoft.com/office/drawing/2014/main" val="782529566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285933340"/>
                    </a:ext>
                  </a:extLst>
                </a:gridCol>
                <a:gridCol w="915056">
                  <a:extLst>
                    <a:ext uri="{9D8B030D-6E8A-4147-A177-3AD203B41FA5}">
                      <a16:colId xmlns:a16="http://schemas.microsoft.com/office/drawing/2014/main" val="1686885939"/>
                    </a:ext>
                  </a:extLst>
                </a:gridCol>
                <a:gridCol w="1818069">
                  <a:extLst>
                    <a:ext uri="{9D8B030D-6E8A-4147-A177-3AD203B41FA5}">
                      <a16:colId xmlns:a16="http://schemas.microsoft.com/office/drawing/2014/main" val="843985442"/>
                    </a:ext>
                  </a:extLst>
                </a:gridCol>
              </a:tblGrid>
              <a:tr h="430513">
                <a:tc>
                  <a:txBody>
                    <a:bodyPr/>
                    <a:lstStyle/>
                    <a:p>
                      <a:pPr algn="ctr"/>
                      <a:r>
                        <a:rPr lang="en-GB" sz="1600" b="1" i="0" kern="0" dirty="0"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Item</a:t>
                      </a:r>
                      <a:endParaRPr lang="en-GB" sz="1600" b="1" i="0" kern="100" dirty="0"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0" marR="152400" marT="76200" marB="76200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i="0" kern="0" dirty="0"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Unit Cost </a:t>
                      </a:r>
                      <a:endParaRPr lang="en-GB" sz="1600" b="1" i="0" kern="100" dirty="0"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0" marR="152400" marT="76200" marB="76200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i="0" kern="0" dirty="0"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Quantity</a:t>
                      </a:r>
                      <a:endParaRPr lang="en-GB" sz="1600" b="1" i="0" kern="100" dirty="0"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9525" marR="9525" marT="9525" marB="9525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i="0" kern="0" dirty="0"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Total Cost </a:t>
                      </a:r>
                      <a:endParaRPr lang="en-GB" sz="1600" b="1" i="0" kern="100" dirty="0"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  <a:p>
                      <a:pPr algn="ctr"/>
                      <a:r>
                        <a:rPr lang="en-GB" sz="1600" b="1" i="0" kern="0" dirty="0"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(calculation)</a:t>
                      </a:r>
                      <a:endParaRPr lang="en-GB" sz="1600" b="1" i="0" kern="100" dirty="0"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9525" marR="9525" marT="9525" marB="9525">
                    <a:solidFill>
                      <a:srgbClr val="0FB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159632"/>
                  </a:ext>
                </a:extLst>
              </a:tr>
              <a:tr h="531839"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Veggie Burger</a:t>
                      </a:r>
                      <a:endParaRPr lang="en-GB" sz="18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£2.40</a:t>
                      </a:r>
                      <a:endParaRPr lang="en-GB" sz="18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8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8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179838342"/>
                  </a:ext>
                </a:extLst>
              </a:tr>
              <a:tr h="554504"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Ice cream</a:t>
                      </a:r>
                      <a:endParaRPr lang="en-GB" sz="18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£0.80</a:t>
                      </a:r>
                      <a:endParaRPr lang="en-GB" sz="18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8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8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436852857"/>
                  </a:ext>
                </a:extLst>
              </a:tr>
              <a:tr h="714123"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Lemonade (per cup)</a:t>
                      </a:r>
                      <a:endParaRPr lang="en-GB" sz="18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£0.15</a:t>
                      </a:r>
                      <a:endParaRPr lang="en-GB" sz="18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800" b="1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8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648737809"/>
                  </a:ext>
                </a:extLst>
              </a:tr>
              <a:tr h="823402"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8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b="1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  <a:endParaRPr lang="en-GB" sz="1800" b="1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0" dirty="0"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Total Cost</a:t>
                      </a:r>
                      <a:r>
                        <a:rPr lang="en-GB" sz="1800" b="1" i="0" kern="100" dirty="0"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</a:t>
                      </a:r>
                      <a:r>
                        <a:rPr lang="en-GB" sz="1800" b="1" i="0" kern="0" dirty="0"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= </a:t>
                      </a:r>
                      <a:endParaRPr lang="en-GB" sz="1800" b="1" i="0" kern="100" dirty="0"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9525" marR="9525" marT="9525" marB="9525">
                    <a:solidFill>
                      <a:srgbClr val="0FB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93147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F0FAC82D-E946-3095-13F2-8F9B54B56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21" y="2613422"/>
            <a:ext cx="5429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Table 1 – </a:t>
            </a:r>
            <a:r>
              <a:rPr lang="en-US" altLang="en-US" sz="14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Quantities of food and drink needed for Food Stall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4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44BCB-8A55-D607-FBDC-AB79D8D58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E3974A13-0952-90A1-D84B-7D5E18ED5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Task 2 – The Burger Boss Challenge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C48145-3FBA-02A8-2E82-2547F610A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410478"/>
              </p:ext>
            </p:extLst>
          </p:nvPr>
        </p:nvGraphicFramePr>
        <p:xfrm>
          <a:off x="635931" y="2761764"/>
          <a:ext cx="5674675" cy="2484120"/>
        </p:xfrm>
        <a:graphic>
          <a:graphicData uri="http://schemas.openxmlformats.org/drawingml/2006/table">
            <a:tbl>
              <a:tblPr/>
              <a:tblGrid>
                <a:gridCol w="1974370">
                  <a:extLst>
                    <a:ext uri="{9D8B030D-6E8A-4147-A177-3AD203B41FA5}">
                      <a16:colId xmlns:a16="http://schemas.microsoft.com/office/drawing/2014/main" val="39763929"/>
                    </a:ext>
                  </a:extLst>
                </a:gridCol>
                <a:gridCol w="1875668">
                  <a:extLst>
                    <a:ext uri="{9D8B030D-6E8A-4147-A177-3AD203B41FA5}">
                      <a16:colId xmlns:a16="http://schemas.microsoft.com/office/drawing/2014/main" val="1779875645"/>
                    </a:ext>
                  </a:extLst>
                </a:gridCol>
                <a:gridCol w="1824637">
                  <a:extLst>
                    <a:ext uri="{9D8B030D-6E8A-4147-A177-3AD203B41FA5}">
                      <a16:colId xmlns:a16="http://schemas.microsoft.com/office/drawing/2014/main" val="2595825663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Item</a:t>
                      </a:r>
                      <a:endParaRPr lang="en-GB" sz="1800" b="1" i="0" dirty="0"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524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Unit Cost</a:t>
                      </a:r>
                      <a:endParaRPr lang="en-GB" sz="1800" b="1" i="0" dirty="0"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524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Selling Price</a:t>
                      </a:r>
                      <a:endParaRPr lang="en-GB" sz="1800" b="1" i="0" dirty="0"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524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B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51281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Gourmet Veggie Burger</a:t>
                      </a:r>
                      <a:endParaRPr lang="en-GB" sz="18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R="152400" marT="114300" marB="1143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£2.40</a:t>
                      </a:r>
                      <a:endParaRPr lang="en-GB" sz="18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R="152400" marT="114300" marB="1143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£5.50</a:t>
                      </a:r>
                      <a:endParaRPr lang="en-GB" sz="18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R="152400" marT="114300" marB="1143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313487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Ice cream</a:t>
                      </a:r>
                      <a:endParaRPr lang="en-GB" sz="18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R="152400" marT="114300" marB="1143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£0.80</a:t>
                      </a:r>
                      <a:endParaRPr lang="en-GB" sz="18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R="152400" marT="114300" marB="1143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£3.00</a:t>
                      </a:r>
                      <a:endParaRPr lang="en-GB" sz="18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R="152400" marT="114300" marB="1143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091637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Lemonade (per cup)</a:t>
                      </a:r>
                      <a:endParaRPr lang="en-GB" sz="18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R="152400" marT="114300" marB="1143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£0.15</a:t>
                      </a:r>
                      <a:endParaRPr lang="en-GB" sz="18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R="152400" marT="114300" marB="1143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£1.50</a:t>
                      </a:r>
                      <a:endParaRPr lang="en-GB" sz="18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R="152400" marT="114300" marB="1143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81102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4436BC2-B611-839E-C5C0-9DA47733BEC6}"/>
              </a:ext>
            </a:extLst>
          </p:cNvPr>
          <p:cNvSpPr txBox="1"/>
          <p:nvPr/>
        </p:nvSpPr>
        <p:spPr>
          <a:xfrm>
            <a:off x="838200" y="5538768"/>
            <a:ext cx="10782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If </a:t>
            </a:r>
            <a:r>
              <a:rPr lang="en-GB" sz="2000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650 people </a:t>
            </a:r>
            <a:r>
              <a:rPr lang="en-GB" sz="20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attend the fete, based on last year’s buying habits data, use Table 2 to 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work out the potential </a:t>
            </a:r>
            <a:r>
              <a:rPr lang="en-GB" sz="2000" b="1" u="none" strike="noStrike" dirty="0">
                <a:solidFill>
                  <a:srgbClr val="0FBAE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profit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with these prices.</a:t>
            </a:r>
            <a:endParaRPr lang="en-US" sz="20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F0896C-B15D-681D-B569-1A0640968D65}"/>
              </a:ext>
            </a:extLst>
          </p:cNvPr>
          <p:cNvSpPr/>
          <p:nvPr/>
        </p:nvSpPr>
        <p:spPr>
          <a:xfrm>
            <a:off x="6777007" y="2761764"/>
            <a:ext cx="4838217" cy="742863"/>
          </a:xfrm>
          <a:prstGeom prst="rect">
            <a:avLst/>
          </a:prstGeom>
          <a:solidFill>
            <a:srgbClr val="0FBAE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u="none" strike="noStrike" dirty="0">
                <a:solidFill>
                  <a:srgbClr val="0000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Unit Cost 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means the cost to make </a:t>
            </a:r>
            <a:r>
              <a:rPr lang="en-GB" sz="2000" b="1" u="none" strike="noStrike" dirty="0">
                <a:solidFill>
                  <a:srgbClr val="0000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one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item</a:t>
            </a:r>
            <a:endParaRPr lang="en-US" sz="200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62D47A-9CCF-B560-6954-37C6EE404737}"/>
              </a:ext>
            </a:extLst>
          </p:cNvPr>
          <p:cNvSpPr/>
          <p:nvPr/>
        </p:nvSpPr>
        <p:spPr>
          <a:xfrm>
            <a:off x="6777008" y="4676221"/>
            <a:ext cx="4838217" cy="557492"/>
          </a:xfrm>
          <a:prstGeom prst="rect">
            <a:avLst/>
          </a:prstGeom>
          <a:solidFill>
            <a:srgbClr val="0FBAE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u="none" strike="noStrike" dirty="0">
                <a:solidFill>
                  <a:srgbClr val="0000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Profit = income - costs</a:t>
            </a:r>
            <a:endParaRPr lang="en-US" sz="20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83E49D-8984-211B-EC65-223E82512EF3}"/>
              </a:ext>
            </a:extLst>
          </p:cNvPr>
          <p:cNvSpPr/>
          <p:nvPr/>
        </p:nvSpPr>
        <p:spPr>
          <a:xfrm>
            <a:off x="6777007" y="3718992"/>
            <a:ext cx="4838217" cy="742863"/>
          </a:xfrm>
          <a:prstGeom prst="rect">
            <a:avLst/>
          </a:prstGeom>
          <a:solidFill>
            <a:srgbClr val="0FBAE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u="none" strike="noStrike" dirty="0">
                <a:solidFill>
                  <a:srgbClr val="0000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Selling Price 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means the price the school is selling each item</a:t>
            </a:r>
            <a:endParaRPr lang="en-US" sz="2000" b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10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B19292-354F-3147-A4BF-76BFE4C9B2CD}" vid="{E457DFE1-EFB6-EC44-940F-E59AE79C4403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B19292-354F-3147-A4BF-76BFE4C9B2CD}" vid="{F82B8945-66B6-3E46-A68A-5F2978C16CA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7FE630D82CD840BE3B853723BB2ED2" ma:contentTypeVersion="27" ma:contentTypeDescription="Create a new document." ma:contentTypeScope="" ma:versionID="08bd3438a79277a73d8bd7d0e0c36025">
  <xsd:schema xmlns:xsd="http://www.w3.org/2001/XMLSchema" xmlns:xs="http://www.w3.org/2001/XMLSchema" xmlns:p="http://schemas.microsoft.com/office/2006/metadata/properties" xmlns:ns2="9ee82e13-1b50-405b-9568-052d589b8073" xmlns:ns3="5c446c59-e2cf-4ab6-976a-d41307e20e11" xmlns:ns4="a0c5e170-c2bf-40c5-965f-30bc478cefd3" targetNamespace="http://schemas.microsoft.com/office/2006/metadata/properties" ma:root="true" ma:fieldsID="ef7f4d102ad7bb2971196e6918500b2e" ns2:_="" ns3:_="" ns4:_="">
    <xsd:import namespace="9ee82e13-1b50-405b-9568-052d589b8073"/>
    <xsd:import namespace="5c446c59-e2cf-4ab6-976a-d41307e20e11"/>
    <xsd:import namespace="a0c5e170-c2bf-40c5-965f-30bc478cefd3"/>
    <xsd:element name="properties">
      <xsd:complexType>
        <xsd:sequence>
          <xsd:element name="documentManagement">
            <xsd:complexType>
              <xsd:all>
                <xsd:element ref="ns2:Product_x0020_or_x0020_project"/>
                <xsd:element ref="ns2:Audience" minOccurs="0"/>
                <xsd:element ref="ns2:Related_x0020_organisation" minOccurs="0"/>
                <xsd:element ref="ns2:Marketing_x0020_collateral" minOccurs="0"/>
                <xsd:element ref="ns2:Purpose" minOccurs="0"/>
                <xsd:element ref="ns3:SharedWithUsers" minOccurs="0"/>
                <xsd:element ref="ns4:SharingHintHash" minOccurs="0"/>
                <xsd:element ref="ns4:SharedWithDetails" minOccurs="0"/>
                <xsd:element ref="ns4:LastSharedByUser" minOccurs="0"/>
                <xsd:element ref="ns4:LastSharedByTim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e82e13-1b50-405b-9568-052d589b8073" elementFormDefault="qualified">
    <xsd:import namespace="http://schemas.microsoft.com/office/2006/documentManagement/types"/>
    <xsd:import namespace="http://schemas.microsoft.com/office/infopath/2007/PartnerControls"/>
    <xsd:element name="Product_x0020_or_x0020_project" ma:index="8" ma:displayName="Product or project" ma:format="Dropdown" ma:internalName="Product_x0020_or_x0020_project">
      <xsd:simpleType>
        <xsd:restriction base="dms:Choice">
          <xsd:enumeration value="National Numeracy Day"/>
          <xsd:enumeration value="National Numeracy Challenge (NNC)"/>
          <xsd:enumeration value="NNC Champions"/>
          <xsd:enumeration value="NNC Online"/>
          <xsd:enumeration value="Firm Foundations (PHF)"/>
          <xsd:enumeration value="Parental Engagement (PHF)"/>
          <xsd:enumeration value="Event"/>
          <xsd:enumeration value="Numeracy Forum"/>
          <xsd:enumeration value="HoL Reception 2012"/>
          <xsd:enumeration value="Manifesto"/>
          <xsd:enumeration value="YouGov"/>
          <xsd:enumeration value="NAC"/>
          <xsd:enumeration value="Morning Maths Meetings (MMM)"/>
          <xsd:enumeration value="Numeracy Review"/>
          <xsd:enumeration value="APPG"/>
          <xsd:enumeration value="Website"/>
          <xsd:enumeration value="Passport Maths"/>
          <xsd:enumeration value="Internal Comms"/>
          <xsd:enumeration value="Media"/>
          <xsd:enumeration value="Star Dash Studios"/>
          <xsd:enumeration value="Number Confidence Week"/>
          <xsd:enumeration value="Checktember"/>
          <xsd:enumeration value="Other"/>
        </xsd:restriction>
      </xsd:simpleType>
    </xsd:element>
    <xsd:element name="Audience" ma:index="9" nillable="true" ma:displayName="Audience" ma:internalName="Audien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arents"/>
                    <xsd:enumeration value="Learners"/>
                    <xsd:enumeration value="Employers"/>
                    <xsd:enumeration value="Teachers"/>
                    <xsd:enumeration value="Influencers"/>
                    <xsd:enumeration value="All"/>
                  </xsd:restriction>
                </xsd:simpleType>
              </xsd:element>
            </xsd:sequence>
          </xsd:extension>
        </xsd:complexContent>
      </xsd:complexType>
    </xsd:element>
    <xsd:element name="Related_x0020_organisation" ma:index="10" nillable="true" ma:displayName="Related organisation" ma:internalName="Related_x0020_organisation">
      <xsd:simpleType>
        <xsd:restriction base="dms:Text">
          <xsd:maxLength value="100"/>
        </xsd:restriction>
      </xsd:simpleType>
    </xsd:element>
    <xsd:element name="Marketing_x0020_collateral" ma:index="11" nillable="true" ma:displayName="External Document - Use" ma:format="Dropdown" ma:indexed="true" ma:internalName="Marketing_x0020_collateral">
      <xsd:simpleType>
        <xsd:restriction base="dms:Choice">
          <xsd:enumeration value="News release"/>
          <xsd:enumeration value="Presentation"/>
          <xsd:enumeration value="Case study"/>
          <xsd:enumeration value="Leaflet / Handout"/>
          <xsd:enumeration value="Logo"/>
        </xsd:restriction>
      </xsd:simpleType>
    </xsd:element>
    <xsd:element name="Purpose" ma:index="12" nillable="true" ma:displayName="Internal Document - Use" ma:format="Dropdown" ma:indexed="true" ma:internalName="Purpose">
      <xsd:simpleType>
        <xsd:restriction base="dms:Choice">
          <xsd:enumeration value="Planning"/>
          <xsd:enumeration value="Guidelines"/>
          <xsd:enumeration value="Application"/>
          <xsd:enumeration value="Contact list"/>
          <xsd:enumeration value="Pre design copy"/>
          <xsd:enumeration value="Consultation / Response"/>
          <xsd:enumeration value="Third party comms"/>
          <xsd:enumeration value="Evidence / Report"/>
          <xsd:enumeration value="Case Study"/>
        </xsd:restriction>
      </xsd:simpleType>
    </xsd:element>
    <xsd:element name="MediaServiceMetadata" ma:index="1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7" nillable="true" ma:displayName="Location" ma:internalName="MediaServiceLocation" ma:readOnly="true">
      <xsd:simpleType>
        <xsd:restriction base="dms:Text"/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ef2560c5-e438-498a-b155-42b5557b5a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446c59-e2cf-4ab6-976a-d41307e20e1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31" nillable="true" ma:displayName="Taxonomy Catch All Column" ma:hidden="true" ma:list="{a7ee53dc-7a83-4204-bf94-a1a24809ac75}" ma:internalName="TaxCatchAll" ma:showField="CatchAllData" ma:web="5c446c59-e2cf-4ab6-976a-d41307e20e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c5e170-c2bf-40c5-965f-30bc478cefd3" elementFormDefault="qualified">
    <xsd:import namespace="http://schemas.microsoft.com/office/2006/documentManagement/types"/>
    <xsd:import namespace="http://schemas.microsoft.com/office/infopath/2007/PartnerControls"/>
    <xsd:element name="SharingHintHash" ma:index="14" nillable="true" ma:displayName="Sharing Hint Hash" ma:internalName="SharingHintHash" ma:readOnly="true">
      <xsd:simpleType>
        <xsd:restriction base="dms:Text"/>
      </xsd:simpleType>
    </xsd:element>
    <xsd:element name="SharedWithDetails" ma:index="15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6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7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446c59-e2cf-4ab6-976a-d41307e20e11" xsi:nil="true"/>
    <SharedWithUsers xmlns="5c446c59-e2cf-4ab6-976a-d41307e20e11">
      <UserInfo>
        <DisplayName/>
        <AccountId xsi:nil="true"/>
        <AccountType/>
      </UserInfo>
    </SharedWithUsers>
    <lcf76f155ced4ddcb4097134ff3c332f xmlns="9ee82e13-1b50-405b-9568-052d589b8073">
      <Terms xmlns="http://schemas.microsoft.com/office/infopath/2007/PartnerControls"/>
    </lcf76f155ced4ddcb4097134ff3c332f>
    <LastSharedByUser xmlns="a0c5e170-c2bf-40c5-965f-30bc478cefd3" xsi:nil="true"/>
    <MediaLengthInSeconds xmlns="9ee82e13-1b50-405b-9568-052d589b8073" xsi:nil="true"/>
    <LastSharedByTime xmlns="a0c5e170-c2bf-40c5-965f-30bc478cefd3" xsi:nil="true"/>
    <Audience xmlns="9ee82e13-1b50-405b-9568-052d589b8073" xsi:nil="true"/>
    <Related_x0020_organisation xmlns="9ee82e13-1b50-405b-9568-052d589b8073" xsi:nil="true"/>
    <Marketing_x0020_collateral xmlns="9ee82e13-1b50-405b-9568-052d589b8073" xsi:nil="true"/>
    <Purpose xmlns="9ee82e13-1b50-405b-9568-052d589b8073" xsi:nil="true"/>
    <Product_x0020_or_x0020_project xmlns="9ee82e13-1b50-405b-9568-052d589b8073">National Numeracy Day</Product_x0020_or_x0020_project>
  </documentManagement>
</p:properties>
</file>

<file path=customXml/itemProps1.xml><?xml version="1.0" encoding="utf-8"?>
<ds:datastoreItem xmlns:ds="http://schemas.openxmlformats.org/officeDocument/2006/customXml" ds:itemID="{724B2919-0DDB-410D-825F-F6E2661E56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7364D5-7369-4CA5-88E1-A5B05B9A6B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e82e13-1b50-405b-9568-052d589b8073"/>
    <ds:schemaRef ds:uri="5c446c59-e2cf-4ab6-976a-d41307e20e11"/>
    <ds:schemaRef ds:uri="a0c5e170-c2bf-40c5-965f-30bc478cef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4E197C-01BE-4D3C-A722-C2BF038759D5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5c446c59-e2cf-4ab6-976a-d41307e20e11"/>
    <ds:schemaRef ds:uri="http://purl.org/dc/dcmitype/"/>
    <ds:schemaRef ds:uri="9ee82e13-1b50-405b-9568-052d589b8073"/>
    <ds:schemaRef ds:uri="http://schemas.openxmlformats.org/package/2006/metadata/core-properties"/>
    <ds:schemaRef ds:uri="a0c5e170-c2bf-40c5-965f-30bc478cefd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564</TotalTime>
  <Words>2233</Words>
  <Application>Microsoft Office PowerPoint</Application>
  <PresentationFormat>Widescreen</PresentationFormat>
  <Paragraphs>417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Aptos</vt:lpstr>
      <vt:lpstr>Arial</vt:lpstr>
      <vt:lpstr>Calibri</vt:lpstr>
      <vt:lpstr>Helvetica</vt:lpstr>
      <vt:lpstr>Lato</vt:lpstr>
      <vt:lpstr>Lato Black</vt:lpstr>
      <vt:lpstr>Lato Semibold</vt:lpstr>
      <vt:lpstr>Rubik</vt:lpstr>
      <vt:lpstr>Symbol</vt:lpstr>
      <vt:lpstr>Times New Roman</vt:lpstr>
      <vt:lpstr>var(--cQpmVe--WspBzc,unset)</vt:lpstr>
      <vt:lpstr>var(--nkmQOe)</vt:lpstr>
      <vt:lpstr>var(--rTk0E)</vt:lpstr>
      <vt:lpstr>1_Custom Design</vt:lpstr>
      <vt:lpstr>Custom Design</vt:lpstr>
      <vt:lpstr>1_Office Theme</vt:lpstr>
      <vt:lpstr>PowerPoint Presentation</vt:lpstr>
      <vt:lpstr>Your school is putting on a summer fete and your class is helping to organise it</vt:lpstr>
      <vt:lpstr>Starter Task – Fete Activity Ideas </vt:lpstr>
      <vt:lpstr>Task 2 – The Burger Boss Challenge</vt:lpstr>
      <vt:lpstr>Task 2 – The Burger Boss Challenge</vt:lpstr>
      <vt:lpstr>Task 2 – The Burger Boss Challenge</vt:lpstr>
      <vt:lpstr>Task 2 – The Burger Boss Challenge</vt:lpstr>
      <vt:lpstr>Task 2 – The Burger Boss Challenge – Table 1</vt:lpstr>
      <vt:lpstr>Task 2 – The Burger Boss Challenge</vt:lpstr>
      <vt:lpstr>Task 2 – The Burger Boss Challenge – Table 2</vt:lpstr>
      <vt:lpstr>Task 2 – The Burger Boss Challenge – Table 2</vt:lpstr>
      <vt:lpstr>Task 3 – Scenario cards</vt:lpstr>
      <vt:lpstr>Scenario cards – The Burger Boss</vt:lpstr>
      <vt:lpstr>Scenario cards – The Burger Boss</vt:lpstr>
      <vt:lpstr>The Burger Boss Challenge – Table 3</vt:lpstr>
      <vt:lpstr>Best Case Scenario - Class Vote</vt:lpstr>
      <vt:lpstr>Potential Profits for each scenario</vt:lpstr>
      <vt:lpstr>Potential Profits for each scenario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Maya Metcalfe</dc:creator>
  <cp:lastModifiedBy>Lizzie Green</cp:lastModifiedBy>
  <cp:revision>30</cp:revision>
  <dcterms:created xsi:type="dcterms:W3CDTF">2023-02-20T15:48:34Z</dcterms:created>
  <dcterms:modified xsi:type="dcterms:W3CDTF">2026-05-13T12:50:54Z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0x010100897FE630D82CD840BE3B853723BB2ED2</vt:lpwstr>
  </property>
  <property fmtid="{D5CDD505-2E9C-101B-9397-08002B2CF9AE}" pid="3" name="MediaServiceImageTags">
    <vt:lpwstr/>
  </property>
  <property fmtid="{D5CDD505-2E9C-101B-9397-08002B2CF9AE}" pid="4" name="Order">
    <vt:r8>1277900</vt:r8>
  </property>
  <property fmtid="{D5CDD505-2E9C-101B-9397-08002B2CF9AE}" pid="5" name="Product or project">
    <vt:lpwstr>National Numeracy Day</vt:lpwstr>
  </property>
  <property fmtid="{D5CDD505-2E9C-101B-9397-08002B2CF9AE}" pid="6" name="xd_ProgID">
    <vt:lpwstr/>
  </property>
  <property fmtid="{D5CDD505-2E9C-101B-9397-08002B2CF9AE}" pid="7" name="TemplateUrl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  <property fmtid="{D5CDD505-2E9C-101B-9397-08002B2CF9AE}" pid="12" name="TaxKeyword">
    <vt:lpwstr/>
  </property>
</Properties>
</file>