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6" r:id="rId5"/>
    <p:sldMasterId id="2147483699" r:id="rId6"/>
    <p:sldMasterId id="2147483706" r:id="rId7"/>
    <p:sldMasterId id="2147483726" r:id="rId8"/>
  </p:sldMasterIdLst>
  <p:notesMasterIdLst>
    <p:notesMasterId r:id="rId24"/>
  </p:notesMasterIdLst>
  <p:handoutMasterIdLst>
    <p:handoutMasterId r:id="rId25"/>
  </p:handoutMasterIdLst>
  <p:sldIdLst>
    <p:sldId id="365" r:id="rId9"/>
    <p:sldId id="325" r:id="rId10"/>
    <p:sldId id="377" r:id="rId11"/>
    <p:sldId id="378" r:id="rId12"/>
    <p:sldId id="379" r:id="rId13"/>
    <p:sldId id="369" r:id="rId14"/>
    <p:sldId id="380" r:id="rId15"/>
    <p:sldId id="381" r:id="rId16"/>
    <p:sldId id="382" r:id="rId17"/>
    <p:sldId id="383" r:id="rId18"/>
    <p:sldId id="374" r:id="rId19"/>
    <p:sldId id="372" r:id="rId20"/>
    <p:sldId id="384" r:id="rId21"/>
    <p:sldId id="385" r:id="rId22"/>
    <p:sldId id="38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65D4C-81A5-DE5F-32EB-D90C22CFAB36}" name="Jade Brown" initials="JB" userId="S::jade@nationalnumeracy.org.uk::1ab293aa-ed24-4c56-a8db-4b12f7268255" providerId="AD"/>
  <p188:author id="{B87AACA4-724F-658F-F8A0-63D5556364B4}" name="Stevie Robinson" initials="" userId="S::stevie@nationalnumeracy.org.uk::1712bdac-9bf2-4687-afeb-d1e12ce5611e" providerId="AD"/>
  <p188:author id="{3556B3B6-3D1A-A549-075E-D30D677E49FF}" name="Lizzie Green" initials="LG" userId="S::lizzie@nationalnumeracy.org.uk::3a2dbbdd-07e0-4836-8986-dbcb61385507" providerId="AD"/>
  <p188:author id="{55C9A4F2-E0AC-D21B-3231-47B049AB6E34}" name="Maya Metcalfe" initials="MM" userId="S::maya@nationalnumeracy.org.uk::9e76749a-931f-4f3c-8e0d-c7d4ea643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A9E408"/>
    <a:srgbClr val="01304A"/>
    <a:srgbClr val="E5007D"/>
    <a:srgbClr val="85B512"/>
    <a:srgbClr val="F49200"/>
    <a:srgbClr val="0FBAE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96" autoAdjust="0"/>
  </p:normalViewPr>
  <p:slideViewPr>
    <p:cSldViewPr snapToGrid="0">
      <p:cViewPr varScale="1">
        <p:scale>
          <a:sx n="94" d="100"/>
          <a:sy n="94" d="100"/>
        </p:scale>
        <p:origin x="209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A9E408"/>
              </a:solidFill>
              <a:ln w="19050">
                <a:solidFill>
                  <a:srgbClr val="85B512"/>
                </a:solidFill>
              </a:ln>
              <a:effectLst/>
            </c:spPr>
            <c:extLst>
              <c:ext xmlns:c16="http://schemas.microsoft.com/office/drawing/2014/chart" uri="{C3380CC4-5D6E-409C-BE32-E72D297353CC}">
                <c16:uniqueId val="{00000001-E005-4974-9D2A-86842353DB84}"/>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E005-4974-9D2A-86842353DB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5-4974-9D2A-86842353DB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5-4974-9D2A-86842353DB84}"/>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005-4974-9D2A-86842353DB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A9E408"/>
              </a:solidFill>
              <a:ln w="19050">
                <a:solidFill>
                  <a:srgbClr val="85B512"/>
                </a:solidFill>
              </a:ln>
              <a:effectLst/>
            </c:spPr>
            <c:extLst>
              <c:ext xmlns:c16="http://schemas.microsoft.com/office/drawing/2014/chart" uri="{C3380CC4-5D6E-409C-BE32-E72D297353CC}">
                <c16:uniqueId val="{00000001-910A-4753-A09B-481AC56223FF}"/>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910A-4753-A09B-481AC56223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0A-4753-A09B-481AC56223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0A-4753-A09B-481AC56223FF}"/>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10A-4753-A09B-481AC56223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3F590-9853-723B-5C72-8089F4F88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0CAD9B-A196-1CF4-B35B-362DFFF4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AC91D-8AED-C64C-BB4D-AFD674898768}" type="datetimeFigureOut">
              <a:rPr lang="en-US" smtClean="0"/>
              <a:t>4/29/2024</a:t>
            </a:fld>
            <a:endParaRPr lang="en-US"/>
          </a:p>
        </p:txBody>
      </p:sp>
      <p:sp>
        <p:nvSpPr>
          <p:cNvPr id="4" name="Footer Placeholder 3">
            <a:extLst>
              <a:ext uri="{FF2B5EF4-FFF2-40B4-BE49-F238E27FC236}">
                <a16:creationId xmlns:a16="http://schemas.microsoft.com/office/drawing/2014/main" id="{F519797E-3CC0-DDB7-7206-92AF9FF9B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3CCC94-4EAB-01E7-EFF5-3E16202022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357C70-A196-F948-88A3-972AEC03CD3C}" type="slidenum">
              <a:rPr lang="en-US" smtClean="0"/>
              <a:t>‹#›</a:t>
            </a:fld>
            <a:endParaRPr lang="en-US"/>
          </a:p>
        </p:txBody>
      </p:sp>
    </p:spTree>
    <p:extLst>
      <p:ext uri="{BB962C8B-B14F-4D97-AF65-F5344CB8AC3E}">
        <p14:creationId xmlns:p14="http://schemas.microsoft.com/office/powerpoint/2010/main" val="120144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3B08-8302-44BC-83AD-106EE2EFB66A}" type="datetimeFigureOut">
              <a:rPr lang="en-GB" smtClean="0"/>
              <a:t>29/04/2024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6601-7DAC-49D7-B843-CB5A02056072}" type="slidenum">
              <a:rPr lang="en-GB" smtClean="0"/>
              <a:t>‹#›</a:t>
            </a:fld>
            <a:endParaRPr lang="en-GB"/>
          </a:p>
        </p:txBody>
      </p:sp>
    </p:spTree>
    <p:extLst>
      <p:ext uri="{BB962C8B-B14F-4D97-AF65-F5344CB8AC3E}">
        <p14:creationId xmlns:p14="http://schemas.microsoft.com/office/powerpoint/2010/main" val="29757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for facilitator: </a:t>
            </a:r>
            <a:r>
              <a:rPr lang="en-US"/>
              <a:t>This slide explains what The Big Number Natter is and why we are taking part.</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2</a:t>
            </a:fld>
            <a:endParaRPr lang="en-GB"/>
          </a:p>
        </p:txBody>
      </p:sp>
    </p:spTree>
    <p:extLst>
      <p:ext uri="{BB962C8B-B14F-4D97-AF65-F5344CB8AC3E}">
        <p14:creationId xmlns:p14="http://schemas.microsoft.com/office/powerpoint/2010/main" val="26949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facilitator: </a:t>
            </a:r>
            <a:r>
              <a:rPr lang="en-GB"/>
              <a:t>Encourage your students to access National Numeracy Day resources, including videos and activity sheets, and encourage them to have a go at the National Numeracy Challenge – a free, online tool that helps people aged 13+ to boost their number skills and confidence at their own pace.</a:t>
            </a:r>
          </a:p>
          <a:p>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13</a:t>
            </a:fld>
            <a:endParaRPr lang="en-GB"/>
          </a:p>
        </p:txBody>
      </p:sp>
    </p:spTree>
    <p:extLst>
      <p:ext uri="{BB962C8B-B14F-4D97-AF65-F5344CB8AC3E}">
        <p14:creationId xmlns:p14="http://schemas.microsoft.com/office/powerpoint/2010/main" val="70912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facilitator: </a:t>
            </a:r>
            <a:r>
              <a:rPr lang="en-US">
                <a:latin typeface="Calibri"/>
                <a:cs typeface="Calibri"/>
              </a:rPr>
              <a:t>Encourage people to continue the conversation in different ways.</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14</a:t>
            </a:fld>
            <a:endParaRPr lang="en-GB"/>
          </a:p>
        </p:txBody>
      </p:sp>
    </p:spTree>
    <p:extLst>
      <p:ext uri="{BB962C8B-B14F-4D97-AF65-F5344CB8AC3E}">
        <p14:creationId xmlns:p14="http://schemas.microsoft.com/office/powerpoint/2010/main" val="31748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facilitator: </a:t>
            </a:r>
            <a:r>
              <a:rPr lang="en-GB"/>
              <a:t>This slide </a:t>
            </a:r>
            <a:r>
              <a:rPr lang="en-US"/>
              <a:t>reveals a bit about numeracy across the whole of the UK. You can see that a huge proportion of the adult population struggles with numbers and that maths anxiety can often start at school.</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3</a:t>
            </a:fld>
            <a:endParaRPr lang="en-GB"/>
          </a:p>
        </p:txBody>
      </p:sp>
    </p:spTree>
    <p:extLst>
      <p:ext uri="{BB962C8B-B14F-4D97-AF65-F5344CB8AC3E}">
        <p14:creationId xmlns:p14="http://schemas.microsoft.com/office/powerpoint/2010/main" val="99604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facilitator: </a:t>
            </a:r>
            <a:r>
              <a:rPr lang="en-US"/>
              <a:t>Now it’s your turn. Follow the instructions on the slide to get the conversation going. Encourage quieter people to contribute anonymously using pen and paper.</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4</a:t>
            </a:fld>
            <a:endParaRPr lang="en-GB"/>
          </a:p>
        </p:txBody>
      </p:sp>
    </p:spTree>
    <p:extLst>
      <p:ext uri="{BB962C8B-B14F-4D97-AF65-F5344CB8AC3E}">
        <p14:creationId xmlns:p14="http://schemas.microsoft.com/office/powerpoint/2010/main" val="364999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 for facilitator: </a:t>
            </a:r>
            <a:r>
              <a:rPr lang="en-US"/>
              <a:t>Often, people responding to this question feel negatively about </a:t>
            </a:r>
            <a:r>
              <a:rPr lang="en-US" err="1"/>
              <a:t>maths</a:t>
            </a:r>
            <a:r>
              <a:rPr lang="en-US"/>
              <a:t> – some of the reasons are listed above.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a:t>However you feel about numbers, it’s important to remember you’re not alone and you can change the way you feel by taking small steps to improving your numeracy skills and confidence.</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5</a:t>
            </a:fld>
            <a:endParaRPr lang="en-GB"/>
          </a:p>
        </p:txBody>
      </p:sp>
    </p:spTree>
    <p:extLst>
      <p:ext uri="{BB962C8B-B14F-4D97-AF65-F5344CB8AC3E}">
        <p14:creationId xmlns:p14="http://schemas.microsoft.com/office/powerpoint/2010/main" val="144093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for facilitator: </a:t>
            </a:r>
            <a:r>
              <a:rPr lang="en-GB"/>
              <a:t>This slide </a:t>
            </a:r>
            <a:r>
              <a:rPr lang="en-US"/>
              <a:t>talks about some specific challenges around numbers and </a:t>
            </a:r>
            <a:r>
              <a:rPr lang="en-US" err="1"/>
              <a:t>maths</a:t>
            </a:r>
            <a:r>
              <a:rPr lang="en-US"/>
              <a:t> that affect a lot of people in the UK.</a:t>
            </a:r>
          </a:p>
          <a:p>
            <a:br>
              <a:rPr lang="en-US"/>
            </a:br>
            <a:r>
              <a:rPr lang="en-US"/>
              <a:t>A lot of people suffer from </a:t>
            </a:r>
            <a:r>
              <a:rPr lang="en-US" err="1"/>
              <a:t>maths</a:t>
            </a:r>
            <a:r>
              <a:rPr lang="en-US"/>
              <a:t> anxiety – when </a:t>
            </a:r>
            <a:r>
              <a:rPr lang="en-US" err="1"/>
              <a:t>maths</a:t>
            </a:r>
            <a:r>
              <a:rPr lang="en-US"/>
              <a:t> makes people feel panicked. Others have dyscalculia – often described as ‘dyslexia of </a:t>
            </a:r>
            <a:r>
              <a:rPr lang="en-US" err="1"/>
              <a:t>maths</a:t>
            </a:r>
            <a:r>
              <a:rPr lang="en-US"/>
              <a:t>’.</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6</a:t>
            </a:fld>
            <a:endParaRPr lang="en-GB"/>
          </a:p>
        </p:txBody>
      </p:sp>
    </p:spTree>
    <p:extLst>
      <p:ext uri="{BB962C8B-B14F-4D97-AF65-F5344CB8AC3E}">
        <p14:creationId xmlns:p14="http://schemas.microsoft.com/office/powerpoint/2010/main" val="142477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for facilitator:</a:t>
            </a:r>
          </a:p>
          <a:p>
            <a:pPr marL="171450" indent="-171450">
              <a:buFont typeface="Arial" panose="020B0604020202020204" pitchFamily="34" charset="0"/>
              <a:buChar char="•"/>
            </a:pPr>
            <a:r>
              <a:rPr lang="en-GB" b="0"/>
              <a:t>This is an important conversation to help us understand that we all use numbers every day, outside of the classroom, often without even thinking about it.</a:t>
            </a:r>
          </a:p>
          <a:p>
            <a:pPr marL="171450" indent="-171450">
              <a:buFont typeface="Arial" panose="020B0604020202020204" pitchFamily="34" charset="0"/>
              <a:buChar char="•"/>
            </a:pPr>
            <a:r>
              <a:rPr lang="en-GB" sz="1200" b="0" i="0" u="none" strike="noStrike" baseline="0">
                <a:solidFill>
                  <a:srgbClr val="FFFFFF"/>
                </a:solidFill>
                <a:latin typeface="Lato-Regular"/>
              </a:rPr>
              <a:t>At the end of the conversation, reflect on how many different ways people use maths and numbers in their everyday life. It’s important for everyone to recognise that numeracy is an essential life skill. </a:t>
            </a:r>
          </a:p>
          <a:p>
            <a:pPr marL="171450" indent="-171450">
              <a:buFont typeface="Arial" panose="020B0604020202020204" pitchFamily="34" charset="0"/>
              <a:buChar char="•"/>
            </a:pPr>
            <a:r>
              <a:rPr lang="en-GB" sz="1200" b="0" i="0" u="none" strike="noStrike" baseline="0">
                <a:solidFill>
                  <a:srgbClr val="FFFFFF"/>
                </a:solidFill>
                <a:latin typeface="Lato-Regular"/>
              </a:rPr>
              <a:t>If anyone feels that they would benefit from boosting their number confidence to help them at home, they can visit the National Numeracy Day hub or try the National Numeracy Challenge (information at the end of this deck).</a:t>
            </a:r>
            <a:endParaRPr lang="en-GB" b="0"/>
          </a:p>
        </p:txBody>
      </p:sp>
      <p:sp>
        <p:nvSpPr>
          <p:cNvPr id="4" name="Slide Number Placeholder 3"/>
          <p:cNvSpPr>
            <a:spLocks noGrp="1"/>
          </p:cNvSpPr>
          <p:nvPr>
            <p:ph type="sldNum" sz="quarter" idx="5"/>
          </p:nvPr>
        </p:nvSpPr>
        <p:spPr/>
        <p:txBody>
          <a:bodyPr/>
          <a:lstStyle/>
          <a:p>
            <a:fld id="{3E046601-7DAC-49D7-B843-CB5A02056072}" type="slidenum">
              <a:rPr lang="en-GB" smtClean="0"/>
              <a:t>8</a:t>
            </a:fld>
            <a:endParaRPr lang="en-GB"/>
          </a:p>
        </p:txBody>
      </p:sp>
    </p:spTree>
    <p:extLst>
      <p:ext uri="{BB962C8B-B14F-4D97-AF65-F5344CB8AC3E}">
        <p14:creationId xmlns:p14="http://schemas.microsoft.com/office/powerpoint/2010/main" val="402271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for facilitator:</a:t>
            </a:r>
          </a:p>
          <a:p>
            <a:pPr marL="171450" indent="-171450" algn="l">
              <a:buFont typeface="Arial" panose="020B0604020202020204" pitchFamily="34" charset="0"/>
              <a:buChar char="•"/>
            </a:pPr>
            <a:r>
              <a:rPr lang="en-GB" sz="1200" b="0" i="0" u="none" strike="noStrike" baseline="0">
                <a:latin typeface="Lato-Regular"/>
              </a:rPr>
              <a:t>Open up a conversation about using numbers at school.</a:t>
            </a:r>
            <a:endParaRPr lang="en-GB" sz="1200" b="1" i="0" u="none" strike="noStrike" baseline="0">
              <a:solidFill>
                <a:schemeClr val="tx1"/>
              </a:solidFill>
              <a:latin typeface="+mn-lt"/>
            </a:endParaRPr>
          </a:p>
          <a:p>
            <a:pPr marL="171450" indent="-171450" algn="l">
              <a:buFont typeface="Arial" panose="020B0604020202020204" pitchFamily="34" charset="0"/>
              <a:buChar char="•"/>
            </a:pPr>
            <a:r>
              <a:rPr lang="en-GB" sz="1800" b="0" i="0" u="none" strike="noStrike" baseline="0">
                <a:solidFill>
                  <a:srgbClr val="FFFFFF"/>
                </a:solidFill>
                <a:latin typeface="Lato-Regular"/>
              </a:rPr>
              <a:t>At the end of the conversation, reflect on how everyone uses numbers in all different school subjects in one way or another. </a:t>
            </a:r>
          </a:p>
          <a:p>
            <a:pPr marL="171450" indent="-171450" algn="l">
              <a:buFont typeface="Arial" panose="020B0604020202020204" pitchFamily="34" charset="0"/>
              <a:buChar char="•"/>
            </a:pPr>
            <a:r>
              <a:rPr lang="en-GB" sz="1800" b="0" i="0" u="none" strike="noStrike" baseline="0">
                <a:solidFill>
                  <a:srgbClr val="FFFFFF"/>
                </a:solidFill>
                <a:latin typeface="Lato-Regular"/>
              </a:rPr>
              <a:t>Remind everyone that ability is not fixed – everyone can improve their numeracy and feel more confident about maths.</a:t>
            </a:r>
            <a:endParaRPr lang="en-GB"/>
          </a:p>
        </p:txBody>
      </p:sp>
      <p:sp>
        <p:nvSpPr>
          <p:cNvPr id="4" name="Slide Number Placeholder 3"/>
          <p:cNvSpPr>
            <a:spLocks noGrp="1"/>
          </p:cNvSpPr>
          <p:nvPr>
            <p:ph type="sldNum" sz="quarter" idx="5"/>
          </p:nvPr>
        </p:nvSpPr>
        <p:spPr/>
        <p:txBody>
          <a:bodyPr/>
          <a:lstStyle/>
          <a:p>
            <a:fld id="{3E046601-7DAC-49D7-B843-CB5A02056072}" type="slidenum">
              <a:rPr lang="en-GB" smtClean="0"/>
              <a:t>9</a:t>
            </a:fld>
            <a:endParaRPr lang="en-GB"/>
          </a:p>
        </p:txBody>
      </p:sp>
    </p:spTree>
    <p:extLst>
      <p:ext uri="{BB962C8B-B14F-4D97-AF65-F5344CB8AC3E}">
        <p14:creationId xmlns:p14="http://schemas.microsoft.com/office/powerpoint/2010/main" val="402401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b="0" dirty="0"/>
              <a:t>Get the group to think about confidence and skills building more generally by answering these questions. Think about experiences like </a:t>
            </a:r>
            <a:r>
              <a:rPr lang="en-GB" b="0"/>
              <a:t>sports or games</a:t>
            </a:r>
            <a:r>
              <a:rPr lang="en-GB" b="0" dirty="0"/>
              <a:t>, learning to </a:t>
            </a:r>
            <a:r>
              <a:rPr lang="en-GB" b="0"/>
              <a:t>play an instrument</a:t>
            </a:r>
            <a:r>
              <a:rPr lang="en-GB" b="0" dirty="0"/>
              <a:t>, </a:t>
            </a:r>
            <a:r>
              <a:rPr lang="en-GB" b="0"/>
              <a:t>baking </a:t>
            </a:r>
            <a:r>
              <a:rPr lang="en-GB" b="0" dirty="0"/>
              <a:t>or </a:t>
            </a:r>
            <a:r>
              <a:rPr lang="en-GB" b="0"/>
              <a:t>cooking</a:t>
            </a:r>
            <a:r>
              <a:rPr lang="en-GB" b="0" dirty="0"/>
              <a:t>… whatever it is, we all </a:t>
            </a:r>
            <a:r>
              <a:rPr lang="en-GB" b="0"/>
              <a:t>need</a:t>
            </a:r>
            <a:r>
              <a:rPr lang="en-GB" b="0" dirty="0"/>
              <a:t> to build up our confidence and skills over time when doing something we’re not comfortable or familiar with.</a:t>
            </a:r>
          </a:p>
        </p:txBody>
      </p:sp>
      <p:sp>
        <p:nvSpPr>
          <p:cNvPr id="4" name="Slide Number Placeholder 3"/>
          <p:cNvSpPr>
            <a:spLocks noGrp="1"/>
          </p:cNvSpPr>
          <p:nvPr>
            <p:ph type="sldNum" sz="quarter" idx="5"/>
          </p:nvPr>
        </p:nvSpPr>
        <p:spPr/>
        <p:txBody>
          <a:bodyPr/>
          <a:lstStyle/>
          <a:p>
            <a:fld id="{3E046601-7DAC-49D7-B843-CB5A02056072}" type="slidenum">
              <a:rPr lang="en-GB" smtClean="0"/>
              <a:t>10</a:t>
            </a:fld>
            <a:endParaRPr lang="en-GB"/>
          </a:p>
        </p:txBody>
      </p:sp>
    </p:spTree>
    <p:extLst>
      <p:ext uri="{BB962C8B-B14F-4D97-AF65-F5344CB8AC3E}">
        <p14:creationId xmlns:p14="http://schemas.microsoft.com/office/powerpoint/2010/main" val="47969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 for facilitator: </a:t>
            </a:r>
            <a:r>
              <a:rPr lang="en-GB"/>
              <a:t>Share these top tips and encourage your students to visit the National Numeracy Day website for more resources, information and support. </a:t>
            </a:r>
          </a:p>
        </p:txBody>
      </p:sp>
      <p:sp>
        <p:nvSpPr>
          <p:cNvPr id="4" name="Slide Number Placeholder 3"/>
          <p:cNvSpPr>
            <a:spLocks noGrp="1"/>
          </p:cNvSpPr>
          <p:nvPr>
            <p:ph type="sldNum" sz="quarter" idx="5"/>
          </p:nvPr>
        </p:nvSpPr>
        <p:spPr/>
        <p:txBody>
          <a:bodyPr/>
          <a:lstStyle/>
          <a:p>
            <a:fld id="{3E046601-7DAC-49D7-B843-CB5A02056072}" type="slidenum">
              <a:rPr lang="en-GB" smtClean="0"/>
              <a:t>12</a:t>
            </a:fld>
            <a:endParaRPr lang="en-GB"/>
          </a:p>
        </p:txBody>
      </p:sp>
    </p:spTree>
    <p:extLst>
      <p:ext uri="{BB962C8B-B14F-4D97-AF65-F5344CB8AC3E}">
        <p14:creationId xmlns:p14="http://schemas.microsoft.com/office/powerpoint/2010/main" val="651374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8" name="Text Placeholder 13">
            <a:extLst>
              <a:ext uri="{FF2B5EF4-FFF2-40B4-BE49-F238E27FC236}">
                <a16:creationId xmlns:a16="http://schemas.microsoft.com/office/drawing/2014/main" id="{4348A892-2ADD-E61F-5294-97BBF1866BBC}"/>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9" name="Text Placeholder 18">
            <a:extLst>
              <a:ext uri="{FF2B5EF4-FFF2-40B4-BE49-F238E27FC236}">
                <a16:creationId xmlns:a16="http://schemas.microsoft.com/office/drawing/2014/main" id="{962FC73B-95E1-6DD9-1BAC-E99E483932E1}"/>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221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45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895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975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299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71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96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5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62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89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73612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34956D3C-A8D1-0296-D764-E0BF736540AD}"/>
              </a:ext>
            </a:extLst>
          </p:cNvPr>
          <p:cNvSpPr>
            <a:spLocks noGrp="1"/>
          </p:cNvSpPr>
          <p:nvPr>
            <p:ph type="body" sz="quarter" idx="13" hasCustomPrompt="1"/>
          </p:nvPr>
        </p:nvSpPr>
        <p:spPr>
          <a:xfrm>
            <a:off x="1452563" y="3754438"/>
            <a:ext cx="6238875" cy="833437"/>
          </a:xfrm>
          <a:prstGeom prst="rect">
            <a:avLst/>
          </a:prstGeom>
        </p:spPr>
        <p:txBody>
          <a:bodyPr anchor="ctr"/>
          <a:lstStyle>
            <a:lvl1pPr marL="0" indent="0" algn="ctr">
              <a:buNone/>
              <a:defRPr>
                <a:solidFill>
                  <a:srgbClr val="3C3C3B"/>
                </a:solidFill>
                <a:latin typeface="Rubik" pitchFamily="2" charset="-79"/>
                <a:cs typeface="Rubik" pitchFamily="2" charset="-79"/>
              </a:defRPr>
            </a:lvl1pPr>
          </a:lstStyle>
          <a:p>
            <a:pPr lvl="0"/>
            <a:r>
              <a:rPr lang="en-GB"/>
              <a:t>Add subtitle here</a:t>
            </a:r>
            <a:endParaRPr lang="en-US"/>
          </a:p>
        </p:txBody>
      </p:sp>
      <p:sp>
        <p:nvSpPr>
          <p:cNvPr id="3" name="Text Placeholder 4">
            <a:extLst>
              <a:ext uri="{FF2B5EF4-FFF2-40B4-BE49-F238E27FC236}">
                <a16:creationId xmlns:a16="http://schemas.microsoft.com/office/drawing/2014/main" id="{E481AACD-E173-DC68-1C1C-F47B8D997AC5}"/>
              </a:ext>
            </a:extLst>
          </p:cNvPr>
          <p:cNvSpPr>
            <a:spLocks noGrp="1"/>
          </p:cNvSpPr>
          <p:nvPr>
            <p:ph type="body" sz="quarter" idx="12" hasCustomPrompt="1"/>
          </p:nvPr>
        </p:nvSpPr>
        <p:spPr>
          <a:xfrm>
            <a:off x="2054225" y="2667000"/>
            <a:ext cx="5033963" cy="1087438"/>
          </a:xfrm>
          <a:prstGeom prst="rect">
            <a:avLst/>
          </a:prstGeom>
        </p:spPr>
        <p:txBody>
          <a:bodyPr anchor="ctr"/>
          <a:lstStyle>
            <a:lvl1pPr marL="0" indent="0" algn="ctr">
              <a:buNone/>
              <a:defRPr sz="44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192000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09613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8972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54718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165520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88236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778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lock with Highlight - Pi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2DEA83-A3B2-FCD3-06EF-DB5B0628F9CA}"/>
              </a:ext>
            </a:extLst>
          </p:cNvPr>
          <p:cNvSpPr txBox="1">
            <a:spLocks/>
          </p:cNvSpPr>
          <p:nvPr userDrawn="1"/>
        </p:nvSpPr>
        <p:spPr>
          <a:xfrm>
            <a:off x="1452622" y="3647839"/>
            <a:ext cx="6238755" cy="801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ubik" pitchFamily="2" charset="-79"/>
                <a:ea typeface="+mj-ea"/>
                <a:cs typeface="Rubik" pitchFamily="2" charset="-79"/>
              </a:defRPr>
            </a:lvl1pPr>
          </a:lstStyle>
          <a:p>
            <a:pPr algn="ctr"/>
            <a:r>
              <a:rPr lang="en-GB" sz="2800" b="0">
                <a:solidFill>
                  <a:schemeClr val="bg1"/>
                </a:solidFill>
              </a:rPr>
              <a:t>Add subtitle here</a:t>
            </a:r>
            <a:endParaRPr lang="en-US" sz="2800" b="0">
              <a:solidFill>
                <a:schemeClr val="bg1"/>
              </a:solidFill>
            </a:endParaRPr>
          </a:p>
        </p:txBody>
      </p:sp>
      <p:pic>
        <p:nvPicPr>
          <p:cNvPr id="12" name="Picture 11" descr="Background pattern&#10;&#10;Description automatically generated with medium confidence">
            <a:extLst>
              <a:ext uri="{FF2B5EF4-FFF2-40B4-BE49-F238E27FC236}">
                <a16:creationId xmlns:a16="http://schemas.microsoft.com/office/drawing/2014/main" id="{88F93C60-282D-B542-48F0-6648DE93AFD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FBA26EEA-9782-BF52-B4D8-7026AB74903B}"/>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E5007D"/>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81C11C5-5245-B792-C8E6-8F624DEB24E6}"/>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E5007D"/>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403576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lock with Highlight - Green">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335794-F7C8-52C1-13DD-D6A41712F99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9E87662E-DFFD-8F85-DA7A-C4BA4A7732E6}"/>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3C3C3B"/>
                </a:solidFill>
                <a:latin typeface="Rubik" pitchFamily="2" charset="-79"/>
                <a:cs typeface="Rubik" pitchFamily="2" charset="-79"/>
              </a:defRPr>
            </a:lvl1pPr>
          </a:lstStyle>
          <a:p>
            <a:pPr lvl="0"/>
            <a:r>
              <a:rPr lang="en-GB"/>
              <a:t>Add subtitle here</a:t>
            </a:r>
            <a:endParaRPr lang="en-US"/>
          </a:p>
        </p:txBody>
      </p:sp>
      <p:sp>
        <p:nvSpPr>
          <p:cNvPr id="6" name="Text Placeholder 4">
            <a:extLst>
              <a:ext uri="{FF2B5EF4-FFF2-40B4-BE49-F238E27FC236}">
                <a16:creationId xmlns:a16="http://schemas.microsoft.com/office/drawing/2014/main" id="{E792C36B-3C4D-EB41-234C-36B0912C3EF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39520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 with Highlight - Dark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71B33-830D-8294-2AF1-6A5294953FB7}"/>
              </a:ext>
            </a:extLst>
          </p:cNvPr>
          <p:cNvPicPr>
            <a:picLocks noChangeAspect="1"/>
          </p:cNvPicPr>
          <p:nvPr userDrawn="1"/>
        </p:nvPicPr>
        <p:blipFill>
          <a:blip r:embed="rId2"/>
          <a:srcRect/>
          <a:stretch/>
        </p:blipFill>
        <p:spPr>
          <a:xfrm>
            <a:off x="-61" y="0"/>
            <a:ext cx="9144000" cy="6858000"/>
          </a:xfrm>
          <a:prstGeom prst="rect">
            <a:avLst/>
          </a:prstGeom>
        </p:spPr>
      </p:pic>
      <p:sp>
        <p:nvSpPr>
          <p:cNvPr id="4" name="Text Placeholder 9">
            <a:extLst>
              <a:ext uri="{FF2B5EF4-FFF2-40B4-BE49-F238E27FC236}">
                <a16:creationId xmlns:a16="http://schemas.microsoft.com/office/drawing/2014/main" id="{A7356F8B-D2B9-EA30-ACBF-D03165C98F27}"/>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1304A"/>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10AA3F54-AED9-A59A-B590-0FA388B6EB9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1304A"/>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269518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ur Block with Highlight - Ligh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191B2-6B32-8842-410A-C850C66C47F2}"/>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B0329C21-BB30-2312-7EA1-56512B59AFCE}"/>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FBAEF"/>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DE5651BC-F20B-0670-62C6-75CC29BB06D0}"/>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FBAEF"/>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5919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B396312C-1791-3452-CA66-94798FFA2D36}"/>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2BA7C8A5-5D83-6DEC-0CA4-E5AEFA571357}"/>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303170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ur Block with Highlight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DB764-3F4F-98B5-BC57-40B5067CEA10}"/>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E1289544-CE2B-D92E-C43E-6EE6D3194AA0}"/>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951B81"/>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4DA03E08-C4EA-084F-EBE4-F842C42E8EA4}"/>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951B81"/>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44905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ur Block with Highlight -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EA86AA-B02B-039F-3DC2-F5143E2A6CFC}"/>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723360BB-A827-9770-7764-8687FDB019C3}"/>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F49200"/>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CBEAB7A-587A-0A9D-182A-43E53705C66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F49200"/>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3825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4430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26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9688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5159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414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130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045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24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47C7CCF-136E-709F-1C28-25D9278D5D04}"/>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578E3-931A-844C-3277-030353E3F6ED}"/>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68221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530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200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391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947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306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9725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4820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614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8750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5777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05705FEB-8367-E58F-CB55-7F16F794883E}"/>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9F327089-672B-F10E-FD16-E890D11E0E7E}"/>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241999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6100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875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0265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79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422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9242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366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163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26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18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A6DE3CE-A5D3-49F5-DE35-2CEAFCEC99DA}"/>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84A4F-3A6A-ED70-AFF4-C3D036EF6BF4}"/>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5714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85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19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053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10904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7805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65804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54560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12448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30559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08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97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538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84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7.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7.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34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627790810"/>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67" r:id="rId3"/>
    <p:sldLayoutId id="2147483668" r:id="rId4"/>
    <p:sldLayoutId id="2147483669" r:id="rId5"/>
    <p:sldLayoutId id="2147483670" r:id="rId6"/>
    <p:sldLayoutId id="2147483676"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75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258928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7061497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nationalnumeracy.org.uk/toolkit-16-and-over" TargetMode="External"/><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hyperlink" Target="https://youtu.be/XZuert73Le0" TargetMode="External"/><Relationship Id="rId5" Type="http://schemas.openxmlformats.org/officeDocument/2006/relationships/image" Target="../media/image24.png"/><Relationship Id="rId4" Type="http://schemas.openxmlformats.org/officeDocument/2006/relationships/hyperlink" Target="https://www.nationalnumeracy.org.uk/challeng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0"/>
          </p:nvPr>
        </p:nvSpPr>
        <p:spPr>
          <a:xfrm>
            <a:off x="2055019" y="2885282"/>
            <a:ext cx="5033963" cy="1087437"/>
          </a:xfrm>
        </p:spPr>
        <p:txBody>
          <a:bodyPr/>
          <a:lstStyle/>
          <a:p>
            <a:r>
              <a:rPr lang="en-GB" b="0">
                <a:latin typeface="Rubik SemiBold" pitchFamily="2" charset="-79"/>
                <a:cs typeface="Rubik SemiBold" pitchFamily="2" charset="-79"/>
              </a:rPr>
              <a:t>THE BIG </a:t>
            </a:r>
          </a:p>
          <a:p>
            <a:r>
              <a:rPr lang="en-GB" b="0">
                <a:latin typeface="Rubik SemiBold" pitchFamily="2" charset="-79"/>
                <a:cs typeface="Rubik SemiBold" pitchFamily="2" charset="-79"/>
              </a:rPr>
              <a:t>NUMBER NATTER</a:t>
            </a:r>
          </a:p>
        </p:txBody>
      </p:sp>
      <p:sp>
        <p:nvSpPr>
          <p:cNvPr id="5" name="Text Placeholder 4">
            <a:extLst>
              <a:ext uri="{FF2B5EF4-FFF2-40B4-BE49-F238E27FC236}">
                <a16:creationId xmlns:a16="http://schemas.microsoft.com/office/drawing/2014/main" id="{5452747E-DC56-6D08-08B0-ACFC9DAE0959}"/>
              </a:ext>
            </a:extLst>
          </p:cNvPr>
          <p:cNvSpPr>
            <a:spLocks noGrp="1"/>
          </p:cNvSpPr>
          <p:nvPr>
            <p:ph type="body" sz="quarter" idx="11"/>
          </p:nvPr>
        </p:nvSpPr>
        <p:spPr>
          <a:xfrm>
            <a:off x="1452558" y="4277861"/>
            <a:ext cx="6238875" cy="833438"/>
          </a:xfrm>
        </p:spPr>
        <p:txBody>
          <a:bodyPr/>
          <a:lstStyle/>
          <a:p>
            <a:pPr>
              <a:lnSpc>
                <a:spcPct val="100000"/>
              </a:lnSpc>
              <a:spcBef>
                <a:spcPts val="0"/>
              </a:spcBef>
            </a:pPr>
            <a:r>
              <a:rPr lang="en-GB" sz="2400"/>
              <a:t>Join the conversation</a:t>
            </a:r>
          </a:p>
        </p:txBody>
      </p:sp>
    </p:spTree>
    <p:extLst>
      <p:ext uri="{BB962C8B-B14F-4D97-AF65-F5344CB8AC3E}">
        <p14:creationId xmlns:p14="http://schemas.microsoft.com/office/powerpoint/2010/main" val="11004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4E2-266C-1688-A72C-D802A9A4CA6E}"/>
              </a:ext>
            </a:extLst>
          </p:cNvPr>
          <p:cNvSpPr>
            <a:spLocks noGrp="1"/>
          </p:cNvSpPr>
          <p:nvPr>
            <p:ph type="title"/>
          </p:nvPr>
        </p:nvSpPr>
        <p:spPr/>
        <p:txBody>
          <a:bodyPr/>
          <a:lstStyle/>
          <a:p>
            <a:r>
              <a:rPr lang="en-GB"/>
              <a:t>TOPIC: GENERAL CONFIDENCE AND SKILLS BUILDING</a:t>
            </a:r>
          </a:p>
        </p:txBody>
      </p:sp>
      <p:sp>
        <p:nvSpPr>
          <p:cNvPr id="4" name="Text Placeholder 7">
            <a:extLst>
              <a:ext uri="{FF2B5EF4-FFF2-40B4-BE49-F238E27FC236}">
                <a16:creationId xmlns:a16="http://schemas.microsoft.com/office/drawing/2014/main" id="{523264BA-64B7-D304-EE52-15B4769ADCB6}"/>
              </a:ext>
            </a:extLst>
          </p:cNvPr>
          <p:cNvSpPr>
            <a:spLocks noGrp="1"/>
          </p:cNvSpPr>
          <p:nvPr>
            <p:ph type="body" sz="quarter" idx="10"/>
          </p:nvPr>
        </p:nvSpPr>
        <p:spPr>
          <a:xfrm>
            <a:off x="628650" y="3313817"/>
            <a:ext cx="7886700" cy="665023"/>
          </a:xfrm>
        </p:spPr>
        <p:txBody>
          <a:bodyPr/>
          <a:lstStyle/>
          <a:p>
            <a:pPr marL="0" indent="0">
              <a:buNone/>
            </a:pPr>
            <a:r>
              <a:rPr lang="en-GB" sz="1600" i="0" u="none" strike="noStrike">
                <a:effectLst/>
              </a:rPr>
              <a:t>Improving your numeracy is no different to building up your confidence </a:t>
            </a:r>
            <a:r>
              <a:rPr lang="en-GB" sz="1600"/>
              <a:t>to learn any other skill.</a:t>
            </a:r>
          </a:p>
        </p:txBody>
      </p:sp>
      <p:sp>
        <p:nvSpPr>
          <p:cNvPr id="5" name="Rounded Rectangle 4">
            <a:extLst>
              <a:ext uri="{FF2B5EF4-FFF2-40B4-BE49-F238E27FC236}">
                <a16:creationId xmlns:a16="http://schemas.microsoft.com/office/drawing/2014/main" id="{8F741A92-B8A9-8A75-88D2-0E9DD6047B03}"/>
              </a:ext>
            </a:extLst>
          </p:cNvPr>
          <p:cNvSpPr/>
          <p:nvPr/>
        </p:nvSpPr>
        <p:spPr>
          <a:xfrm>
            <a:off x="644599" y="3893778"/>
            <a:ext cx="7854802" cy="241132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a:solidFill>
                  <a:srgbClr val="3C3C3B"/>
                </a:solidFill>
                <a:ea typeface="+mn-lt"/>
                <a:cs typeface="+mn-lt"/>
              </a:rPr>
              <a:t>Thinking about the following questions, please share your experiences:</a:t>
            </a:r>
          </a:p>
          <a:p>
            <a:pPr marL="285750" indent="-285750">
              <a:spcAft>
                <a:spcPts val="600"/>
              </a:spcAft>
              <a:buFont typeface="Arial" panose="020B0604020202020204" pitchFamily="34" charset="0"/>
              <a:buChar char="•"/>
            </a:pPr>
            <a:r>
              <a:rPr lang="en-GB" sz="1400">
                <a:solidFill>
                  <a:srgbClr val="3C3C3B"/>
                </a:solidFill>
                <a:latin typeface="Lato" panose="020F0502020204030203" pitchFamily="34" charset="0"/>
                <a:ea typeface="+mn-lt"/>
                <a:cs typeface="+mn-lt"/>
              </a:rPr>
              <a:t>What is something you struggled to learn at first?</a:t>
            </a:r>
          </a:p>
          <a:p>
            <a:pPr marL="285750" indent="-285750">
              <a:spcAft>
                <a:spcPts val="600"/>
              </a:spcAft>
              <a:buFont typeface="Arial" panose="020B0604020202020204" pitchFamily="34" charset="0"/>
              <a:buChar char="•"/>
            </a:pPr>
            <a:r>
              <a:rPr lang="en-GB" sz="1400">
                <a:solidFill>
                  <a:srgbClr val="3C3C3B"/>
                </a:solidFill>
                <a:latin typeface="Lato" panose="020F0502020204030203" pitchFamily="34" charset="0"/>
                <a:ea typeface="+mn-lt"/>
                <a:cs typeface="+mn-lt"/>
              </a:rPr>
              <a:t>How did it make you feel?</a:t>
            </a:r>
          </a:p>
          <a:p>
            <a:pPr marL="285750" indent="-285750">
              <a:spcAft>
                <a:spcPts val="600"/>
              </a:spcAft>
              <a:buFont typeface="Arial" panose="020B0604020202020204" pitchFamily="34" charset="0"/>
              <a:buChar char="•"/>
            </a:pPr>
            <a:r>
              <a:rPr lang="en-GB" sz="1400">
                <a:solidFill>
                  <a:srgbClr val="3C3C3B"/>
                </a:solidFill>
                <a:latin typeface="Lato" panose="020F0502020204030203" pitchFamily="34" charset="0"/>
                <a:ea typeface="+mn-lt"/>
                <a:cs typeface="+mn-lt"/>
              </a:rPr>
              <a:t>What steps did you take to overcome difficulties?</a:t>
            </a:r>
          </a:p>
          <a:p>
            <a:pPr marL="285750" indent="-285750">
              <a:spcAft>
                <a:spcPts val="600"/>
              </a:spcAft>
              <a:buFont typeface="Arial" panose="020B0604020202020204" pitchFamily="34" charset="0"/>
              <a:buChar char="•"/>
            </a:pPr>
            <a:r>
              <a:rPr lang="en-GB" sz="1400">
                <a:solidFill>
                  <a:srgbClr val="3C3C3B"/>
                </a:solidFill>
                <a:latin typeface="Lato" panose="020F0502020204030203" pitchFamily="34" charset="0"/>
                <a:ea typeface="+mn-lt"/>
                <a:cs typeface="+mn-lt"/>
              </a:rPr>
              <a:t>Did you get there in the end?</a:t>
            </a:r>
          </a:p>
          <a:p>
            <a:pPr marL="285750" indent="-285750">
              <a:spcAft>
                <a:spcPts val="600"/>
              </a:spcAft>
              <a:buFont typeface="Arial" panose="020B0604020202020204" pitchFamily="34" charset="0"/>
              <a:buChar char="•"/>
            </a:pPr>
            <a:r>
              <a:rPr lang="en-GB" sz="1400">
                <a:solidFill>
                  <a:srgbClr val="3C3C3B"/>
                </a:solidFill>
                <a:latin typeface="Lato" panose="020F0502020204030203" pitchFamily="34" charset="0"/>
                <a:ea typeface="+mn-lt"/>
                <a:cs typeface="+mn-lt"/>
              </a:rPr>
              <a:t>Why did/didn’t you give up?</a:t>
            </a:r>
          </a:p>
        </p:txBody>
      </p:sp>
    </p:spTree>
    <p:extLst>
      <p:ext uri="{BB962C8B-B14F-4D97-AF65-F5344CB8AC3E}">
        <p14:creationId xmlns:p14="http://schemas.microsoft.com/office/powerpoint/2010/main" val="2346502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2"/>
          </p:nvPr>
        </p:nvSpPr>
        <p:spPr>
          <a:xfrm>
            <a:off x="2055019" y="2885281"/>
            <a:ext cx="5033963" cy="1087438"/>
          </a:xfrm>
        </p:spPr>
        <p:txBody>
          <a:bodyPr/>
          <a:lstStyle/>
          <a:p>
            <a:r>
              <a:rPr lang="en-GB" b="0">
                <a:latin typeface="Rubik SemiBold" pitchFamily="2" charset="-79"/>
                <a:cs typeface="Rubik SemiBold" pitchFamily="2" charset="-79"/>
              </a:rPr>
              <a:t>NEXT STEPS</a:t>
            </a:r>
          </a:p>
        </p:txBody>
      </p:sp>
    </p:spTree>
    <p:extLst>
      <p:ext uri="{BB962C8B-B14F-4D97-AF65-F5344CB8AC3E}">
        <p14:creationId xmlns:p14="http://schemas.microsoft.com/office/powerpoint/2010/main" val="207228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4893-D223-1074-1447-DEE8EA0AD00F}"/>
              </a:ext>
            </a:extLst>
          </p:cNvPr>
          <p:cNvSpPr>
            <a:spLocks noGrp="1"/>
          </p:cNvSpPr>
          <p:nvPr>
            <p:ph type="title"/>
          </p:nvPr>
        </p:nvSpPr>
        <p:spPr/>
        <p:txBody>
          <a:bodyPr/>
          <a:lstStyle/>
          <a:p>
            <a:r>
              <a:rPr lang="en-GB" b="0">
                <a:latin typeface="Rubik SemiBold" pitchFamily="2" charset="-79"/>
                <a:cs typeface="Rubik SemiBold" pitchFamily="2" charset="-79"/>
              </a:rPr>
              <a:t>7 TIPS FOR FEELING GOOD ABOUT NUMBERS</a:t>
            </a:r>
          </a:p>
        </p:txBody>
      </p:sp>
      <p:sp>
        <p:nvSpPr>
          <p:cNvPr id="5" name="Text Placeholder 4">
            <a:extLst>
              <a:ext uri="{FF2B5EF4-FFF2-40B4-BE49-F238E27FC236}">
                <a16:creationId xmlns:a16="http://schemas.microsoft.com/office/drawing/2014/main" id="{FD080F3C-A4E2-0906-4F91-02E74D73ED56}"/>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en-GB" sz="1600" b="0" dirty="0">
                <a:latin typeface="Lato"/>
                <a:ea typeface="Lato"/>
                <a:cs typeface="Lato"/>
              </a:rPr>
              <a:t>Have a go and stick with it. You might find that the way you feel about maths changes over time.</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Keep </a:t>
            </a:r>
            <a:r>
              <a:rPr lang="en-US" sz="1600" b="0" dirty="0" err="1">
                <a:latin typeface="Lato"/>
                <a:ea typeface="Lato"/>
                <a:cs typeface="Lato"/>
              </a:rPr>
              <a:t>practising</a:t>
            </a:r>
            <a:r>
              <a:rPr lang="en-US" sz="1600" b="0" dirty="0">
                <a:latin typeface="Lato"/>
                <a:ea typeface="Lato"/>
                <a:cs typeface="Lato"/>
              </a:rPr>
              <a:t> and your confidence and skills can grow.</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Find a comfortable space to be in, without distractions.</a:t>
            </a:r>
          </a:p>
          <a:p>
            <a:pPr marL="342900" indent="-342900">
              <a:buFont typeface="+mj-lt"/>
              <a:buAutoNum type="arabicPeriod"/>
            </a:pPr>
            <a:r>
              <a:rPr lang="en-US" sz="1600" dirty="0">
                <a:latin typeface="Lato"/>
                <a:ea typeface="Lato"/>
                <a:cs typeface="Lato"/>
              </a:rPr>
              <a:t>It’s ok to be honest at school and at home about how you feel.</a:t>
            </a:r>
          </a:p>
          <a:p>
            <a:pPr marL="342900" indent="-342900">
              <a:buFont typeface="+mj-lt"/>
              <a:buAutoNum type="arabicPeriod"/>
            </a:pPr>
            <a:r>
              <a:rPr lang="en-US" sz="1600" dirty="0">
                <a:latin typeface="Lato"/>
                <a:ea typeface="Lato"/>
                <a:cs typeface="Lato"/>
              </a:rPr>
              <a:t>Challenge your own beliefs.</a:t>
            </a:r>
          </a:p>
          <a:p>
            <a:pPr marL="342900" indent="-342900">
              <a:buFont typeface="+mj-lt"/>
              <a:buAutoNum type="arabicPeriod"/>
            </a:pPr>
            <a:r>
              <a:rPr lang="en-US" sz="1600" dirty="0">
                <a:ea typeface="Lato"/>
                <a:cs typeface="Lato"/>
              </a:rPr>
              <a:t>Try not to compare yourself to others.</a:t>
            </a:r>
          </a:p>
          <a:p>
            <a:pPr marL="342900" indent="-342900">
              <a:buFont typeface="+mj-lt"/>
              <a:buAutoNum type="arabicPeriod"/>
            </a:pPr>
            <a:r>
              <a:rPr lang="en-US" sz="1600" dirty="0">
                <a:ea typeface="Lato"/>
                <a:cs typeface="Lato"/>
              </a:rPr>
              <a:t>Take your time.</a:t>
            </a:r>
          </a:p>
        </p:txBody>
      </p:sp>
      <p:pic>
        <p:nvPicPr>
          <p:cNvPr id="3" name="Picture 2" descr="Application&#10;&#10;Description automatically generated with medium confidence">
            <a:extLst>
              <a:ext uri="{FF2B5EF4-FFF2-40B4-BE49-F238E27FC236}">
                <a16:creationId xmlns:a16="http://schemas.microsoft.com/office/drawing/2014/main" id="{DC1F5AC4-EB2B-17CB-0E02-96FFE15AE7B9}"/>
              </a:ext>
            </a:extLst>
          </p:cNvPr>
          <p:cNvPicPr>
            <a:picLocks noChangeAspect="1"/>
          </p:cNvPicPr>
          <p:nvPr/>
        </p:nvPicPr>
        <p:blipFill>
          <a:blip r:embed="rId3"/>
          <a:stretch>
            <a:fillRect/>
          </a:stretch>
        </p:blipFill>
        <p:spPr>
          <a:xfrm>
            <a:off x="6281775" y="4357547"/>
            <a:ext cx="2500453" cy="2500453"/>
          </a:xfrm>
          <a:prstGeom prst="rect">
            <a:avLst/>
          </a:prstGeom>
        </p:spPr>
      </p:pic>
      <p:sp>
        <p:nvSpPr>
          <p:cNvPr id="8" name="TextBox 7">
            <a:extLst>
              <a:ext uri="{FF2B5EF4-FFF2-40B4-BE49-F238E27FC236}">
                <a16:creationId xmlns:a16="http://schemas.microsoft.com/office/drawing/2014/main" id="{0B60C08E-4EC1-37C9-8B55-15B24D14B6C3}"/>
              </a:ext>
            </a:extLst>
          </p:cNvPr>
          <p:cNvSpPr txBox="1"/>
          <p:nvPr/>
        </p:nvSpPr>
        <p:spPr>
          <a:xfrm>
            <a:off x="628650" y="2695370"/>
            <a:ext cx="4773753" cy="461665"/>
          </a:xfrm>
          <a:prstGeom prst="rect">
            <a:avLst/>
          </a:prstGeom>
          <a:noFill/>
        </p:spPr>
        <p:txBody>
          <a:bodyPr wrap="square">
            <a:spAutoFit/>
          </a:bodyPr>
          <a:lstStyle/>
          <a:p>
            <a:r>
              <a:rPr lang="en-GB" sz="2400" b="1" dirty="0">
                <a:solidFill>
                  <a:schemeClr val="bg1"/>
                </a:solidFill>
                <a:highlight>
                  <a:srgbClr val="E5007D"/>
                </a:highlight>
              </a:rPr>
              <a:t>However you feel, you’re not alone.</a:t>
            </a:r>
            <a:endParaRPr lang="en-US" sz="2400" dirty="0">
              <a:solidFill>
                <a:schemeClr val="bg1"/>
              </a:solidFill>
              <a:highlight>
                <a:srgbClr val="E5007D"/>
              </a:highlight>
            </a:endParaRPr>
          </a:p>
        </p:txBody>
      </p:sp>
    </p:spTree>
    <p:extLst>
      <p:ext uri="{BB962C8B-B14F-4D97-AF65-F5344CB8AC3E}">
        <p14:creationId xmlns:p14="http://schemas.microsoft.com/office/powerpoint/2010/main" val="275009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C6C-1A16-2E4C-374F-A030C823C581}"/>
              </a:ext>
            </a:extLst>
          </p:cNvPr>
          <p:cNvSpPr>
            <a:spLocks noGrp="1"/>
          </p:cNvSpPr>
          <p:nvPr>
            <p:ph type="title"/>
          </p:nvPr>
        </p:nvSpPr>
        <p:spPr/>
        <p:txBody>
          <a:bodyPr/>
          <a:lstStyle/>
          <a:p>
            <a:r>
              <a:rPr lang="en-GB"/>
              <a:t>IMPROVE YOUR NUMERACY</a:t>
            </a:r>
          </a:p>
        </p:txBody>
      </p:sp>
      <p:sp>
        <p:nvSpPr>
          <p:cNvPr id="4" name="Text Placeholder 2">
            <a:extLst>
              <a:ext uri="{FF2B5EF4-FFF2-40B4-BE49-F238E27FC236}">
                <a16:creationId xmlns:a16="http://schemas.microsoft.com/office/drawing/2014/main" id="{57F49F87-2EDE-43A4-41C0-9473F2DDE731}"/>
              </a:ext>
            </a:extLst>
          </p:cNvPr>
          <p:cNvSpPr>
            <a:spLocks noGrp="1"/>
          </p:cNvSpPr>
          <p:nvPr>
            <p:ph type="body" sz="quarter" idx="10"/>
          </p:nvPr>
        </p:nvSpPr>
        <p:spPr>
          <a:xfrm>
            <a:off x="628650" y="2211958"/>
            <a:ext cx="7763914" cy="1703001"/>
          </a:xfrm>
        </p:spPr>
        <p:txBody>
          <a:bodyPr lIns="91440" tIns="45720" rIns="91440" bIns="45720" anchor="t"/>
          <a:lstStyle/>
          <a:p>
            <a:pPr marL="0" indent="0">
              <a:lnSpc>
                <a:spcPct val="100000"/>
              </a:lnSpc>
              <a:spcBef>
                <a:spcPts val="0"/>
              </a:spcBef>
              <a:buNone/>
            </a:pPr>
            <a:r>
              <a:rPr lang="en-GB" sz="1800" dirty="0"/>
              <a:t>Visit the </a:t>
            </a:r>
            <a:r>
              <a:rPr lang="en-GB" sz="1800" dirty="0">
                <a:hlinkClick r:id="rId3"/>
              </a:rPr>
              <a:t>National Numeracy Day hub </a:t>
            </a:r>
            <a:r>
              <a:rPr lang="en-GB" sz="1800" dirty="0"/>
              <a:t>to get lots of free and useful resources for children and adults.</a:t>
            </a:r>
          </a:p>
          <a:p>
            <a:pPr marL="0" indent="0">
              <a:lnSpc>
                <a:spcPct val="100000"/>
              </a:lnSpc>
              <a:spcBef>
                <a:spcPts val="0"/>
              </a:spcBef>
              <a:buNone/>
            </a:pPr>
            <a:endParaRPr lang="en-GB" sz="1800" dirty="0"/>
          </a:p>
          <a:p>
            <a:pPr marL="0" indent="0">
              <a:lnSpc>
                <a:spcPct val="100000"/>
              </a:lnSpc>
              <a:spcBef>
                <a:spcPts val="0"/>
              </a:spcBef>
              <a:buNone/>
            </a:pPr>
            <a:r>
              <a:rPr lang="en-GB" sz="1800" dirty="0">
                <a:latin typeface="Lato"/>
                <a:ea typeface="Lato"/>
                <a:cs typeface="Rubik"/>
              </a:rPr>
              <a:t>Try the </a:t>
            </a:r>
            <a:r>
              <a:rPr lang="en-GB" sz="1800" dirty="0">
                <a:latin typeface="Lato"/>
                <a:ea typeface="Lato"/>
                <a:cs typeface="Rubik"/>
                <a:hlinkClick r:id="rId4"/>
              </a:rPr>
              <a:t>National Numeracy Challenge</a:t>
            </a:r>
            <a:r>
              <a:rPr lang="en-GB" sz="1800" dirty="0">
                <a:latin typeface="Lato"/>
                <a:ea typeface="Lato"/>
                <a:cs typeface="Rubik"/>
              </a:rPr>
              <a:t> – a free online tool where you can check your numeracy skills using any device, at your own pace. Start improving in just 10 minutes, anytime, anywhere.</a:t>
            </a:r>
            <a:endParaRPr lang="en-US" sz="1800" dirty="0">
              <a:ea typeface="Lato"/>
              <a:cs typeface="Lato"/>
            </a:endParaRPr>
          </a:p>
        </p:txBody>
      </p:sp>
      <p:pic>
        <p:nvPicPr>
          <p:cNvPr id="5" name="Picture 4" descr="Shape&#10;&#10;Description automatically generated">
            <a:extLst>
              <a:ext uri="{FF2B5EF4-FFF2-40B4-BE49-F238E27FC236}">
                <a16:creationId xmlns:a16="http://schemas.microsoft.com/office/drawing/2014/main" id="{FA3607B8-1453-973C-B6F4-37781F614B4F}"/>
              </a:ext>
            </a:extLst>
          </p:cNvPr>
          <p:cNvPicPr>
            <a:picLocks noChangeAspect="1"/>
          </p:cNvPicPr>
          <p:nvPr/>
        </p:nvPicPr>
        <p:blipFill>
          <a:blip r:embed="rId5"/>
          <a:stretch>
            <a:fillRect/>
          </a:stretch>
        </p:blipFill>
        <p:spPr>
          <a:xfrm flipH="1">
            <a:off x="7477882" y="5428003"/>
            <a:ext cx="1330754" cy="1330754"/>
          </a:xfrm>
          <a:prstGeom prst="rect">
            <a:avLst/>
          </a:prstGeom>
        </p:spPr>
      </p:pic>
      <p:sp>
        <p:nvSpPr>
          <p:cNvPr id="6" name="TextBox 5">
            <a:extLst>
              <a:ext uri="{FF2B5EF4-FFF2-40B4-BE49-F238E27FC236}">
                <a16:creationId xmlns:a16="http://schemas.microsoft.com/office/drawing/2014/main" id="{996C333A-73D9-1AE6-D28E-1EB3B31EA682}"/>
              </a:ext>
            </a:extLst>
          </p:cNvPr>
          <p:cNvSpPr txBox="1"/>
          <p:nvPr/>
        </p:nvSpPr>
        <p:spPr>
          <a:xfrm>
            <a:off x="6028568" y="5428003"/>
            <a:ext cx="1629144" cy="1015663"/>
          </a:xfrm>
          <a:prstGeom prst="rect">
            <a:avLst/>
          </a:prstGeom>
          <a:noFill/>
        </p:spPr>
        <p:txBody>
          <a:bodyPr wrap="square">
            <a:spAutoFit/>
          </a:bodyPr>
          <a:lstStyle/>
          <a:p>
            <a:r>
              <a:rPr lang="en-GB" sz="1500" b="1">
                <a:solidFill>
                  <a:srgbClr val="E5007D"/>
                </a:solidFill>
                <a:latin typeface="Lato" panose="020F0502020204030203" pitchFamily="34" charset="0"/>
                <a:hlinkClick r:id="rId6">
                  <a:extLst>
                    <a:ext uri="{A12FA001-AC4F-418D-AE19-62706E023703}">
                      <ahyp:hlinkClr xmlns:ahyp="http://schemas.microsoft.com/office/drawing/2018/hyperlinkcolor" val="tx"/>
                    </a:ext>
                  </a:extLst>
                </a:hlinkClick>
              </a:rPr>
              <a:t>Watch this video to find out how the Challenge can help you!</a:t>
            </a:r>
            <a:endParaRPr lang="en-GB" sz="1500" b="1">
              <a:solidFill>
                <a:srgbClr val="E5007D"/>
              </a:solidFill>
            </a:endParaRPr>
          </a:p>
        </p:txBody>
      </p:sp>
      <p:grpSp>
        <p:nvGrpSpPr>
          <p:cNvPr id="7" name="Group 6">
            <a:extLst>
              <a:ext uri="{FF2B5EF4-FFF2-40B4-BE49-F238E27FC236}">
                <a16:creationId xmlns:a16="http://schemas.microsoft.com/office/drawing/2014/main" id="{07ADA45E-9D61-9785-4F54-39277DA11A91}"/>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DA702C40-2BA5-3833-2B6B-1FE510C65EA1}"/>
                </a:ext>
              </a:extLst>
            </p:cNvPr>
            <p:cNvPicPr>
              <a:picLocks noChangeAspect="1"/>
            </p:cNvPicPr>
            <p:nvPr/>
          </p:nvPicPr>
          <p:blipFill rotWithShape="1">
            <a:blip r:embed="rId7"/>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BD8DF91-BD87-2197-1641-E170AA3E9254}"/>
                </a:ext>
              </a:extLst>
            </p:cNvPr>
            <p:cNvPicPr>
              <a:picLocks noChangeAspect="1"/>
            </p:cNvPicPr>
            <p:nvPr/>
          </p:nvPicPr>
          <p:blipFill>
            <a:blip r:embed="rId8"/>
            <a:stretch>
              <a:fillRect/>
            </a:stretch>
          </p:blipFill>
          <p:spPr>
            <a:xfrm rot="652876">
              <a:off x="4601735" y="5075556"/>
              <a:ext cx="1174142" cy="1776490"/>
            </a:xfrm>
            <a:prstGeom prst="rect">
              <a:avLst/>
            </a:prstGeom>
          </p:spPr>
        </p:pic>
      </p:grpSp>
    </p:spTree>
    <p:extLst>
      <p:ext uri="{BB962C8B-B14F-4D97-AF65-F5344CB8AC3E}">
        <p14:creationId xmlns:p14="http://schemas.microsoft.com/office/powerpoint/2010/main" val="119640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A19-1F9F-B4F3-C366-0D6D458BE072}"/>
              </a:ext>
            </a:extLst>
          </p:cNvPr>
          <p:cNvSpPr>
            <a:spLocks noGrp="1"/>
          </p:cNvSpPr>
          <p:nvPr>
            <p:ph type="title"/>
          </p:nvPr>
        </p:nvSpPr>
        <p:spPr>
          <a:xfrm>
            <a:off x="628650" y="1429997"/>
            <a:ext cx="7834866" cy="665022"/>
          </a:xfrm>
        </p:spPr>
        <p:txBody>
          <a:bodyPr/>
          <a:lstStyle/>
          <a:p>
            <a:r>
              <a:rPr lang="en-GB"/>
              <a:t>JOIN THE WIDER CONVERSATION</a:t>
            </a:r>
          </a:p>
        </p:txBody>
      </p:sp>
      <p:pic>
        <p:nvPicPr>
          <p:cNvPr id="5" name="Picture 4">
            <a:extLst>
              <a:ext uri="{FF2B5EF4-FFF2-40B4-BE49-F238E27FC236}">
                <a16:creationId xmlns:a16="http://schemas.microsoft.com/office/drawing/2014/main" id="{5A5843DD-1843-A738-D81D-3800B4A5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22" y="4452735"/>
            <a:ext cx="2233752" cy="2233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96014A1-F67B-209E-C62F-3D085704D8A5}"/>
              </a:ext>
            </a:extLst>
          </p:cNvPr>
          <p:cNvSpPr>
            <a:spLocks noGrp="1"/>
          </p:cNvSpPr>
          <p:nvPr>
            <p:ph type="body" sz="quarter" idx="10"/>
          </p:nvPr>
        </p:nvSpPr>
        <p:spPr>
          <a:xfrm>
            <a:off x="692221" y="2814375"/>
            <a:ext cx="7834866" cy="1944688"/>
          </a:xfrm>
        </p:spPr>
        <p:txBody>
          <a:bodyPr/>
          <a:lstStyle/>
          <a:p>
            <a:pPr marL="0" indent="0">
              <a:lnSpc>
                <a:spcPct val="100000"/>
              </a:lnSpc>
              <a:spcBef>
                <a:spcPts val="0"/>
              </a:spcBef>
              <a:buNone/>
            </a:pPr>
            <a:r>
              <a:rPr lang="en-GB" sz="1600" dirty="0">
                <a:latin typeface="Lato" panose="020F0502020204030203" pitchFamily="34" charset="0"/>
              </a:rPr>
              <a:t>Whether you’re chatting about how maths makes you feel, or nattering about all the ways you use numbers in your favourite subject or hobby, we want to hear it!</a:t>
            </a:r>
            <a:endParaRPr lang="en-GB" sz="1600" dirty="0">
              <a:latin typeface="Lato" panose="020F0502020204030203" pitchFamily="34" charset="0"/>
              <a:ea typeface="Lato"/>
              <a:cs typeface="Lato"/>
            </a:endParaRPr>
          </a:p>
          <a:p>
            <a:pPr marL="0" indent="0">
              <a:lnSpc>
                <a:spcPct val="100000"/>
              </a:lnSpc>
              <a:spcBef>
                <a:spcPts val="0"/>
              </a:spcBef>
              <a:buNone/>
            </a:pPr>
            <a:endParaRPr lang="en-GB" sz="1600" dirty="0">
              <a:latin typeface="Lato" panose="020F0502020204030203" pitchFamily="34" charset="0"/>
              <a:ea typeface="Lato"/>
              <a:cs typeface="Lato"/>
            </a:endParaRPr>
          </a:p>
          <a:p>
            <a:pPr marL="0" indent="0">
              <a:lnSpc>
                <a:spcPct val="100000"/>
              </a:lnSpc>
              <a:spcBef>
                <a:spcPts val="0"/>
              </a:spcBef>
              <a:buNone/>
            </a:pPr>
            <a:r>
              <a:rPr lang="en-US" sz="1600" b="1" dirty="0">
                <a:latin typeface="Lato" panose="020F0502020204030203" pitchFamily="34" charset="0"/>
                <a:ea typeface="Lato"/>
                <a:cs typeface="Lato"/>
              </a:rPr>
              <a:t>At school: </a:t>
            </a:r>
            <a:r>
              <a:rPr lang="en-GB" sz="1600" b="0" dirty="0">
                <a:latin typeface="Lato" panose="020F0502020204030203" pitchFamily="34" charset="0"/>
                <a:ea typeface="Lato"/>
                <a:cs typeface="Lato"/>
              </a:rPr>
              <a:t>Create a space where everyone can share how they feel, to show others that they’re not alone. If your school has social media accounts, why not share some examples online using photos or videos? Share them with us </a:t>
            </a:r>
            <a:r>
              <a:rPr lang="en-US" sz="1600" dirty="0">
                <a:latin typeface="Lato" panose="020F0502020204030203" pitchFamily="34" charset="0"/>
                <a:ea typeface="Lato"/>
                <a:cs typeface="Lato"/>
              </a:rPr>
              <a:t>using </a:t>
            </a:r>
            <a:r>
              <a:rPr lang="en-US" sz="1600" dirty="0">
                <a:solidFill>
                  <a:srgbClr val="E5007D"/>
                </a:solidFill>
                <a:latin typeface="Lato" panose="020F0502020204030203" pitchFamily="34" charset="0"/>
                <a:ea typeface="Lato"/>
                <a:cs typeface="Lato"/>
              </a:rPr>
              <a:t>#BigNumberNatter</a:t>
            </a:r>
            <a:endParaRPr lang="en-GB" sz="160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9F97D342-46CF-2685-2B6C-2F0B7900DD67}"/>
              </a:ext>
            </a:extLst>
          </p:cNvPr>
          <p:cNvSpPr txBox="1">
            <a:spLocks/>
          </p:cNvSpPr>
          <p:nvPr/>
        </p:nvSpPr>
        <p:spPr>
          <a:xfrm>
            <a:off x="692221" y="4452735"/>
            <a:ext cx="6047001"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latin typeface="Lato" panose="020F0502020204030203" pitchFamily="34" charset="0"/>
                <a:ea typeface="Lato"/>
                <a:cs typeface="Lato"/>
              </a:rPr>
              <a:t>At home: </a:t>
            </a:r>
            <a:r>
              <a:rPr lang="en-US" sz="1600" dirty="0">
                <a:latin typeface="Lato" panose="020F0502020204030203" pitchFamily="34" charset="0"/>
                <a:ea typeface="Lato"/>
                <a:cs typeface="Lato"/>
              </a:rPr>
              <a:t>Keep number nattering with your family…ask them how they feel about numbers, what their experiences were when they were younger, and how they use numbers in their everyday lives.</a:t>
            </a:r>
          </a:p>
        </p:txBody>
      </p:sp>
    </p:spTree>
    <p:extLst>
      <p:ext uri="{BB962C8B-B14F-4D97-AF65-F5344CB8AC3E}">
        <p14:creationId xmlns:p14="http://schemas.microsoft.com/office/powerpoint/2010/main" val="192415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40F1F-A83C-7084-0FB9-308938BE6DD1}"/>
              </a:ext>
            </a:extLst>
          </p:cNvPr>
          <p:cNvSpPr>
            <a:spLocks noGrp="1"/>
          </p:cNvSpPr>
          <p:nvPr>
            <p:ph type="body" sz="quarter" idx="10"/>
          </p:nvPr>
        </p:nvSpPr>
        <p:spPr>
          <a:xfrm>
            <a:off x="2055019" y="2885282"/>
            <a:ext cx="5033963" cy="1087437"/>
          </a:xfrm>
        </p:spPr>
        <p:txBody>
          <a:bodyPr/>
          <a:lstStyle/>
          <a:p>
            <a:r>
              <a:rPr lang="en-GB"/>
              <a:t>THANK YOU FOR TAKING PART</a:t>
            </a:r>
          </a:p>
        </p:txBody>
      </p:sp>
    </p:spTree>
    <p:extLst>
      <p:ext uri="{BB962C8B-B14F-4D97-AF65-F5344CB8AC3E}">
        <p14:creationId xmlns:p14="http://schemas.microsoft.com/office/powerpoint/2010/main" val="12004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67EF-8C29-20F2-556B-BD39DFDEC41B}"/>
              </a:ext>
            </a:extLst>
          </p:cNvPr>
          <p:cNvSpPr>
            <a:spLocks noGrp="1"/>
          </p:cNvSpPr>
          <p:nvPr>
            <p:ph type="title"/>
          </p:nvPr>
        </p:nvSpPr>
        <p:spPr>
          <a:xfrm>
            <a:off x="628650" y="1429997"/>
            <a:ext cx="7886700" cy="1147740"/>
          </a:xfrm>
        </p:spPr>
        <p:txBody>
          <a:bodyPr/>
          <a:lstStyle/>
          <a:p>
            <a:r>
              <a:rPr lang="en-US" sz="4000" b="0">
                <a:latin typeface="Rubik SemiBold" pitchFamily="2" charset="-79"/>
                <a:cs typeface="Rubik SemiBold" pitchFamily="2" charset="-79"/>
              </a:rPr>
              <a:t>WHAT IS THE BIG NUMBER NATTER?</a:t>
            </a:r>
            <a:endParaRPr lang="en-GB" sz="4000" b="0">
              <a:latin typeface="Rubik SemiBold" pitchFamily="2" charset="-79"/>
              <a:cs typeface="Rubik SemiBold" pitchFamily="2" charset="-79"/>
            </a:endParaRPr>
          </a:p>
        </p:txBody>
      </p:sp>
      <p:sp>
        <p:nvSpPr>
          <p:cNvPr id="6" name="Rounded Rectangle 5">
            <a:extLst>
              <a:ext uri="{FF2B5EF4-FFF2-40B4-BE49-F238E27FC236}">
                <a16:creationId xmlns:a16="http://schemas.microsoft.com/office/drawing/2014/main" id="{332DA197-4C4F-EC7D-C483-F37F0395B6C6}"/>
              </a:ext>
            </a:extLst>
          </p:cNvPr>
          <p:cNvSpPr/>
          <p:nvPr/>
        </p:nvSpPr>
        <p:spPr>
          <a:xfrm>
            <a:off x="628650" y="3193920"/>
            <a:ext cx="2660701" cy="3015494"/>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nSpc>
                <a:spcPct val="100000"/>
              </a:lnSpc>
              <a:spcBef>
                <a:spcPts val="0"/>
              </a:spcBef>
              <a:buNone/>
            </a:pPr>
            <a:r>
              <a:rPr lang="en-GB" sz="1200" b="1" i="0" u="none" strike="noStrike" baseline="0" dirty="0">
                <a:solidFill>
                  <a:srgbClr val="3C3C3B"/>
                </a:solidFill>
                <a:highlight>
                  <a:srgbClr val="A9E408"/>
                </a:highlight>
                <a:latin typeface="Lato"/>
              </a:rPr>
              <a:t>The Big Number Natter is the UK’s only nationwide conversation</a:t>
            </a:r>
            <a:r>
              <a:rPr lang="en-GB" sz="1200" b="1" dirty="0">
                <a:solidFill>
                  <a:srgbClr val="3C3C3B"/>
                </a:solidFill>
                <a:highlight>
                  <a:srgbClr val="A9E408"/>
                </a:highlight>
                <a:latin typeface="Lato"/>
              </a:rPr>
              <a:t> about numbers.</a:t>
            </a:r>
            <a:endParaRPr lang="en-GB" sz="1200" b="1" i="0" u="none" strike="noStrike" baseline="0" dirty="0">
              <a:solidFill>
                <a:srgbClr val="3C3C3B"/>
              </a:solidFill>
              <a:highlight>
                <a:srgbClr val="A9E408"/>
              </a:highlight>
              <a:latin typeface="Lato"/>
            </a:endParaRP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en-GB" sz="1200" i="0" u="none" strike="noStrike" baseline="0" dirty="0">
                <a:latin typeface="Lato"/>
              </a:rPr>
              <a:t>It’s an opportunity to talk about how we feel about maths, and love it or loathe it, everyone has something to say!</a:t>
            </a:r>
            <a:endParaRPr lang="en-GB" sz="1200" i="0" u="none" strike="noStrike" baseline="0" dirty="0">
              <a:latin typeface="Lato"/>
              <a:ea typeface="Lato"/>
              <a:cs typeface="Lato"/>
            </a:endParaRPr>
          </a:p>
          <a:p>
            <a:pPr marL="0" indent="0">
              <a:lnSpc>
                <a:spcPct val="100000"/>
              </a:lnSpc>
              <a:spcBef>
                <a:spcPts val="0"/>
              </a:spcBef>
              <a:buNone/>
            </a:pPr>
            <a:endParaRPr lang="en-GB" sz="1200" b="1" dirty="0">
              <a:latin typeface="Lato"/>
            </a:endParaRPr>
          </a:p>
          <a:p>
            <a:r>
              <a:rPr lang="en-GB" sz="1200" b="1" i="0" u="none" strike="noStrike" baseline="0" dirty="0">
                <a:latin typeface="Lato"/>
              </a:rPr>
              <a:t>You won’t be doing any maths in this session </a:t>
            </a:r>
            <a:r>
              <a:rPr lang="en-GB" sz="1200" i="0" u="none" strike="noStrike" baseline="0" dirty="0">
                <a:latin typeface="Lato"/>
              </a:rPr>
              <a:t>– it’s a chance to share your own thoughts and experiences. </a:t>
            </a:r>
            <a:r>
              <a:rPr lang="en-GB" sz="1200" dirty="0">
                <a:latin typeface="Lato"/>
              </a:rPr>
              <a:t>It’s okay to be honest about how you feel.</a:t>
            </a:r>
            <a:endParaRPr lang="en-GB" sz="1200">
              <a:latin typeface="Lato" panose="020F0502020204030203" pitchFamily="34" charset="0"/>
              <a:ea typeface="Lato"/>
              <a:cs typeface="Lato"/>
            </a:endParaRPr>
          </a:p>
        </p:txBody>
      </p:sp>
      <p:sp>
        <p:nvSpPr>
          <p:cNvPr id="7" name="Rounded Rectangle 6">
            <a:extLst>
              <a:ext uri="{FF2B5EF4-FFF2-40B4-BE49-F238E27FC236}">
                <a16:creationId xmlns:a16="http://schemas.microsoft.com/office/drawing/2014/main" id="{446CFB7E-8F5D-145A-A0B5-BABE6A4BFC3F}"/>
              </a:ext>
            </a:extLst>
          </p:cNvPr>
          <p:cNvSpPr/>
          <p:nvPr/>
        </p:nvSpPr>
        <p:spPr>
          <a:xfrm>
            <a:off x="3413413" y="3193919"/>
            <a:ext cx="2660701" cy="354117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3C3C3B"/>
                </a:highlight>
                <a:latin typeface="Lato" panose="020F0502020204030203" pitchFamily="34" charset="0"/>
              </a:rPr>
              <a:t>Because h</a:t>
            </a:r>
            <a:r>
              <a:rPr lang="en-GB" sz="1200" b="1" i="0" u="none" strike="noStrike" baseline="0" dirty="0">
                <a:solidFill>
                  <a:schemeClr val="bg1"/>
                </a:solidFill>
                <a:highlight>
                  <a:srgbClr val="3C3C3B"/>
                </a:highlight>
                <a:latin typeface="Lato" panose="020F0502020204030203" pitchFamily="34" charset="0"/>
              </a:rPr>
              <a:t>alf of the UK’s working-age adults have the numeracy levels of a primary school child.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This can hold people back in different areas of their life and makes them more vulnerable to things like debt, unemployment, poor health and fraud. It can also make some things harder to deal with, like the rising cost of living. </a:t>
            </a:r>
          </a:p>
          <a:p>
            <a:pPr marL="0" indent="0">
              <a:lnSpc>
                <a:spcPct val="100000"/>
              </a:lnSpc>
              <a:spcBef>
                <a:spcPts val="0"/>
              </a:spcBef>
              <a:buNone/>
            </a:pPr>
            <a:endParaRPr lang="en-GB" sz="1200" dirty="0">
              <a:solidFill>
                <a:srgbClr val="000000"/>
              </a:solidFill>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But everyone can improve their numeracy, and talking about numbers is a fantastic first step to boosting number skills and confidence!</a:t>
            </a:r>
          </a:p>
        </p:txBody>
      </p:sp>
      <p:sp>
        <p:nvSpPr>
          <p:cNvPr id="8" name="Rounded Rectangle 7">
            <a:extLst>
              <a:ext uri="{FF2B5EF4-FFF2-40B4-BE49-F238E27FC236}">
                <a16:creationId xmlns:a16="http://schemas.microsoft.com/office/drawing/2014/main" id="{F86C7436-64A1-2492-55DB-E9E0409EE279}"/>
              </a:ext>
            </a:extLst>
          </p:cNvPr>
          <p:cNvSpPr/>
          <p:nvPr/>
        </p:nvSpPr>
        <p:spPr>
          <a:xfrm>
            <a:off x="6198176" y="3193920"/>
            <a:ext cx="2660701" cy="2057350"/>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a:solidFill>
                  <a:schemeClr val="bg1"/>
                </a:solidFill>
                <a:highlight>
                  <a:srgbClr val="E5007D"/>
                </a:highlight>
                <a:latin typeface="Lato" panose="020F0502020204030203" pitchFamily="34" charset="0"/>
              </a:rPr>
              <a:t>National Numeracy Day on Wednesday 22 May, or anytime throughout May. </a:t>
            </a:r>
          </a:p>
          <a:p>
            <a:pPr marL="0" indent="0">
              <a:lnSpc>
                <a:spcPct val="100000"/>
              </a:lnSpc>
              <a:spcBef>
                <a:spcPts val="0"/>
              </a:spcBef>
              <a:buNone/>
            </a:pPr>
            <a:endParaRPr lang="en-GB" sz="1200">
              <a:solidFill>
                <a:schemeClr val="bg1"/>
              </a:solidFill>
              <a:highlight>
                <a:srgbClr val="E5007D"/>
              </a:highlight>
              <a:latin typeface="Lato" panose="020F0502020204030203" pitchFamily="34" charset="0"/>
            </a:endParaRPr>
          </a:p>
          <a:p>
            <a:pPr marL="0" indent="0">
              <a:lnSpc>
                <a:spcPct val="100000"/>
              </a:lnSpc>
              <a:spcBef>
                <a:spcPts val="0"/>
              </a:spcBef>
              <a:buNone/>
            </a:pPr>
            <a:r>
              <a:rPr lang="en-GB" sz="1200">
                <a:latin typeface="Lato" panose="020F0502020204030203" pitchFamily="34" charset="0"/>
              </a:rPr>
              <a:t>The Big Number Natter runs throughout the month of May and is part of the charity National Numeracy’s annual campaign to build brighter futures through confidence with numbers.</a:t>
            </a:r>
            <a:endParaRPr lang="en-GB" b="0" i="0" u="none" strike="noStrike" baseline="0">
              <a:latin typeface="Lato" panose="020F0502020204030203" pitchFamily="34" charset="0"/>
            </a:endParaRPr>
          </a:p>
        </p:txBody>
      </p:sp>
      <p:sp>
        <p:nvSpPr>
          <p:cNvPr id="9" name="Title 1">
            <a:extLst>
              <a:ext uri="{FF2B5EF4-FFF2-40B4-BE49-F238E27FC236}">
                <a16:creationId xmlns:a16="http://schemas.microsoft.com/office/drawing/2014/main" id="{C3FA1EBE-5729-2A10-BD40-E610AEA1F5AD}"/>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a:solidFill>
                  <a:srgbClr val="E5007D"/>
                </a:solidFill>
                <a:latin typeface="Rubik SemiBold" pitchFamily="2" charset="-79"/>
                <a:cs typeface="Rubik SemiBold" pitchFamily="2" charset="-79"/>
              </a:rPr>
              <a:t>WHAT?</a:t>
            </a:r>
            <a:endParaRPr lang="en-GB" sz="1800" b="0">
              <a:solidFill>
                <a:srgbClr val="E5007D"/>
              </a:solidFill>
              <a:latin typeface="Rubik SemiBold" pitchFamily="2" charset="-79"/>
              <a:cs typeface="Rubik SemiBold" pitchFamily="2" charset="-79"/>
            </a:endParaRPr>
          </a:p>
        </p:txBody>
      </p:sp>
      <p:sp>
        <p:nvSpPr>
          <p:cNvPr id="10" name="Title 1">
            <a:extLst>
              <a:ext uri="{FF2B5EF4-FFF2-40B4-BE49-F238E27FC236}">
                <a16:creationId xmlns:a16="http://schemas.microsoft.com/office/drawing/2014/main" id="{31329B24-6CFA-C30C-1FD1-6F08B0D65769}"/>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a:latin typeface="Rubik SemiBold" pitchFamily="2" charset="-79"/>
                <a:cs typeface="Rubik SemiBold" pitchFamily="2" charset="-79"/>
              </a:rPr>
              <a:t>WHY?</a:t>
            </a:r>
            <a:endParaRPr lang="en-GB" sz="1800" b="0">
              <a:latin typeface="Rubik SemiBold" pitchFamily="2" charset="-79"/>
              <a:cs typeface="Rubik SemiBold" pitchFamily="2" charset="-79"/>
            </a:endParaRPr>
          </a:p>
        </p:txBody>
      </p:sp>
      <p:sp>
        <p:nvSpPr>
          <p:cNvPr id="11" name="Title 1">
            <a:extLst>
              <a:ext uri="{FF2B5EF4-FFF2-40B4-BE49-F238E27FC236}">
                <a16:creationId xmlns:a16="http://schemas.microsoft.com/office/drawing/2014/main" id="{D879A496-1C4B-5DD9-F1B2-3E8BE81F0904}"/>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a:solidFill>
                  <a:srgbClr val="01304A"/>
                </a:solidFill>
                <a:latin typeface="Rubik SemiBold" pitchFamily="2" charset="-79"/>
                <a:cs typeface="Rubik SemiBold" pitchFamily="2" charset="-79"/>
              </a:rPr>
              <a:t>WHEN?</a:t>
            </a:r>
            <a:endParaRPr lang="en-GB" sz="1800" b="0">
              <a:solidFill>
                <a:srgbClr val="01304A"/>
              </a:solidFill>
              <a:latin typeface="Rubik SemiBold" pitchFamily="2" charset="-79"/>
              <a:cs typeface="Rubik SemiBold" pitchFamily="2" charset="-79"/>
            </a:endParaRPr>
          </a:p>
        </p:txBody>
      </p:sp>
    </p:spTree>
    <p:extLst>
      <p:ext uri="{BB962C8B-B14F-4D97-AF65-F5344CB8AC3E}">
        <p14:creationId xmlns:p14="http://schemas.microsoft.com/office/powerpoint/2010/main" val="4766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DDA1-A252-28EB-7553-317D12428DDC}"/>
              </a:ext>
            </a:extLst>
          </p:cNvPr>
          <p:cNvSpPr>
            <a:spLocks noGrp="1"/>
          </p:cNvSpPr>
          <p:nvPr>
            <p:ph type="title"/>
          </p:nvPr>
        </p:nvSpPr>
        <p:spPr/>
        <p:txBody>
          <a:bodyPr/>
          <a:lstStyle/>
          <a:p>
            <a:r>
              <a:rPr lang="en-GB" sz="4000" b="0">
                <a:latin typeface="Rubik SemiBold" pitchFamily="2" charset="-79"/>
                <a:cs typeface="Rubik SemiBold" pitchFamily="2" charset="-79"/>
              </a:rPr>
              <a:t>NUMERACY IN THE UK</a:t>
            </a:r>
            <a:endParaRPr lang="en-GB" sz="4000"/>
          </a:p>
        </p:txBody>
      </p:sp>
      <p:grpSp>
        <p:nvGrpSpPr>
          <p:cNvPr id="4" name="Group 3">
            <a:extLst>
              <a:ext uri="{FF2B5EF4-FFF2-40B4-BE49-F238E27FC236}">
                <a16:creationId xmlns:a16="http://schemas.microsoft.com/office/drawing/2014/main" id="{BE0E44A5-D4F5-9093-F289-6410C3345857}"/>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5772474A-1684-70BB-D685-E6610F61D86A}"/>
                </a:ext>
              </a:extLst>
            </p:cNvPr>
            <p:cNvGraphicFramePr/>
            <p:nvPr>
              <p:extLst>
                <p:ext uri="{D42A27DB-BD31-4B8C-83A1-F6EECF244321}">
                  <p14:modId xmlns:p14="http://schemas.microsoft.com/office/powerpoint/2010/main" val="15468079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D56853-7CF7-8F81-30B4-E1B787DE9D6E}"/>
                </a:ext>
              </a:extLst>
            </p:cNvPr>
            <p:cNvSpPr txBox="1"/>
            <p:nvPr/>
          </p:nvSpPr>
          <p:spPr>
            <a:xfrm>
              <a:off x="1628407" y="2956876"/>
              <a:ext cx="1444086" cy="769441"/>
            </a:xfrm>
            <a:prstGeom prst="rect">
              <a:avLst/>
            </a:prstGeom>
            <a:noFill/>
          </p:spPr>
          <p:txBody>
            <a:bodyPr wrap="square" rtlCol="0">
              <a:spAutoFit/>
            </a:bodyPr>
            <a:lstStyle/>
            <a:p>
              <a:pPr algn="ctr"/>
              <a:r>
                <a:rPr lang="en-US" sz="4400" b="1">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136BD154-3B32-4940-BDB5-7BBADA02EDE7}"/>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working age adults have the numeracy skills expected of children at primary school.</a:t>
              </a:r>
            </a:p>
          </p:txBody>
        </p:sp>
      </p:grpSp>
      <p:grpSp>
        <p:nvGrpSpPr>
          <p:cNvPr id="8" name="Group 7">
            <a:extLst>
              <a:ext uri="{FF2B5EF4-FFF2-40B4-BE49-F238E27FC236}">
                <a16:creationId xmlns:a16="http://schemas.microsoft.com/office/drawing/2014/main" id="{3EFCECAA-FA8B-0648-45D7-0F79CC9345D9}"/>
              </a:ext>
            </a:extLst>
          </p:cNvPr>
          <p:cNvGrpSpPr/>
          <p:nvPr/>
        </p:nvGrpSpPr>
        <p:grpSpPr>
          <a:xfrm>
            <a:off x="4572000" y="2958088"/>
            <a:ext cx="3870486" cy="3104487"/>
            <a:chOff x="415207" y="1835941"/>
            <a:chExt cx="3870486" cy="3104487"/>
          </a:xfrm>
        </p:grpSpPr>
        <p:graphicFrame>
          <p:nvGraphicFramePr>
            <p:cNvPr id="9" name="Chart 8">
              <a:extLst>
                <a:ext uri="{FF2B5EF4-FFF2-40B4-BE49-F238E27FC236}">
                  <a16:creationId xmlns:a16="http://schemas.microsoft.com/office/drawing/2014/main" id="{7D0A0817-8843-DDA4-FB2E-0D2CDCC4C2CB}"/>
                </a:ext>
              </a:extLst>
            </p:cNvPr>
            <p:cNvGraphicFramePr/>
            <p:nvPr>
              <p:extLst>
                <p:ext uri="{D42A27DB-BD31-4B8C-83A1-F6EECF244321}">
                  <p14:modId xmlns:p14="http://schemas.microsoft.com/office/powerpoint/2010/main" val="34049307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D7E3675-3A83-80C4-8791-66499FB68B9A}"/>
                </a:ext>
              </a:extLst>
            </p:cNvPr>
            <p:cNvSpPr txBox="1"/>
            <p:nvPr/>
          </p:nvSpPr>
          <p:spPr>
            <a:xfrm>
              <a:off x="1628407" y="2956876"/>
              <a:ext cx="1444086" cy="769441"/>
            </a:xfrm>
            <a:prstGeom prst="rect">
              <a:avLst/>
            </a:prstGeom>
            <a:noFill/>
          </p:spPr>
          <p:txBody>
            <a:bodyPr wrap="square" rtlCol="0">
              <a:spAutoFit/>
            </a:bodyPr>
            <a:lstStyle/>
            <a:p>
              <a:pPr algn="ctr"/>
              <a:r>
                <a:rPr lang="en-US" sz="4400" b="1">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F889B98E-EA1E-87BF-E773-79D140DB87D9}"/>
                </a:ext>
              </a:extLst>
            </p:cNvPr>
            <p:cNvSpPr txBox="1"/>
            <p:nvPr/>
          </p:nvSpPr>
          <p:spPr>
            <a:xfrm>
              <a:off x="530536" y="4294097"/>
              <a:ext cx="3639827" cy="646331"/>
            </a:xfrm>
            <a:prstGeom prst="rect">
              <a:avLst/>
            </a:prstGeom>
            <a:noFill/>
          </p:spPr>
          <p:txBody>
            <a:bodyPr wrap="square" rtlCol="0">
              <a:spAutoFit/>
            </a:bodyPr>
            <a:lstStyle/>
            <a:p>
              <a:pPr algn="ctr">
                <a:lnSpc>
                  <a:spcPct val="100000"/>
                </a:lnSpc>
                <a:spcBef>
                  <a:spcPts val="0"/>
                </a:spcBef>
              </a:pPr>
              <a:r>
                <a:rPr lang="en-GB" altLang="en-US" sz="1200">
                  <a:latin typeface="Lato" panose="020F0502020204030203" pitchFamily="34" charset="77"/>
                </a:rPr>
                <a:t>of school leavers (18-24s) feel anxious about using maths and numbers. They are the most </a:t>
              </a:r>
            </a:p>
            <a:p>
              <a:pPr algn="ctr">
                <a:lnSpc>
                  <a:spcPct val="100000"/>
                </a:lnSpc>
                <a:spcBef>
                  <a:spcPts val="0"/>
                </a:spcBef>
              </a:pPr>
              <a:r>
                <a:rPr lang="en-GB" altLang="en-US" sz="1200">
                  <a:latin typeface="Lato" panose="020F0502020204030203" pitchFamily="34" charset="77"/>
                </a:rPr>
                <a:t>maths-anxious adult group in the UK</a:t>
              </a:r>
              <a:r>
                <a:rPr lang="en-GB" altLang="en-US" sz="1100">
                  <a:latin typeface="Lato" panose="020F0502020204030203" pitchFamily="34" charset="77"/>
                </a:rPr>
                <a:t>.</a:t>
              </a:r>
            </a:p>
          </p:txBody>
        </p:sp>
      </p:grpSp>
      <p:sp>
        <p:nvSpPr>
          <p:cNvPr id="12" name="TextBox 11">
            <a:extLst>
              <a:ext uri="{FF2B5EF4-FFF2-40B4-BE49-F238E27FC236}">
                <a16:creationId xmlns:a16="http://schemas.microsoft.com/office/drawing/2014/main" id="{A8F03913-C3E9-965B-77D3-81BE6B681AFB}"/>
              </a:ext>
            </a:extLst>
          </p:cNvPr>
          <p:cNvSpPr txBox="1"/>
          <p:nvPr/>
        </p:nvSpPr>
        <p:spPr>
          <a:xfrm>
            <a:off x="4792711" y="2566833"/>
            <a:ext cx="3429061" cy="584775"/>
          </a:xfrm>
          <a:prstGeom prst="rect">
            <a:avLst/>
          </a:prstGeom>
          <a:noFill/>
        </p:spPr>
        <p:txBody>
          <a:bodyPr wrap="square">
            <a:spAutoFit/>
          </a:bodyPr>
          <a:lstStyle/>
          <a:p>
            <a:pPr algn="ctr"/>
            <a:r>
              <a:rPr lang="en-GB" altLang="en-US" sz="1600" b="1">
                <a:solidFill>
                  <a:srgbClr val="01304A"/>
                </a:solidFill>
                <a:highlight>
                  <a:srgbClr val="A9E408"/>
                </a:highlight>
                <a:latin typeface="Rubik" pitchFamily="2" charset="-79"/>
                <a:cs typeface="Rubik" pitchFamily="2" charset="-79"/>
              </a:rPr>
              <a:t>Millions of people leave school lacking number confidence</a:t>
            </a:r>
            <a:endParaRPr lang="en-US" sz="1600" b="1">
              <a:solidFill>
                <a:srgbClr val="01304A"/>
              </a:solidFill>
              <a:highlight>
                <a:srgbClr val="A9E408"/>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D4533C2-B336-D84E-68C5-4023A54A7C2C}"/>
              </a:ext>
            </a:extLst>
          </p:cNvPr>
          <p:cNvSpPr txBox="1"/>
          <p:nvPr/>
        </p:nvSpPr>
        <p:spPr>
          <a:xfrm>
            <a:off x="500633" y="2689944"/>
            <a:ext cx="3639827" cy="338554"/>
          </a:xfrm>
          <a:prstGeom prst="rect">
            <a:avLst/>
          </a:prstGeom>
          <a:noFill/>
        </p:spPr>
        <p:txBody>
          <a:bodyPr wrap="square">
            <a:spAutoFit/>
          </a:bodyPr>
          <a:lstStyle/>
          <a:p>
            <a:pPr algn="ctr"/>
            <a:r>
              <a:rPr lang="en-GB" altLang="en-US" sz="1600" b="1">
                <a:solidFill>
                  <a:schemeClr val="bg1"/>
                </a:solidFill>
                <a:highlight>
                  <a:srgbClr val="E5007D"/>
                </a:highlight>
                <a:latin typeface="Rubik" pitchFamily="2" charset="-79"/>
                <a:cs typeface="Rubik" pitchFamily="2" charset="-79"/>
              </a:rPr>
              <a:t>The issue</a:t>
            </a:r>
            <a:endParaRPr lang="en-US" sz="1600" b="1">
              <a:solidFill>
                <a:schemeClr val="bg1"/>
              </a:solidFill>
              <a:highlight>
                <a:srgbClr val="E5007D"/>
              </a:highlight>
              <a:latin typeface="Rubik" pitchFamily="2" charset="-79"/>
              <a:cs typeface="Rubik" pitchFamily="2" charset="-79"/>
            </a:endParaRPr>
          </a:p>
        </p:txBody>
      </p:sp>
    </p:spTree>
    <p:extLst>
      <p:ext uri="{BB962C8B-B14F-4D97-AF65-F5344CB8AC3E}">
        <p14:creationId xmlns:p14="http://schemas.microsoft.com/office/powerpoint/2010/main" val="259813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24AD-1EA9-6CD8-3EAA-0C6283AD6477}"/>
              </a:ext>
            </a:extLst>
          </p:cNvPr>
          <p:cNvSpPr>
            <a:spLocks noGrp="1"/>
          </p:cNvSpPr>
          <p:nvPr>
            <p:ph type="title"/>
          </p:nvPr>
        </p:nvSpPr>
        <p:spPr/>
        <p:txBody>
          <a:bodyPr/>
          <a:lstStyle/>
          <a:p>
            <a:r>
              <a:rPr lang="en-US" sz="4400" b="0">
                <a:latin typeface="Rubik SemiBold" pitchFamily="2" charset="-79"/>
                <a:cs typeface="Rubik SemiBold" pitchFamily="2" charset="-79"/>
              </a:rPr>
              <a:t>HOW DO YOU FEEL ABOUT MATHS?</a:t>
            </a:r>
            <a:endParaRPr lang="en-GB"/>
          </a:p>
        </p:txBody>
      </p:sp>
      <p:sp>
        <p:nvSpPr>
          <p:cNvPr id="6" name="Rounded Rectangle 4">
            <a:extLst>
              <a:ext uri="{FF2B5EF4-FFF2-40B4-BE49-F238E27FC236}">
                <a16:creationId xmlns:a16="http://schemas.microsoft.com/office/drawing/2014/main" id="{D1FD3185-7058-59EC-97EE-3259C928B9C7}"/>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000" b="1">
                <a:solidFill>
                  <a:schemeClr val="bg1"/>
                </a:solidFill>
                <a:ea typeface="+mn-lt"/>
                <a:cs typeface="+mn-lt"/>
              </a:rPr>
              <a:t>Remember:</a:t>
            </a:r>
            <a:endParaRPr lang="en-GB" sz="1400" b="1">
              <a:solidFill>
                <a:schemeClr val="bg1"/>
              </a:solidFill>
              <a:ea typeface="+mn-lt"/>
              <a:cs typeface="+mn-lt"/>
            </a:endParaRPr>
          </a:p>
          <a:p>
            <a:pPr marL="285750" indent="-285750">
              <a:spcAft>
                <a:spcPts val="600"/>
              </a:spcAft>
              <a:buFont typeface="Arial" panose="020B0604020202020204" pitchFamily="34" charset="0"/>
              <a:buChar char="•"/>
            </a:pPr>
            <a:r>
              <a:rPr lang="en-GB" sz="1400">
                <a:solidFill>
                  <a:schemeClr val="bg1"/>
                </a:solidFill>
                <a:latin typeface="Lato" panose="020F0502020204030203" pitchFamily="34" charset="0"/>
                <a:ea typeface="+mn-lt"/>
                <a:cs typeface="+mn-lt"/>
              </a:rPr>
              <a:t>Listen to what others have to say.</a:t>
            </a:r>
            <a:endParaRPr lang="en-US" sz="140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en-GB" sz="1400">
                <a:solidFill>
                  <a:schemeClr val="bg1"/>
                </a:solidFill>
                <a:latin typeface="Lato" panose="020F0502020204030203" pitchFamily="34" charset="0"/>
                <a:ea typeface="+mn-lt"/>
                <a:cs typeface="+mn-lt"/>
              </a:rPr>
              <a:t>Everybody’s thoughts are valid, whether they are positive or negative about numbers</a:t>
            </a:r>
            <a:r>
              <a:rPr lang="en-US" sz="1400">
                <a:solidFill>
                  <a:schemeClr val="bg1"/>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a:solidFill>
                  <a:schemeClr val="bg1"/>
                </a:solidFill>
                <a:latin typeface="Lato" panose="020F0502020204030203" pitchFamily="34" charset="0"/>
                <a:ea typeface="+mn-lt"/>
                <a:cs typeface="+mn-lt"/>
              </a:rPr>
              <a:t>Be patient and kind.</a:t>
            </a:r>
            <a:endParaRPr lang="en-US" sz="1400">
              <a:latin typeface="Lato" panose="020F0502020204030203" pitchFamily="34" charset="0"/>
              <a:ea typeface="Lato"/>
              <a:cs typeface="Lato"/>
            </a:endParaRPr>
          </a:p>
        </p:txBody>
      </p:sp>
      <p:sp>
        <p:nvSpPr>
          <p:cNvPr id="7" name="Text Placeholder 7">
            <a:extLst>
              <a:ext uri="{FF2B5EF4-FFF2-40B4-BE49-F238E27FC236}">
                <a16:creationId xmlns:a16="http://schemas.microsoft.com/office/drawing/2014/main" id="{657F85A4-6466-8385-89F7-3B0C704A3F78}"/>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en-US" sz="1800" b="1" dirty="0">
                <a:latin typeface="Lato" panose="020F0502020204030203" pitchFamily="34" charset="0"/>
              </a:rPr>
              <a:t>Share your thoughts:</a:t>
            </a:r>
            <a:endParaRPr lang="en-US" sz="16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Share one word that describes how you feel about maths</a:t>
            </a:r>
            <a:r>
              <a:rPr lang="en-US" sz="1600" dirty="0">
                <a:latin typeface="Lato" panose="020F0502020204030203" pitchFamily="34" charset="0"/>
              </a:rPr>
              <a:t> – </a:t>
            </a:r>
            <a:r>
              <a:rPr lang="en-US" sz="1600" i="0" dirty="0">
                <a:effectLst/>
                <a:latin typeface="Lato" panose="020F0502020204030203" pitchFamily="34" charset="0"/>
              </a:rPr>
              <a:t>positive or negative.</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You can write it down on paper.</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Take it in turns to share </a:t>
            </a:r>
            <a:r>
              <a:rPr lang="en-US" sz="1600" dirty="0">
                <a:latin typeface="Lato" panose="020F0502020204030203" pitchFamily="34" charset="0"/>
              </a:rPr>
              <a:t>your words – can you pinpoint why you feel that way?</a:t>
            </a:r>
            <a:endParaRPr lang="en-US" sz="1600" i="0" dirty="0">
              <a:effectLst/>
              <a:latin typeface="Lato" panose="020F0502020204030203" pitchFamily="34" charset="0"/>
              <a:ea typeface="Lato"/>
              <a:cs typeface="Lato"/>
            </a:endParaRP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Think about the words you just heard from others – which ones stood out?</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Where do these feelings come from?</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What experiences can impact our feelings about numbers?</a:t>
            </a:r>
          </a:p>
        </p:txBody>
      </p:sp>
      <p:pic>
        <p:nvPicPr>
          <p:cNvPr id="8" name="Picture 7" descr="A picture containing text&#10;&#10;Description automatically generated">
            <a:extLst>
              <a:ext uri="{FF2B5EF4-FFF2-40B4-BE49-F238E27FC236}">
                <a16:creationId xmlns:a16="http://schemas.microsoft.com/office/drawing/2014/main" id="{DD58C642-F828-E743-1B5A-032574952645}"/>
              </a:ext>
            </a:extLst>
          </p:cNvPr>
          <p:cNvPicPr>
            <a:picLocks noChangeAspect="1"/>
          </p:cNvPicPr>
          <p:nvPr/>
        </p:nvPicPr>
        <p:blipFill>
          <a:blip r:embed="rId3"/>
          <a:stretch>
            <a:fillRect/>
          </a:stretch>
        </p:blipFill>
        <p:spPr>
          <a:xfrm>
            <a:off x="6685473" y="4525055"/>
            <a:ext cx="2303407" cy="2303407"/>
          </a:xfrm>
          <a:prstGeom prst="rect">
            <a:avLst/>
          </a:prstGeom>
        </p:spPr>
      </p:pic>
    </p:spTree>
    <p:extLst>
      <p:ext uri="{BB962C8B-B14F-4D97-AF65-F5344CB8AC3E}">
        <p14:creationId xmlns:p14="http://schemas.microsoft.com/office/powerpoint/2010/main" val="226444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BEA8-31CC-B6F1-C57F-C988086B078C}"/>
              </a:ext>
            </a:extLst>
          </p:cNvPr>
          <p:cNvSpPr>
            <a:spLocks noGrp="1"/>
          </p:cNvSpPr>
          <p:nvPr>
            <p:ph type="title"/>
          </p:nvPr>
        </p:nvSpPr>
        <p:spPr/>
        <p:txBody>
          <a:bodyPr/>
          <a:lstStyle/>
          <a:p>
            <a:r>
              <a:rPr lang="en-US" sz="4400" b="0">
                <a:latin typeface="Rubik SemiBold" pitchFamily="2" charset="-79"/>
                <a:cs typeface="Rubik SemiBold" pitchFamily="2" charset="-79"/>
              </a:rPr>
              <a:t>HOW DO YOU FEEL ABOUT MATHS?</a:t>
            </a:r>
            <a:endParaRPr lang="en-GB"/>
          </a:p>
        </p:txBody>
      </p:sp>
      <p:sp>
        <p:nvSpPr>
          <p:cNvPr id="4" name="Text Placeholder 4">
            <a:extLst>
              <a:ext uri="{FF2B5EF4-FFF2-40B4-BE49-F238E27FC236}">
                <a16:creationId xmlns:a16="http://schemas.microsoft.com/office/drawing/2014/main" id="{C2D112FD-1CA8-EE49-20E9-E0A667A98C9A}"/>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en-GB" sz="1500" dirty="0">
                <a:latin typeface="Lato" panose="020F0502020204030203" pitchFamily="34" charset="0"/>
              </a:rPr>
              <a:t>Many people respond to this question by telling us that they feel negatively about maths. This could be from a bad experience when they were younger or feeling under pressure from others.</a:t>
            </a:r>
          </a:p>
          <a:p>
            <a:pPr marL="0" indent="0">
              <a:lnSpc>
                <a:spcPct val="100000"/>
              </a:lnSpc>
              <a:spcBef>
                <a:spcPts val="0"/>
              </a:spcBef>
              <a:spcAft>
                <a:spcPts val="600"/>
              </a:spcAft>
              <a:buNone/>
            </a:pPr>
            <a:r>
              <a:rPr lang="en-GB" sz="1500" dirty="0">
                <a:latin typeface="Lato" panose="020F0502020204030203" pitchFamily="34" charset="0"/>
              </a:rPr>
              <a:t>Some might have been told they’re “not a numbers person” or might not have known where to get support.</a:t>
            </a:r>
          </a:p>
          <a:p>
            <a:pPr marL="0" indent="0">
              <a:lnSpc>
                <a:spcPct val="100000"/>
              </a:lnSpc>
              <a:spcBef>
                <a:spcPts val="0"/>
              </a:spcBef>
              <a:spcAft>
                <a:spcPts val="1200"/>
              </a:spcAft>
              <a:buNone/>
            </a:pPr>
            <a:r>
              <a:rPr lang="en-GB" sz="1500" b="1" dirty="0">
                <a:latin typeface="Lato" panose="020F0502020204030203" pitchFamily="34" charset="0"/>
              </a:rPr>
              <a:t>Remember:</a:t>
            </a:r>
          </a:p>
          <a:p>
            <a:pPr>
              <a:lnSpc>
                <a:spcPct val="100000"/>
              </a:lnSpc>
              <a:spcBef>
                <a:spcPts val="0"/>
              </a:spcBef>
              <a:spcAft>
                <a:spcPts val="600"/>
              </a:spcAft>
            </a:pPr>
            <a:r>
              <a:rPr lang="en-US" sz="1500" dirty="0">
                <a:latin typeface="Lato" panose="020F0502020204030203" pitchFamily="34" charset="0"/>
              </a:rPr>
              <a:t>However you feel about maths, you’re not alone.</a:t>
            </a:r>
          </a:p>
          <a:p>
            <a:pPr>
              <a:lnSpc>
                <a:spcPct val="100000"/>
              </a:lnSpc>
              <a:spcBef>
                <a:spcPts val="0"/>
              </a:spcBef>
              <a:spcAft>
                <a:spcPts val="600"/>
              </a:spcAft>
            </a:pPr>
            <a:r>
              <a:rPr lang="en-US" sz="1500" dirty="0">
                <a:latin typeface="Lato" panose="020F0502020204030203" pitchFamily="34" charset="0"/>
              </a:rPr>
              <a:t>Feeling a certain way about maths is not the same as being bad at maths.</a:t>
            </a:r>
          </a:p>
          <a:p>
            <a:pPr>
              <a:lnSpc>
                <a:spcPct val="100000"/>
              </a:lnSpc>
              <a:spcBef>
                <a:spcPts val="0"/>
              </a:spcBef>
              <a:spcAft>
                <a:spcPts val="600"/>
              </a:spcAft>
            </a:pPr>
            <a:r>
              <a:rPr lang="en-US" sz="1500" dirty="0">
                <a:latin typeface="Lato" panose="020F0502020204030203" pitchFamily="34" charset="0"/>
              </a:rPr>
              <a:t>No matter how you feel right now, you can always build your number confidence and skills.</a:t>
            </a:r>
            <a:endParaRPr lang="en-US" sz="1500" i="0" u="none" strike="noStrike" dirty="0">
              <a:effectLst/>
              <a:latin typeface="Lato" panose="020F0502020204030203" pitchFamily="34" charset="0"/>
              <a:ea typeface="Lato"/>
              <a:cs typeface="Lato"/>
            </a:endParaRPr>
          </a:p>
        </p:txBody>
      </p:sp>
      <p:pic>
        <p:nvPicPr>
          <p:cNvPr id="5" name="Picture 2">
            <a:extLst>
              <a:ext uri="{FF2B5EF4-FFF2-40B4-BE49-F238E27FC236}">
                <a16:creationId xmlns:a16="http://schemas.microsoft.com/office/drawing/2014/main" id="{B9C99DE8-7A28-8FAD-5A83-160BAC590A13}"/>
              </a:ext>
            </a:extLst>
          </p:cNvPr>
          <p:cNvPicPr>
            <a:picLocks noChangeAspect="1"/>
          </p:cNvPicPr>
          <p:nvPr/>
        </p:nvPicPr>
        <p:blipFill>
          <a:blip r:embed="rId3"/>
          <a:srcRect/>
          <a:stretch/>
        </p:blipFill>
        <p:spPr>
          <a:xfrm>
            <a:off x="5156791" y="2497918"/>
            <a:ext cx="3800064" cy="3800064"/>
          </a:xfrm>
          <a:prstGeom prst="rect">
            <a:avLst/>
          </a:prstGeom>
        </p:spPr>
      </p:pic>
    </p:spTree>
    <p:extLst>
      <p:ext uri="{BB962C8B-B14F-4D97-AF65-F5344CB8AC3E}">
        <p14:creationId xmlns:p14="http://schemas.microsoft.com/office/powerpoint/2010/main" val="86593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DDFF1-3835-0D04-902A-246C9B86115D}"/>
              </a:ext>
            </a:extLst>
          </p:cNvPr>
          <p:cNvSpPr>
            <a:spLocks noGrp="1"/>
          </p:cNvSpPr>
          <p:nvPr>
            <p:ph type="title"/>
          </p:nvPr>
        </p:nvSpPr>
        <p:spPr/>
        <p:txBody>
          <a:bodyPr/>
          <a:lstStyle/>
          <a:p>
            <a:r>
              <a:rPr lang="en-GB" b="0">
                <a:latin typeface="Rubik SemiBold" pitchFamily="2" charset="-79"/>
                <a:cs typeface="Rubik SemiBold" pitchFamily="2" charset="-79"/>
              </a:rPr>
              <a:t>MATHS ANXIETY AND DYSCALCULIA</a:t>
            </a:r>
          </a:p>
        </p:txBody>
      </p:sp>
      <p:sp>
        <p:nvSpPr>
          <p:cNvPr id="8" name="TextBox 7">
            <a:extLst>
              <a:ext uri="{FF2B5EF4-FFF2-40B4-BE49-F238E27FC236}">
                <a16:creationId xmlns:a16="http://schemas.microsoft.com/office/drawing/2014/main" id="{E2CFEA67-1AD4-D5AD-3C93-D139B7467080}"/>
              </a:ext>
            </a:extLst>
          </p:cNvPr>
          <p:cNvSpPr txBox="1"/>
          <p:nvPr/>
        </p:nvSpPr>
        <p:spPr>
          <a:xfrm>
            <a:off x="628649" y="2749998"/>
            <a:ext cx="3827603" cy="2062103"/>
          </a:xfrm>
          <a:prstGeom prst="rect">
            <a:avLst/>
          </a:prstGeom>
          <a:noFill/>
        </p:spPr>
        <p:txBody>
          <a:bodyPr wrap="square">
            <a:spAutoFit/>
          </a:bodyPr>
          <a:lstStyle/>
          <a:p>
            <a:r>
              <a:rPr lang="en-GB" sz="1600" b="1">
                <a:solidFill>
                  <a:srgbClr val="E5007D"/>
                </a:solidFill>
                <a:latin typeface="Lato" panose="020F0502020204030203" pitchFamily="34" charset="77"/>
              </a:rPr>
              <a:t>Maths anxiety </a:t>
            </a:r>
            <a:r>
              <a:rPr lang="en-GB" sz="1600">
                <a:latin typeface="Lato" panose="020F0502020204030203" pitchFamily="34" charset="77"/>
              </a:rPr>
              <a:t>is thought to affect a large proportion of the population. </a:t>
            </a:r>
            <a:br>
              <a:rPr lang="en-GB" sz="1600">
                <a:latin typeface="Lato" panose="020F0502020204030203" pitchFamily="34" charset="77"/>
              </a:rPr>
            </a:br>
            <a:br>
              <a:rPr lang="en-GB" sz="1600">
                <a:latin typeface="Lato" panose="020F0502020204030203" pitchFamily="34" charset="77"/>
              </a:rPr>
            </a:br>
            <a:r>
              <a:rPr lang="en-GB" sz="1600">
                <a:latin typeface="Lato" panose="020F0502020204030203" pitchFamily="34" charset="77"/>
              </a:rPr>
              <a:t>It has been defined as </a:t>
            </a:r>
            <a:r>
              <a:rPr lang="en-GB" sz="1600" b="1">
                <a:latin typeface="Lato" panose="020F0502020204030203" pitchFamily="34" charset="77"/>
              </a:rPr>
              <a:t>“the panic, helplessness, paralysis, and mental disorganisation that arises among some people when they are required to solve a mathematical problem.”</a:t>
            </a:r>
            <a:r>
              <a:rPr lang="en-GB" sz="1600">
                <a:latin typeface="Lato" panose="020F0502020204030203" pitchFamily="34" charset="77"/>
              </a:rPr>
              <a:t>*</a:t>
            </a:r>
          </a:p>
        </p:txBody>
      </p:sp>
      <p:sp>
        <p:nvSpPr>
          <p:cNvPr id="9" name="TextBox 8">
            <a:extLst>
              <a:ext uri="{FF2B5EF4-FFF2-40B4-BE49-F238E27FC236}">
                <a16:creationId xmlns:a16="http://schemas.microsoft.com/office/drawing/2014/main" id="{3BBBFEEE-EBF0-8C66-DBFC-0E02684AAF39}"/>
              </a:ext>
            </a:extLst>
          </p:cNvPr>
          <p:cNvSpPr txBox="1"/>
          <p:nvPr/>
        </p:nvSpPr>
        <p:spPr>
          <a:xfrm>
            <a:off x="1191607" y="6493267"/>
            <a:ext cx="2110563" cy="230832"/>
          </a:xfrm>
          <a:prstGeom prst="rect">
            <a:avLst/>
          </a:prstGeom>
          <a:noFill/>
        </p:spPr>
        <p:txBody>
          <a:bodyPr wrap="square">
            <a:spAutoFit/>
          </a:bodyPr>
          <a:lstStyle/>
          <a:p>
            <a:r>
              <a:rPr lang="en-GB" sz="900" i="1">
                <a:latin typeface="Lato" panose="020F0502020204030203" pitchFamily="34" charset="77"/>
              </a:rPr>
              <a:t>*Tobias and Weissbrod (1980) </a:t>
            </a:r>
            <a:endParaRPr lang="en-GB" sz="900"/>
          </a:p>
        </p:txBody>
      </p:sp>
      <p:sp>
        <p:nvSpPr>
          <p:cNvPr id="13" name="TextBox 12">
            <a:extLst>
              <a:ext uri="{FF2B5EF4-FFF2-40B4-BE49-F238E27FC236}">
                <a16:creationId xmlns:a16="http://schemas.microsoft.com/office/drawing/2014/main" id="{76B90AF6-526E-F5FA-4BA4-DA86C85EE9A5}"/>
              </a:ext>
            </a:extLst>
          </p:cNvPr>
          <p:cNvSpPr txBox="1"/>
          <p:nvPr/>
        </p:nvSpPr>
        <p:spPr>
          <a:xfrm>
            <a:off x="4571999" y="2749998"/>
            <a:ext cx="4327451" cy="2800767"/>
          </a:xfrm>
          <a:prstGeom prst="rect">
            <a:avLst/>
          </a:prstGeom>
          <a:noFill/>
        </p:spPr>
        <p:txBody>
          <a:bodyPr wrap="square">
            <a:spAutoFit/>
          </a:bodyPr>
          <a:lstStyle/>
          <a:p>
            <a:r>
              <a:rPr lang="en-GB" sz="1600" b="1">
                <a:solidFill>
                  <a:srgbClr val="E5007D"/>
                </a:solidFill>
                <a:latin typeface="Lato"/>
                <a:ea typeface="Lato"/>
                <a:cs typeface="Lato"/>
              </a:rPr>
              <a:t>Dyscalculia</a:t>
            </a:r>
            <a:r>
              <a:rPr lang="en-GB" sz="1600" b="1">
                <a:latin typeface="Lato"/>
                <a:ea typeface="Lato"/>
                <a:cs typeface="Lato"/>
              </a:rPr>
              <a:t> </a:t>
            </a:r>
            <a:r>
              <a:rPr lang="en-GB" sz="1600">
                <a:latin typeface="Lato"/>
                <a:ea typeface="Lato"/>
                <a:cs typeface="Lato"/>
              </a:rPr>
              <a:t>is often described as ‘dyslexia of numbers’ – it’s a cognitive impairment affecting the understanding of numbers.</a:t>
            </a:r>
            <a:br>
              <a:rPr lang="en-GB" sz="1600">
                <a:latin typeface="Lato" panose="020F0502020204030203" pitchFamily="34" charset="77"/>
              </a:rPr>
            </a:br>
            <a:br>
              <a:rPr lang="en-GB" sz="1600">
                <a:latin typeface="Lato" panose="020F0502020204030203" pitchFamily="34" charset="77"/>
              </a:rPr>
            </a:br>
            <a:r>
              <a:rPr lang="en-US" sz="1600">
                <a:latin typeface="Lato"/>
                <a:ea typeface="Lato"/>
                <a:cs typeface="Lato"/>
              </a:rPr>
              <a:t>It’s estimated that 3% of the population have dyscalculia – that’s more than 2 million people. </a:t>
            </a:r>
          </a:p>
          <a:p>
            <a:endParaRPr lang="en-US" sz="1600">
              <a:latin typeface="Lato" panose="020F0502020204030203" pitchFamily="34" charset="77"/>
            </a:endParaRPr>
          </a:p>
          <a:p>
            <a:r>
              <a:rPr lang="en-US" sz="1600">
                <a:latin typeface="Lato"/>
                <a:ea typeface="Lato"/>
                <a:cs typeface="Lato"/>
              </a:rPr>
              <a:t>Plus, 60% of people with dyslexia – 3 million people - have maths learning difficulties too.</a:t>
            </a:r>
            <a:br>
              <a:rPr lang="en-US" sz="1600">
                <a:latin typeface="Lato" panose="020F0502020204030203" pitchFamily="34" charset="77"/>
              </a:rPr>
            </a:br>
            <a:br>
              <a:rPr lang="en-US" sz="1600">
                <a:latin typeface="Lato" panose="020F0502020204030203" pitchFamily="34" charset="77"/>
              </a:rPr>
            </a:br>
            <a:r>
              <a:rPr lang="en-US" sz="1600">
                <a:latin typeface="Lato"/>
                <a:ea typeface="Lato"/>
                <a:cs typeface="Lato"/>
              </a:rPr>
              <a:t>It’s a lot of people, and we’re in this together!</a:t>
            </a:r>
          </a:p>
        </p:txBody>
      </p:sp>
    </p:spTree>
    <p:extLst>
      <p:ext uri="{BB962C8B-B14F-4D97-AF65-F5344CB8AC3E}">
        <p14:creationId xmlns:p14="http://schemas.microsoft.com/office/powerpoint/2010/main" val="341913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C64FB-CB4F-C297-D514-F03E84609C34}"/>
              </a:ext>
            </a:extLst>
          </p:cNvPr>
          <p:cNvSpPr>
            <a:spLocks noGrp="1"/>
          </p:cNvSpPr>
          <p:nvPr>
            <p:ph type="body" sz="quarter" idx="10"/>
          </p:nvPr>
        </p:nvSpPr>
        <p:spPr>
          <a:xfrm>
            <a:off x="1910013" y="2885282"/>
            <a:ext cx="5323975" cy="1087437"/>
          </a:xfrm>
        </p:spPr>
        <p:txBody>
          <a:bodyPr/>
          <a:lstStyle/>
          <a:p>
            <a:r>
              <a:rPr lang="en-GB"/>
              <a:t>FOCUSED TOPICS</a:t>
            </a:r>
          </a:p>
        </p:txBody>
      </p:sp>
    </p:spTree>
    <p:extLst>
      <p:ext uri="{BB962C8B-B14F-4D97-AF65-F5344CB8AC3E}">
        <p14:creationId xmlns:p14="http://schemas.microsoft.com/office/powerpoint/2010/main" val="3070943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DCCE-6450-9705-D11B-5D9269017295}"/>
              </a:ext>
            </a:extLst>
          </p:cNvPr>
          <p:cNvSpPr>
            <a:spLocks noGrp="1"/>
          </p:cNvSpPr>
          <p:nvPr>
            <p:ph type="title"/>
          </p:nvPr>
        </p:nvSpPr>
        <p:spPr>
          <a:xfrm>
            <a:off x="628650" y="1429997"/>
            <a:ext cx="7886700" cy="1243922"/>
          </a:xfrm>
        </p:spPr>
        <p:txBody>
          <a:bodyPr/>
          <a:lstStyle/>
          <a:p>
            <a:r>
              <a:rPr lang="en-GB" b="0">
                <a:latin typeface="Rubik SemiBold" pitchFamily="2" charset="-79"/>
                <a:cs typeface="Rubik SemiBold" pitchFamily="2" charset="-79"/>
              </a:rPr>
              <a:t>TOPIC: USING NUMBERS IN EVERYDAY LIFE</a:t>
            </a:r>
            <a:endParaRPr lang="en-GB"/>
          </a:p>
        </p:txBody>
      </p:sp>
      <p:sp>
        <p:nvSpPr>
          <p:cNvPr id="4" name="Text Placeholder 7">
            <a:extLst>
              <a:ext uri="{FF2B5EF4-FFF2-40B4-BE49-F238E27FC236}">
                <a16:creationId xmlns:a16="http://schemas.microsoft.com/office/drawing/2014/main" id="{2155B885-F9BC-FFC5-8A9D-2801F13BA394}"/>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numbers and maths in everyday life? Maybe you play sports, help with household tasks, or have a part-time job.</a:t>
            </a:r>
            <a:endParaRPr lang="en-GB" sz="1600" dirty="0"/>
          </a:p>
        </p:txBody>
      </p:sp>
      <p:sp>
        <p:nvSpPr>
          <p:cNvPr id="5" name="Rounded Rectangle 1">
            <a:extLst>
              <a:ext uri="{FF2B5EF4-FFF2-40B4-BE49-F238E27FC236}">
                <a16:creationId xmlns:a16="http://schemas.microsoft.com/office/drawing/2014/main" id="{75DF92F8-D2F0-6667-B340-FC2DF789469E}"/>
              </a:ext>
            </a:extLst>
          </p:cNvPr>
          <p:cNvSpPr/>
          <p:nvPr/>
        </p:nvSpPr>
        <p:spPr>
          <a:xfrm>
            <a:off x="1664660" y="5534031"/>
            <a:ext cx="5814679" cy="862805"/>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a:effectLst/>
                <a:latin typeface="Lato" panose="020F0502020204030203" pitchFamily="34" charset="77"/>
              </a:rPr>
              <a:t>How confident do you feel about </a:t>
            </a:r>
            <a:r>
              <a:rPr lang="en-GB" sz="1600" b="1">
                <a:latin typeface="Lato" panose="020F0502020204030203" pitchFamily="34" charset="77"/>
              </a:rPr>
              <a:t>using numbers in this way?</a:t>
            </a:r>
          </a:p>
          <a:p>
            <a:pPr algn="ctr"/>
            <a:r>
              <a:rPr lang="en-GB" sz="1400">
                <a:latin typeface="Lato" panose="020F0502020204030203" pitchFamily="34" charset="77"/>
              </a:rPr>
              <a:t>Share your thoughts and experiences with the group.</a:t>
            </a:r>
          </a:p>
        </p:txBody>
      </p:sp>
      <p:sp>
        <p:nvSpPr>
          <p:cNvPr id="6" name="Rounded Rectangle 2">
            <a:extLst>
              <a:ext uri="{FF2B5EF4-FFF2-40B4-BE49-F238E27FC236}">
                <a16:creationId xmlns:a16="http://schemas.microsoft.com/office/drawing/2014/main" id="{27E45366-7C7C-8E29-9BDB-52AA4A8C8518}"/>
              </a:ext>
            </a:extLst>
          </p:cNvPr>
          <p:cNvSpPr/>
          <p:nvPr/>
        </p:nvSpPr>
        <p:spPr>
          <a:xfrm>
            <a:off x="812908" y="3429000"/>
            <a:ext cx="3713507" cy="1999003"/>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a:solidFill>
                  <a:srgbClr val="3C3C3B"/>
                </a:solidFill>
                <a:latin typeface="Lato" panose="020F0502020204030203" pitchFamily="34" charset="77"/>
              </a:rPr>
              <a:t>In collaboration with the whole group, list all the different ways you use numbers in everyday life.</a:t>
            </a:r>
          </a:p>
          <a:p>
            <a:r>
              <a:rPr lang="en-US" sz="1400">
                <a:solidFill>
                  <a:srgbClr val="3C3C3B"/>
                </a:solidFill>
                <a:latin typeface="Lato" panose="020F0502020204030203" pitchFamily="34" charset="77"/>
              </a:rPr>
              <a:t>Think outside of the box – it might not look or feel like </a:t>
            </a:r>
            <a:r>
              <a:rPr lang="en-US" sz="1400" err="1">
                <a:solidFill>
                  <a:srgbClr val="3C3C3B"/>
                </a:solidFill>
                <a:latin typeface="Lato" panose="020F0502020204030203" pitchFamily="34" charset="77"/>
              </a:rPr>
              <a:t>maths</a:t>
            </a:r>
            <a:r>
              <a:rPr lang="en-US" sz="1400">
                <a:solidFill>
                  <a:srgbClr val="3C3C3B"/>
                </a:solidFill>
                <a:latin typeface="Lato" panose="020F0502020204030203" pitchFamily="34" charset="77"/>
              </a:rPr>
              <a:t>.</a:t>
            </a:r>
            <a:endParaRPr lang="en-GB" sz="1400">
              <a:solidFill>
                <a:srgbClr val="3C3C3B"/>
              </a:solidFill>
              <a:latin typeface="Lato" panose="020F0502020204030203" pitchFamily="34" charset="77"/>
            </a:endParaRPr>
          </a:p>
        </p:txBody>
      </p:sp>
      <p:sp>
        <p:nvSpPr>
          <p:cNvPr id="7" name="Rounded Rectangle 4">
            <a:extLst>
              <a:ext uri="{FF2B5EF4-FFF2-40B4-BE49-F238E27FC236}">
                <a16:creationId xmlns:a16="http://schemas.microsoft.com/office/drawing/2014/main" id="{65C52484-DC75-38CB-9C87-D38E62C567B3}"/>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bg1"/>
                </a:solidFill>
                <a:latin typeface="Lato" panose="020F0502020204030203" pitchFamily="34" charset="0"/>
                <a:ea typeface="+mn-lt"/>
                <a:cs typeface="+mn-lt"/>
              </a:rPr>
              <a:t>Examples might include:</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Planning journeys or trips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Cooking and baking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Shopping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Arts and crafts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Budgeting and saving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Sports and exercise</a:t>
            </a:r>
          </a:p>
        </p:txBody>
      </p:sp>
    </p:spTree>
    <p:extLst>
      <p:ext uri="{BB962C8B-B14F-4D97-AF65-F5344CB8AC3E}">
        <p14:creationId xmlns:p14="http://schemas.microsoft.com/office/powerpoint/2010/main" val="2430983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103A-0623-4989-8C09-38908A6BF07E}"/>
              </a:ext>
            </a:extLst>
          </p:cNvPr>
          <p:cNvSpPr>
            <a:spLocks noGrp="1"/>
          </p:cNvSpPr>
          <p:nvPr>
            <p:ph type="title"/>
          </p:nvPr>
        </p:nvSpPr>
        <p:spPr>
          <a:xfrm>
            <a:off x="628650" y="1429996"/>
            <a:ext cx="7886700" cy="1206877"/>
          </a:xfrm>
        </p:spPr>
        <p:txBody>
          <a:bodyPr/>
          <a:lstStyle/>
          <a:p>
            <a:r>
              <a:rPr lang="en-GB" dirty="0"/>
              <a:t>TOPIC: USING NUMBERS AT SCHOOL</a:t>
            </a:r>
          </a:p>
        </p:txBody>
      </p:sp>
      <p:sp>
        <p:nvSpPr>
          <p:cNvPr id="4" name="Text Placeholder 7">
            <a:extLst>
              <a:ext uri="{FF2B5EF4-FFF2-40B4-BE49-F238E27FC236}">
                <a16:creationId xmlns:a16="http://schemas.microsoft.com/office/drawing/2014/main" id="{38C66DBF-0340-90EA-E738-BAE2EF856FEA}"/>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maths at school? Think of as many examples as you can where you use maths at school and write them down.</a:t>
            </a:r>
            <a:endParaRPr lang="en-GB" sz="1600" dirty="0"/>
          </a:p>
        </p:txBody>
      </p:sp>
      <p:sp>
        <p:nvSpPr>
          <p:cNvPr id="5" name="Rounded Rectangle 1">
            <a:extLst>
              <a:ext uri="{FF2B5EF4-FFF2-40B4-BE49-F238E27FC236}">
                <a16:creationId xmlns:a16="http://schemas.microsoft.com/office/drawing/2014/main" id="{31A93C16-0D08-21DA-3EAF-2B2442A8E9F2}"/>
              </a:ext>
            </a:extLst>
          </p:cNvPr>
          <p:cNvSpPr/>
          <p:nvPr/>
        </p:nvSpPr>
        <p:spPr>
          <a:xfrm>
            <a:off x="3137269" y="5428003"/>
            <a:ext cx="4566814" cy="862805"/>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none" strike="noStrike" dirty="0">
                <a:solidFill>
                  <a:srgbClr val="3C3C3B"/>
                </a:solidFill>
                <a:effectLst/>
                <a:latin typeface="Lato" panose="020F0502020204030203" pitchFamily="34" charset="77"/>
              </a:rPr>
              <a:t>How does using maths at school make you feel</a:t>
            </a:r>
            <a:r>
              <a:rPr lang="en-GB" sz="1600" b="1" dirty="0">
                <a:solidFill>
                  <a:srgbClr val="3C3C3B"/>
                </a:solidFill>
                <a:latin typeface="Lato" panose="020F0502020204030203" pitchFamily="34" charset="77"/>
              </a:rPr>
              <a:t>?</a:t>
            </a:r>
          </a:p>
          <a:p>
            <a:r>
              <a:rPr lang="en-GB" sz="1400" dirty="0">
                <a:solidFill>
                  <a:srgbClr val="3C3C3B"/>
                </a:solidFill>
                <a:latin typeface="Lato" panose="020F0502020204030203" pitchFamily="34" charset="77"/>
              </a:rPr>
              <a:t>Share your thoughts and experiences with the group.</a:t>
            </a:r>
          </a:p>
        </p:txBody>
      </p:sp>
      <p:sp>
        <p:nvSpPr>
          <p:cNvPr id="7" name="Rounded Rectangle 4">
            <a:extLst>
              <a:ext uri="{FF2B5EF4-FFF2-40B4-BE49-F238E27FC236}">
                <a16:creationId xmlns:a16="http://schemas.microsoft.com/office/drawing/2014/main" id="{BA09B011-1111-9156-FBC9-787C8A1B4F63}"/>
              </a:ext>
            </a:extLst>
          </p:cNvPr>
          <p:cNvSpPr/>
          <p:nvPr/>
        </p:nvSpPr>
        <p:spPr>
          <a:xfrm>
            <a:off x="683023" y="3429000"/>
            <a:ext cx="7854802" cy="1568284"/>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chemeClr val="bg1"/>
                </a:solidFill>
                <a:ea typeface="+mn-lt"/>
                <a:cs typeface="+mn-lt"/>
              </a:rPr>
              <a:t>Examples might include: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Time: following your schedule, planning journeys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Shape, space and measure: doing science experiments, creating art, or playing sports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Data: discussing dates, times and statistics in history classes</a:t>
            </a:r>
          </a:p>
        </p:txBody>
      </p:sp>
      <p:pic>
        <p:nvPicPr>
          <p:cNvPr id="8" name="Picture 7" descr="Icon&#10;&#10;Description automatically generated">
            <a:extLst>
              <a:ext uri="{FF2B5EF4-FFF2-40B4-BE49-F238E27FC236}">
                <a16:creationId xmlns:a16="http://schemas.microsoft.com/office/drawing/2014/main" id="{E50FE7A8-2119-7655-9EB6-603E4C895F76}"/>
              </a:ext>
            </a:extLst>
          </p:cNvPr>
          <p:cNvPicPr>
            <a:picLocks noChangeAspect="1"/>
          </p:cNvPicPr>
          <p:nvPr/>
        </p:nvPicPr>
        <p:blipFill rotWithShape="1">
          <a:blip r:embed="rId3"/>
          <a:srcRect t="14815" b="12593"/>
          <a:stretch/>
        </p:blipFill>
        <p:spPr>
          <a:xfrm>
            <a:off x="797441" y="5114334"/>
            <a:ext cx="2052749" cy="1490144"/>
          </a:xfrm>
          <a:prstGeom prst="rect">
            <a:avLst/>
          </a:prstGeom>
        </p:spPr>
      </p:pic>
    </p:spTree>
    <p:extLst>
      <p:ext uri="{BB962C8B-B14F-4D97-AF65-F5344CB8AC3E}">
        <p14:creationId xmlns:p14="http://schemas.microsoft.com/office/powerpoint/2010/main" val="375077469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E457DFE1-EFB6-EC44-940F-E59AE79C440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F82B8945-66B6-3E46-A68A-5F2978C16CA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97C58C17-5C5C-304E-A05E-E9C642F47554}" vid="{4D9C8EF3-4042-9D4B-9C97-915F881BCE1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6C541D23-E6E7-E54C-86E1-BD6B82FDD8E8}" vid="{A8A0A13E-94F3-4F4B-8116-DA2AECC142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udience xmlns="9ee82e13-1b50-405b-9568-052d589b8073">
      <Value>Employers</Value>
    </Audienc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Presentation</Marketing_x0020_collateral>
    <Purpose xmlns="9ee82e13-1b50-405b-9568-052d589b8073">Planning</Purpose>
    <TaxCatchAll xmlns="5c446c59-e2cf-4ab6-976a-d41307e20e11" xsi:nil="true"/>
    <Product_x0020_or_x0020_project xmlns="9ee82e13-1b50-405b-9568-052d589b8073">National Numeracy Day</Product_x0020_or_x0020_project>
  </documentManagement>
</p:properties>
</file>

<file path=customXml/itemProps1.xml><?xml version="1.0" encoding="utf-8"?>
<ds:datastoreItem xmlns:ds="http://schemas.openxmlformats.org/officeDocument/2006/customXml" ds:itemID="{724B2919-0DDB-410D-825F-F6E2661E566F}">
  <ds:schemaRefs>
    <ds:schemaRef ds:uri="http://schemas.microsoft.com/sharepoint/v3/contenttype/forms"/>
  </ds:schemaRefs>
</ds:datastoreItem>
</file>

<file path=customXml/itemProps2.xml><?xml version="1.0" encoding="utf-8"?>
<ds:datastoreItem xmlns:ds="http://schemas.openxmlformats.org/officeDocument/2006/customXml" ds:itemID="{D8BC7351-9B56-43C7-BEAB-C1AACEA4A576}">
  <ds:schemaRefs>
    <ds:schemaRef ds:uri="5c446c59-e2cf-4ab6-976a-d41307e20e11"/>
    <ds:schemaRef ds:uri="9ee82e13-1b50-405b-9568-052d589b8073"/>
    <ds:schemaRef ds:uri="a0c5e170-c2bf-40c5-965f-30bc478ce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4E197C-01BE-4D3C-A722-C2BF038759D5}">
  <ds:schemaRefs>
    <ds:schemaRef ds:uri="http://purl.org/dc/terms/"/>
    <ds:schemaRef ds:uri="http://schemas.openxmlformats.org/package/2006/metadata/core-properties"/>
    <ds:schemaRef ds:uri="http://purl.org/dc/elements/1.1/"/>
    <ds:schemaRef ds:uri="5c446c59-e2cf-4ab6-976a-d41307e20e11"/>
    <ds:schemaRef ds:uri="http://schemas.microsoft.com/office/2006/documentManagement/types"/>
    <ds:schemaRef ds:uri="http://www.w3.org/XML/1998/namespace"/>
    <ds:schemaRef ds:uri="a0c5e170-c2bf-40c5-965f-30bc478cefd3"/>
    <ds:schemaRef ds:uri="9ee82e13-1b50-405b-9568-052d589b8073"/>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2712</TotalTime>
  <Words>1747</Words>
  <Application>Microsoft Office PowerPoint</Application>
  <PresentationFormat>On-screen Show (4:3)</PresentationFormat>
  <Paragraphs>136</Paragraphs>
  <Slides>15</Slides>
  <Notes>11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Arial</vt:lpstr>
      <vt:lpstr>Calibri</vt:lpstr>
      <vt:lpstr>Lato</vt:lpstr>
      <vt:lpstr>Lato-Regular</vt:lpstr>
      <vt:lpstr>Rubik</vt:lpstr>
      <vt:lpstr>Rubik SemiBold</vt:lpstr>
      <vt:lpstr>1_Custom Design</vt:lpstr>
      <vt:lpstr>Custom Design</vt:lpstr>
      <vt:lpstr>1_Office Theme</vt:lpstr>
      <vt:lpstr>2_Custom Design</vt:lpstr>
      <vt:lpstr>3_Custom Design</vt:lpstr>
      <vt:lpstr>PowerPoint Presentation</vt:lpstr>
      <vt:lpstr>WHAT IS THE BIG NUMBER NATTER?</vt:lpstr>
      <vt:lpstr>NUMERACY IN THE UK</vt:lpstr>
      <vt:lpstr>HOW DO YOU FEEL ABOUT MATHS?</vt:lpstr>
      <vt:lpstr>HOW DO YOU FEEL ABOUT MATHS?</vt:lpstr>
      <vt:lpstr>MATHS ANXIETY AND DYSCALCULIA</vt:lpstr>
      <vt:lpstr>PowerPoint Presentation</vt:lpstr>
      <vt:lpstr>TOPIC: USING NUMBERS IN EVERYDAY LIFE</vt:lpstr>
      <vt:lpstr>TOPIC: USING NUMBERS AT SCHOOL</vt:lpstr>
      <vt:lpstr>TOPIC: GENERAL CONFIDENCE AND SKILLS BUILDING</vt:lpstr>
      <vt:lpstr>PowerPoint Presentation</vt:lpstr>
      <vt:lpstr>7 TIPS FOR FEELING GOOD ABOUT NUMBERS</vt:lpstr>
      <vt:lpstr>IMPROVE YOUR NUMERACY</vt:lpstr>
      <vt:lpstr>JOIN THE WIDER CONVERSATION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conversation_Big Number Natter session slides</dc:title>
  <dc:creator>Maya Metcalfe</dc:creator>
  <cp:lastModifiedBy>Lizzie Green</cp:lastModifiedBy>
  <cp:revision>3</cp:revision>
  <dcterms:created xsi:type="dcterms:W3CDTF">2023-02-20T15:48:34Z</dcterms:created>
  <dcterms:modified xsi:type="dcterms:W3CDTF">2024-05-01T12:57:30Z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