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4" r:id="rId4"/>
    <p:sldMasterId id="2147483669" r:id="rId5"/>
    <p:sldMasterId id="2147483673" r:id="rId6"/>
    <p:sldMasterId id="2147483679" r:id="rId7"/>
    <p:sldMasterId id="2147483686" r:id="rId8"/>
    <p:sldMasterId id="2147483660" r:id="rId9"/>
  </p:sldMasterIdLst>
  <p:notesMasterIdLst>
    <p:notesMasterId r:id="rId25"/>
  </p:notesMasterIdLst>
  <p:sldIdLst>
    <p:sldId id="286" r:id="rId10"/>
    <p:sldId id="265" r:id="rId11"/>
    <p:sldId id="266" r:id="rId12"/>
    <p:sldId id="273" r:id="rId13"/>
    <p:sldId id="274" r:id="rId14"/>
    <p:sldId id="275" r:id="rId15"/>
    <p:sldId id="276" r:id="rId16"/>
    <p:sldId id="277" r:id="rId17"/>
    <p:sldId id="278" r:id="rId18"/>
    <p:sldId id="279" r:id="rId19"/>
    <p:sldId id="281" r:id="rId20"/>
    <p:sldId id="282" r:id="rId21"/>
    <p:sldId id="283" r:id="rId22"/>
    <p:sldId id="280" r:id="rId23"/>
    <p:sldId id="284"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41A80"/>
    <a:srgbClr val="17BBEE"/>
    <a:srgbClr val="00304A"/>
    <a:srgbClr val="F4942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109B7A-A927-4411-9A68-59BD1D4073E5}" v="1" dt="2023-10-18T16:22:19.090"/>
    <p1510:client id="{5755F368-85B2-6792-4F89-5980009A2B20}" v="2" dt="2023-10-18T09:44:44.918"/>
    <p1510:client id="{64F9D470-8198-1B6B-5CA4-5B501E11E213}" v="39" dt="2023-10-18T09:32:06.2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140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F620B8-3D7F-41CE-B911-2351814D9671}" type="datetimeFigureOut">
              <a:rPr lang="en-GB" smtClean="0"/>
              <a:t>18/10/2023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B8F2EA-FDE7-4499-9BDA-E243F153463D}" type="slidenum">
              <a:rPr lang="en-GB" smtClean="0"/>
              <a:t>‹#›</a:t>
            </a:fld>
            <a:endParaRPr lang="en-GB"/>
          </a:p>
        </p:txBody>
      </p:sp>
    </p:spTree>
    <p:extLst>
      <p:ext uri="{BB962C8B-B14F-4D97-AF65-F5344CB8AC3E}">
        <p14:creationId xmlns:p14="http://schemas.microsoft.com/office/powerpoint/2010/main" val="1238007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Notes to facilitator:</a:t>
            </a:r>
          </a:p>
          <a:p>
            <a:r>
              <a:rPr lang="en-GB"/>
              <a:t>Use this slide to set the scene – introduce Number Confidence Week, your session and why it’s important </a:t>
            </a:r>
          </a:p>
        </p:txBody>
      </p:sp>
      <p:sp>
        <p:nvSpPr>
          <p:cNvPr id="4" name="Slide Number Placeholder 3"/>
          <p:cNvSpPr>
            <a:spLocks noGrp="1"/>
          </p:cNvSpPr>
          <p:nvPr>
            <p:ph type="sldNum" sz="quarter" idx="5"/>
          </p:nvPr>
        </p:nvSpPr>
        <p:spPr/>
        <p:txBody>
          <a:bodyPr/>
          <a:lstStyle/>
          <a:p>
            <a:fld id="{C5B8F2EA-FDE7-4499-9BDA-E243F153463D}" type="slidenum">
              <a:rPr lang="en-GB" smtClean="0"/>
              <a:t>2</a:t>
            </a:fld>
            <a:endParaRPr lang="en-GB"/>
          </a:p>
        </p:txBody>
      </p:sp>
    </p:spTree>
    <p:extLst>
      <p:ext uri="{BB962C8B-B14F-4D97-AF65-F5344CB8AC3E}">
        <p14:creationId xmlns:p14="http://schemas.microsoft.com/office/powerpoint/2010/main" val="11839822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Notes for facilitator: The next few slides include information on what steps participants can take next to build number confidence and improve their numeracy.</a:t>
            </a:r>
          </a:p>
        </p:txBody>
      </p:sp>
      <p:sp>
        <p:nvSpPr>
          <p:cNvPr id="4" name="Slide Number Placeholder 3"/>
          <p:cNvSpPr>
            <a:spLocks noGrp="1"/>
          </p:cNvSpPr>
          <p:nvPr>
            <p:ph type="sldNum" sz="quarter" idx="5"/>
          </p:nvPr>
        </p:nvSpPr>
        <p:spPr/>
        <p:txBody>
          <a:bodyPr/>
          <a:lstStyle/>
          <a:p>
            <a:fld id="{C5B8F2EA-FDE7-4499-9BDA-E243F153463D}" type="slidenum">
              <a:rPr lang="en-GB" smtClean="0"/>
              <a:t>11</a:t>
            </a:fld>
            <a:endParaRPr lang="en-GB"/>
          </a:p>
        </p:txBody>
      </p:sp>
    </p:spTree>
    <p:extLst>
      <p:ext uri="{BB962C8B-B14F-4D97-AF65-F5344CB8AC3E}">
        <p14:creationId xmlns:p14="http://schemas.microsoft.com/office/powerpoint/2010/main" val="24540401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Notes for facilitator: </a:t>
            </a:r>
            <a:r>
              <a:rPr lang="en-GB"/>
              <a:t>Share these top tips and encourage participants to visit the Number Confidence Week hub for more resources, information and support. </a:t>
            </a:r>
          </a:p>
        </p:txBody>
      </p:sp>
      <p:sp>
        <p:nvSpPr>
          <p:cNvPr id="4" name="Slide Number Placeholder 3"/>
          <p:cNvSpPr>
            <a:spLocks noGrp="1"/>
          </p:cNvSpPr>
          <p:nvPr>
            <p:ph type="sldNum" sz="quarter" idx="5"/>
          </p:nvPr>
        </p:nvSpPr>
        <p:spPr/>
        <p:txBody>
          <a:bodyPr/>
          <a:lstStyle/>
          <a:p>
            <a:fld id="{C5B8F2EA-FDE7-4499-9BDA-E243F153463D}" type="slidenum">
              <a:rPr lang="en-GB" smtClean="0"/>
              <a:t>12</a:t>
            </a:fld>
            <a:endParaRPr lang="en-GB"/>
          </a:p>
        </p:txBody>
      </p:sp>
    </p:spTree>
    <p:extLst>
      <p:ext uri="{BB962C8B-B14F-4D97-AF65-F5344CB8AC3E}">
        <p14:creationId xmlns:p14="http://schemas.microsoft.com/office/powerpoint/2010/main" val="11784873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Notes for facilitator: The National Numeracy Challenge is one of the best ways to get started with building your number skills and confidence. It’s free, online tool that helps you improve your numeracy at your own pace. </a:t>
            </a:r>
          </a:p>
        </p:txBody>
      </p:sp>
      <p:sp>
        <p:nvSpPr>
          <p:cNvPr id="4" name="Slide Number Placeholder 3"/>
          <p:cNvSpPr>
            <a:spLocks noGrp="1"/>
          </p:cNvSpPr>
          <p:nvPr>
            <p:ph type="sldNum" sz="quarter" idx="5"/>
          </p:nvPr>
        </p:nvSpPr>
        <p:spPr/>
        <p:txBody>
          <a:bodyPr/>
          <a:lstStyle/>
          <a:p>
            <a:fld id="{C5B8F2EA-FDE7-4499-9BDA-E243F153463D}" type="slidenum">
              <a:rPr lang="en-GB" smtClean="0"/>
              <a:t>13</a:t>
            </a:fld>
            <a:endParaRPr lang="en-GB"/>
          </a:p>
        </p:txBody>
      </p:sp>
    </p:spTree>
    <p:extLst>
      <p:ext uri="{BB962C8B-B14F-4D97-AF65-F5344CB8AC3E}">
        <p14:creationId xmlns:p14="http://schemas.microsoft.com/office/powerpoint/2010/main" val="17240302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Notes for facilitator: </a:t>
            </a:r>
            <a:r>
              <a:rPr lang="en-US" b="0"/>
              <a:t>We have some videos that you can share with participants to watch after the session or as a way to close the session. The videos cover </a:t>
            </a:r>
            <a:r>
              <a:rPr lang="en-US"/>
              <a:t>the main reasons for why people want to improve their numeracy to help in everyday life: </a:t>
            </a:r>
            <a:r>
              <a:rPr lang="en-US">
                <a:latin typeface="+mn-lt"/>
                <a:cs typeface="Rubik Medium"/>
              </a:rPr>
              <a:t>for work, managing money, supporting children and for everyday confidence. </a:t>
            </a:r>
            <a:endParaRPr lang="en-GB"/>
          </a:p>
        </p:txBody>
      </p:sp>
      <p:sp>
        <p:nvSpPr>
          <p:cNvPr id="4" name="Slide Number Placeholder 3"/>
          <p:cNvSpPr>
            <a:spLocks noGrp="1"/>
          </p:cNvSpPr>
          <p:nvPr>
            <p:ph type="sldNum" sz="quarter" idx="5"/>
          </p:nvPr>
        </p:nvSpPr>
        <p:spPr/>
        <p:txBody>
          <a:bodyPr/>
          <a:lstStyle/>
          <a:p>
            <a:fld id="{C5B8F2EA-FDE7-4499-9BDA-E243F153463D}" type="slidenum">
              <a:rPr lang="en-GB" smtClean="0"/>
              <a:t>14</a:t>
            </a:fld>
            <a:endParaRPr lang="en-GB"/>
          </a:p>
        </p:txBody>
      </p:sp>
    </p:spTree>
    <p:extLst>
      <p:ext uri="{BB962C8B-B14F-4D97-AF65-F5344CB8AC3E}">
        <p14:creationId xmlns:p14="http://schemas.microsoft.com/office/powerpoint/2010/main" val="565899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Notes for facilitator:</a:t>
            </a:r>
          </a:p>
          <a:p>
            <a:pPr marL="171450" indent="-171450">
              <a:buFont typeface="Arial" panose="020B0604020202020204" pitchFamily="34" charset="0"/>
              <a:buChar char="•"/>
            </a:pPr>
            <a:r>
              <a:rPr lang="en-GB"/>
              <a:t>Start the session by sharing the video</a:t>
            </a:r>
          </a:p>
          <a:p>
            <a:pPr marL="171450" indent="-171450">
              <a:buFont typeface="Arial" panose="020B0604020202020204" pitchFamily="34" charset="0"/>
              <a:buChar char="•"/>
            </a:pPr>
            <a:r>
              <a:rPr lang="en-GB"/>
              <a:t>Share the link to our hub after the session, for anyone who’d like to hear more from other people</a:t>
            </a:r>
          </a:p>
        </p:txBody>
      </p:sp>
      <p:sp>
        <p:nvSpPr>
          <p:cNvPr id="4" name="Slide Number Placeholder 3"/>
          <p:cNvSpPr>
            <a:spLocks noGrp="1"/>
          </p:cNvSpPr>
          <p:nvPr>
            <p:ph type="sldNum" sz="quarter" idx="5"/>
          </p:nvPr>
        </p:nvSpPr>
        <p:spPr/>
        <p:txBody>
          <a:bodyPr/>
          <a:lstStyle/>
          <a:p>
            <a:fld id="{C5B8F2EA-FDE7-4499-9BDA-E243F153463D}" type="slidenum">
              <a:rPr lang="en-GB" smtClean="0"/>
              <a:t>3</a:t>
            </a:fld>
            <a:endParaRPr lang="en-GB"/>
          </a:p>
        </p:txBody>
      </p:sp>
    </p:spTree>
    <p:extLst>
      <p:ext uri="{BB962C8B-B14F-4D97-AF65-F5344CB8AC3E}">
        <p14:creationId xmlns:p14="http://schemas.microsoft.com/office/powerpoint/2010/main" val="7554129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t>Notes for facilitator: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t>Ask the group to share their thoughts and feelings and f</a:t>
            </a:r>
            <a:r>
              <a:rPr lang="en-US" err="1"/>
              <a:t>ollow</a:t>
            </a:r>
            <a:r>
              <a:rPr lang="en-US"/>
              <a:t> the instructions on the slide to get the conversation going.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You’ll likely find that some participants feel anxious or fearful of numbers, whilst some will have had more positive experiences. It can be useful to reflect on past experiences, helping people to see that ‘natural ability’ is not something that shapes our feelings, but the experiences we’ve had at school, home and work.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If people aren’t comfortable sharing openly, encourage them to contribute anonymously.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Remind people to be respectful of others’ feelings and experiences.</a:t>
            </a:r>
          </a:p>
        </p:txBody>
      </p:sp>
      <p:sp>
        <p:nvSpPr>
          <p:cNvPr id="4" name="Slide Number Placeholder 3"/>
          <p:cNvSpPr>
            <a:spLocks noGrp="1"/>
          </p:cNvSpPr>
          <p:nvPr>
            <p:ph type="sldNum" sz="quarter" idx="5"/>
          </p:nvPr>
        </p:nvSpPr>
        <p:spPr/>
        <p:txBody>
          <a:bodyPr/>
          <a:lstStyle/>
          <a:p>
            <a:fld id="{C5B8F2EA-FDE7-4499-9BDA-E243F153463D}" type="slidenum">
              <a:rPr lang="en-GB" smtClean="0"/>
              <a:t>4</a:t>
            </a:fld>
            <a:endParaRPr lang="en-GB"/>
          </a:p>
        </p:txBody>
      </p:sp>
    </p:spTree>
    <p:extLst>
      <p:ext uri="{BB962C8B-B14F-4D97-AF65-F5344CB8AC3E}">
        <p14:creationId xmlns:p14="http://schemas.microsoft.com/office/powerpoint/2010/main" val="26684905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Notes for facilitator: </a:t>
            </a:r>
          </a:p>
          <a:p>
            <a:pPr marL="171450" indent="-171450">
              <a:buFont typeface="Arial" panose="020B0604020202020204" pitchFamily="34" charset="0"/>
              <a:buChar char="•"/>
            </a:pPr>
            <a:r>
              <a:rPr lang="en-US"/>
              <a:t>This word cloud shows how many other people respond to the question ‘How do you feel about </a:t>
            </a:r>
            <a:r>
              <a:rPr lang="en-US" err="1"/>
              <a:t>maths</a:t>
            </a:r>
            <a:r>
              <a:rPr lang="en-US"/>
              <a:t>?’</a:t>
            </a:r>
          </a:p>
          <a:p>
            <a:pPr marL="171450" indent="-171450">
              <a:buFont typeface="Arial" panose="020B0604020202020204" pitchFamily="34" charset="0"/>
              <a:buChar char="•"/>
            </a:pPr>
            <a:r>
              <a:rPr lang="en-US"/>
              <a:t>The largest words are those shared most often. This demonstrates that many people responding to this question feel negatively about </a:t>
            </a:r>
            <a:r>
              <a:rPr lang="en-US" err="1"/>
              <a:t>maths</a:t>
            </a:r>
            <a:r>
              <a:rPr lang="en-US"/>
              <a:t> – some of the reasons are listed above.</a:t>
            </a:r>
          </a:p>
          <a:p>
            <a:pPr marL="171450" indent="-171450">
              <a:buFont typeface="Arial" panose="020B0604020202020204" pitchFamily="34" charset="0"/>
              <a:buChar char="•"/>
            </a:pPr>
            <a:r>
              <a:rPr lang="en-US"/>
              <a:t>Remind people that however they feel, they are not alone. And they can improve the way they feel by taking small steps to build their confidence with numbers. </a:t>
            </a:r>
            <a:endParaRPr lang="en-US" sz="1200" b="0" i="0" u="none" strike="noStrike" baseline="0">
              <a:solidFill>
                <a:schemeClr val="tx1"/>
              </a:solidFill>
              <a:latin typeface="+mn-lt"/>
            </a:endParaRPr>
          </a:p>
          <a:p>
            <a:pPr marL="171450" indent="-171450">
              <a:buFont typeface="Arial" panose="020B0604020202020204" pitchFamily="34" charset="0"/>
              <a:buChar char="•"/>
            </a:pPr>
            <a:r>
              <a:rPr lang="en-GB" sz="1800" b="0" i="0" u="none" strike="noStrike" baseline="0">
                <a:solidFill>
                  <a:srgbClr val="FFFFFF"/>
                </a:solidFill>
                <a:latin typeface="Lato-Regular"/>
              </a:rPr>
              <a:t>At the end of the conversation, acknowledge that many people feel worried, afraid or dislike maths – this is not unusual, but you can find ways to help you feel better about numbers.</a:t>
            </a:r>
            <a:endParaRPr lang="en-GB"/>
          </a:p>
        </p:txBody>
      </p:sp>
      <p:sp>
        <p:nvSpPr>
          <p:cNvPr id="4" name="Slide Number Placeholder 3"/>
          <p:cNvSpPr>
            <a:spLocks noGrp="1"/>
          </p:cNvSpPr>
          <p:nvPr>
            <p:ph type="sldNum" sz="quarter" idx="5"/>
          </p:nvPr>
        </p:nvSpPr>
        <p:spPr/>
        <p:txBody>
          <a:bodyPr/>
          <a:lstStyle/>
          <a:p>
            <a:fld id="{C5B8F2EA-FDE7-4499-9BDA-E243F153463D}" type="slidenum">
              <a:rPr lang="en-GB" smtClean="0"/>
              <a:t>5</a:t>
            </a:fld>
            <a:endParaRPr lang="en-GB"/>
          </a:p>
        </p:txBody>
      </p:sp>
    </p:spTree>
    <p:extLst>
      <p:ext uri="{BB962C8B-B14F-4D97-AF65-F5344CB8AC3E}">
        <p14:creationId xmlns:p14="http://schemas.microsoft.com/office/powerpoint/2010/main" val="4198478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Notes for facilitator: </a:t>
            </a:r>
          </a:p>
          <a:p>
            <a:pPr marL="171450" indent="-171450">
              <a:buFont typeface="Arial" panose="020B0604020202020204" pitchFamily="34" charset="0"/>
              <a:buChar char="•"/>
            </a:pPr>
            <a:r>
              <a:rPr lang="en-GB"/>
              <a:t>If you’re hosting a longer session or are focusing on a specific audience group, use the next few slides to open up the conversation about a focused topic.</a:t>
            </a:r>
          </a:p>
          <a:p>
            <a:pPr marL="171450" indent="-171450" algn="l">
              <a:buFont typeface="Arial" panose="020B0604020202020204" pitchFamily="34" charset="0"/>
              <a:buChar char="•"/>
            </a:pPr>
            <a:r>
              <a:rPr lang="en-GB" sz="1200" b="0" i="0" u="none" strike="noStrike" baseline="0">
                <a:latin typeface="Lato-Regular"/>
              </a:rPr>
              <a:t>If hosting the session in person, you could ask participants to record ideas on post it notes and display them.</a:t>
            </a:r>
          </a:p>
          <a:p>
            <a:pPr marL="171450" indent="-171450" algn="l">
              <a:buFont typeface="Arial" panose="020B0604020202020204" pitchFamily="34" charset="0"/>
              <a:buChar char="•"/>
            </a:pPr>
            <a:r>
              <a:rPr lang="en-GB" sz="1200" b="0" i="0" u="none" strike="noStrike" baseline="0">
                <a:latin typeface="Lato-Regular"/>
              </a:rPr>
              <a:t>If hosting the session virtually, you could use the chat function or set up a virtual whiteboard where everyone can share their ideas.</a:t>
            </a:r>
            <a:endParaRPr lang="en-GB"/>
          </a:p>
        </p:txBody>
      </p:sp>
      <p:sp>
        <p:nvSpPr>
          <p:cNvPr id="4" name="Slide Number Placeholder 3"/>
          <p:cNvSpPr>
            <a:spLocks noGrp="1"/>
          </p:cNvSpPr>
          <p:nvPr>
            <p:ph type="sldNum" sz="quarter" idx="5"/>
          </p:nvPr>
        </p:nvSpPr>
        <p:spPr/>
        <p:txBody>
          <a:bodyPr/>
          <a:lstStyle/>
          <a:p>
            <a:fld id="{C5B8F2EA-FDE7-4499-9BDA-E243F153463D}" type="slidenum">
              <a:rPr lang="en-GB" smtClean="0"/>
              <a:t>6</a:t>
            </a:fld>
            <a:endParaRPr lang="en-GB"/>
          </a:p>
        </p:txBody>
      </p:sp>
    </p:spTree>
    <p:extLst>
      <p:ext uri="{BB962C8B-B14F-4D97-AF65-F5344CB8AC3E}">
        <p14:creationId xmlns:p14="http://schemas.microsoft.com/office/powerpoint/2010/main" val="17588268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Notes for facilitator:</a:t>
            </a:r>
          </a:p>
          <a:p>
            <a:pPr marL="171450" indent="-171450" algn="l">
              <a:buFont typeface="Arial" panose="020B0604020202020204" pitchFamily="34" charset="0"/>
              <a:buChar char="•"/>
            </a:pPr>
            <a:r>
              <a:rPr lang="en-GB" sz="1200" b="0" i="0" u="none" strike="noStrike" baseline="0">
                <a:latin typeface="Lato-Regular"/>
              </a:rPr>
              <a:t>Open up a conversation about using numbers at work – whether it’s in a current job or a future role. </a:t>
            </a:r>
          </a:p>
          <a:p>
            <a:pPr marL="171450" indent="-171450" algn="l">
              <a:buFont typeface="Arial" panose="020B0604020202020204" pitchFamily="34" charset="0"/>
              <a:buChar char="•"/>
            </a:pPr>
            <a:r>
              <a:rPr lang="en-GB" sz="1200" b="0" i="0" u="none" strike="noStrike" baseline="0">
                <a:latin typeface="Lato-Regular"/>
              </a:rPr>
              <a:t>If you are holding the conversation within an organisation, then participants who do similar jobs may be able to work together. If you are in a setting where participants have different careers, then you may wish to share some general ideas from the list below.</a:t>
            </a:r>
            <a:endParaRPr lang="en-GB" sz="1200" b="1" i="0" u="none" strike="noStrike" baseline="0">
              <a:solidFill>
                <a:schemeClr val="tx1"/>
              </a:solidFill>
              <a:latin typeface="+mn-lt"/>
            </a:endParaRPr>
          </a:p>
          <a:p>
            <a:pPr marL="171450" indent="-171450" algn="l">
              <a:buFont typeface="Arial" panose="020B0604020202020204" pitchFamily="34" charset="0"/>
              <a:buChar char="•"/>
            </a:pPr>
            <a:r>
              <a:rPr lang="en-GB" sz="1800" b="0" i="0" u="none" strike="noStrike" baseline="0">
                <a:solidFill>
                  <a:srgbClr val="FFFFFF"/>
                </a:solidFill>
                <a:latin typeface="Lato-Regular"/>
              </a:rPr>
              <a:t>At the end of the conversation, reflect on how everyone uses numbers in their job in one way or another.</a:t>
            </a:r>
          </a:p>
          <a:p>
            <a:pPr marL="171450" indent="-171450" algn="l">
              <a:buFont typeface="Arial" panose="020B0604020202020204" pitchFamily="34" charset="0"/>
              <a:buChar char="•"/>
            </a:pPr>
            <a:r>
              <a:rPr lang="en-GB" sz="1800" b="0" i="0" u="none" strike="noStrike" baseline="0">
                <a:solidFill>
                  <a:srgbClr val="FFFFFF"/>
                </a:solidFill>
                <a:latin typeface="Lato-Regular"/>
              </a:rPr>
              <a:t>Remind everyone that: ability is not fixed – everyone can improve their numeracy; maths we use in the real world is different from the maths we learned at school; and it doesn’t mean you’re bad at maths if you don’t have a qualification.</a:t>
            </a:r>
            <a:endParaRPr lang="en-GB"/>
          </a:p>
        </p:txBody>
      </p:sp>
      <p:sp>
        <p:nvSpPr>
          <p:cNvPr id="4" name="Slide Number Placeholder 3"/>
          <p:cNvSpPr>
            <a:spLocks noGrp="1"/>
          </p:cNvSpPr>
          <p:nvPr>
            <p:ph type="sldNum" sz="quarter" idx="5"/>
          </p:nvPr>
        </p:nvSpPr>
        <p:spPr/>
        <p:txBody>
          <a:bodyPr/>
          <a:lstStyle/>
          <a:p>
            <a:fld id="{C5B8F2EA-FDE7-4499-9BDA-E243F153463D}" type="slidenum">
              <a:rPr lang="en-GB" smtClean="0"/>
              <a:t>7</a:t>
            </a:fld>
            <a:endParaRPr lang="en-GB"/>
          </a:p>
        </p:txBody>
      </p:sp>
    </p:spTree>
    <p:extLst>
      <p:ext uri="{BB962C8B-B14F-4D97-AF65-F5344CB8AC3E}">
        <p14:creationId xmlns:p14="http://schemas.microsoft.com/office/powerpoint/2010/main" val="41079311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Notes for facilitator:</a:t>
            </a:r>
          </a:p>
          <a:p>
            <a:pPr marL="171450" indent="-171450">
              <a:buFont typeface="Arial" panose="020B0604020202020204" pitchFamily="34" charset="0"/>
              <a:buChar char="•"/>
            </a:pPr>
            <a:r>
              <a:rPr lang="en-GB" b="0"/>
              <a:t>This is an important conversation to help adults move away from the idea that ‘I haven’t done any maths since school.’ We all use numbers every day, often without evening thinking about it.</a:t>
            </a:r>
          </a:p>
          <a:p>
            <a:pPr marL="171450" indent="-171450">
              <a:buFont typeface="Arial" panose="020B0604020202020204" pitchFamily="34" charset="0"/>
              <a:buChar char="•"/>
            </a:pPr>
            <a:r>
              <a:rPr lang="en-GB" sz="1800" b="0" i="0" u="none" strike="noStrike" baseline="0">
                <a:solidFill>
                  <a:srgbClr val="FFFFFF"/>
                </a:solidFill>
                <a:latin typeface="Lato-Regular"/>
              </a:rPr>
              <a:t>At the end of the conversation, reflect on how many different ways people use maths and numbers in their everyday life. It’s important for everyone to recognise that numeracy is an essential life skill. </a:t>
            </a:r>
          </a:p>
          <a:p>
            <a:pPr marL="171450" indent="-171450">
              <a:buFont typeface="Arial" panose="020B0604020202020204" pitchFamily="34" charset="0"/>
              <a:buChar char="•"/>
            </a:pPr>
            <a:r>
              <a:rPr lang="en-GB" sz="1800" b="0" i="0" u="none" strike="noStrike" baseline="0">
                <a:solidFill>
                  <a:srgbClr val="FFFFFF"/>
                </a:solidFill>
                <a:latin typeface="Lato-Regular"/>
              </a:rPr>
              <a:t>If anyone feels that they would benefit from boosting their number confidence to help them at home, they can visit our Number Confidence Week hub and try the National Numeracy Challenge (information at the end of this deck).</a:t>
            </a:r>
            <a:endParaRPr lang="en-GB" b="0"/>
          </a:p>
        </p:txBody>
      </p:sp>
      <p:sp>
        <p:nvSpPr>
          <p:cNvPr id="4" name="Slide Number Placeholder 3"/>
          <p:cNvSpPr>
            <a:spLocks noGrp="1"/>
          </p:cNvSpPr>
          <p:nvPr>
            <p:ph type="sldNum" sz="quarter" idx="5"/>
          </p:nvPr>
        </p:nvSpPr>
        <p:spPr/>
        <p:txBody>
          <a:bodyPr/>
          <a:lstStyle/>
          <a:p>
            <a:fld id="{C5B8F2EA-FDE7-4499-9BDA-E243F153463D}" type="slidenum">
              <a:rPr lang="en-GB" smtClean="0"/>
              <a:t>8</a:t>
            </a:fld>
            <a:endParaRPr lang="en-GB"/>
          </a:p>
        </p:txBody>
      </p:sp>
    </p:spTree>
    <p:extLst>
      <p:ext uri="{BB962C8B-B14F-4D97-AF65-F5344CB8AC3E}">
        <p14:creationId xmlns:p14="http://schemas.microsoft.com/office/powerpoint/2010/main" val="40061537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Notes for facilitator: </a:t>
            </a:r>
            <a:r>
              <a:rPr lang="en-GB" b="0"/>
              <a:t>Use the Myth Buster cards in your Engagement Pack to facilitate this conversation – it’s a great way to get people talking during small sessions or at in-person events.</a:t>
            </a:r>
          </a:p>
          <a:p>
            <a:pPr marL="285750" indent="-285750" algn="l">
              <a:buFont typeface="Arial" panose="020B0604020202020204" pitchFamily="34" charset="0"/>
              <a:buChar char="•"/>
            </a:pPr>
            <a:r>
              <a:rPr lang="en-GB" sz="1800" b="0" i="0" u="none" strike="noStrike" baseline="0">
                <a:solidFill>
                  <a:srgbClr val="FFFFFF"/>
                </a:solidFill>
                <a:latin typeface="Lato-Regular"/>
              </a:rPr>
              <a:t>Present each myth statement one at a time </a:t>
            </a:r>
          </a:p>
          <a:p>
            <a:pPr marL="285750" indent="-285750" algn="l">
              <a:buFont typeface="Arial" panose="020B0604020202020204" pitchFamily="34" charset="0"/>
              <a:buChar char="•"/>
            </a:pPr>
            <a:r>
              <a:rPr lang="en-GB" sz="1800" b="0" i="0" u="none" strike="noStrike" baseline="0">
                <a:solidFill>
                  <a:srgbClr val="FFFFFF"/>
                </a:solidFill>
                <a:latin typeface="Lato-Regular"/>
              </a:rPr>
              <a:t>Ask participants to share whether they agree or disagree with the statement. At in person events, participants could share their thoughts by a raising their hands or standing at different ends of the room. For virtual events, participants could write ‘true’ or ‘false’ in the chat or use an online poll</a:t>
            </a:r>
          </a:p>
          <a:p>
            <a:pPr marL="285750" indent="-285750" algn="l">
              <a:buFont typeface="Arial" panose="020B0604020202020204" pitchFamily="34" charset="0"/>
              <a:buChar char="•"/>
            </a:pPr>
            <a:r>
              <a:rPr lang="en-GB" sz="1800" b="0" i="0" u="none" strike="noStrike" baseline="0">
                <a:solidFill>
                  <a:srgbClr val="FFFFFF"/>
                </a:solidFill>
                <a:latin typeface="Lato-Regular"/>
              </a:rPr>
              <a:t>Give participants the opportunity to share why they agree or disagree with the statement. They will likely refer to their own experiences of maths.</a:t>
            </a:r>
          </a:p>
          <a:p>
            <a:pPr marL="285750" indent="-285750" algn="l">
              <a:buFont typeface="Arial" panose="020B0604020202020204" pitchFamily="34" charset="0"/>
              <a:buChar char="•"/>
            </a:pPr>
            <a:r>
              <a:rPr lang="en-GB" sz="1800" b="0" i="0" u="none" strike="noStrike" baseline="0">
                <a:solidFill>
                  <a:srgbClr val="FFFFFF"/>
                </a:solidFill>
                <a:latin typeface="Lato-Regular"/>
              </a:rPr>
              <a:t>Read our the ‘true’ or ‘false’ statement on the back of the myth buster card</a:t>
            </a:r>
          </a:p>
          <a:p>
            <a:pPr marL="285750" indent="-285750" algn="l">
              <a:buFont typeface="Arial" panose="020B0604020202020204" pitchFamily="34" charset="0"/>
              <a:buChar char="•"/>
            </a:pPr>
            <a:r>
              <a:rPr lang="en-GB" sz="1800" b="0" i="0" u="none" strike="noStrike" baseline="0">
                <a:solidFill>
                  <a:srgbClr val="FFFFFF"/>
                </a:solidFill>
                <a:latin typeface="Lato-Regular"/>
              </a:rPr>
              <a:t>Share the Myth Busters worksheet with participants after the session</a:t>
            </a:r>
            <a:endParaRPr lang="en-GB" b="0"/>
          </a:p>
        </p:txBody>
      </p:sp>
      <p:sp>
        <p:nvSpPr>
          <p:cNvPr id="4" name="Slide Number Placeholder 3"/>
          <p:cNvSpPr>
            <a:spLocks noGrp="1"/>
          </p:cNvSpPr>
          <p:nvPr>
            <p:ph type="sldNum" sz="quarter" idx="5"/>
          </p:nvPr>
        </p:nvSpPr>
        <p:spPr/>
        <p:txBody>
          <a:bodyPr/>
          <a:lstStyle/>
          <a:p>
            <a:fld id="{C5B8F2EA-FDE7-4499-9BDA-E243F153463D}" type="slidenum">
              <a:rPr lang="en-GB" smtClean="0"/>
              <a:t>9</a:t>
            </a:fld>
            <a:endParaRPr lang="en-GB"/>
          </a:p>
        </p:txBody>
      </p:sp>
    </p:spTree>
    <p:extLst>
      <p:ext uri="{BB962C8B-B14F-4D97-AF65-F5344CB8AC3E}">
        <p14:creationId xmlns:p14="http://schemas.microsoft.com/office/powerpoint/2010/main" val="4053023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Notes for facilitator: </a:t>
            </a:r>
            <a:r>
              <a:rPr lang="en-GB" b="0"/>
              <a:t>Get the group to think about confidence and skills building more generally by answering these questions. Think about experiences like learning to drive, riding a bike, learning to knit, trying a new sport, class or activity… whatever it is, we all have to build up our confidence and skills over time when doing something we’re not comfortable or familiar with. </a:t>
            </a:r>
          </a:p>
        </p:txBody>
      </p:sp>
      <p:sp>
        <p:nvSpPr>
          <p:cNvPr id="4" name="Slide Number Placeholder 3"/>
          <p:cNvSpPr>
            <a:spLocks noGrp="1"/>
          </p:cNvSpPr>
          <p:nvPr>
            <p:ph type="sldNum" sz="quarter" idx="5"/>
          </p:nvPr>
        </p:nvSpPr>
        <p:spPr/>
        <p:txBody>
          <a:bodyPr/>
          <a:lstStyle/>
          <a:p>
            <a:fld id="{C5B8F2EA-FDE7-4499-9BDA-E243F153463D}" type="slidenum">
              <a:rPr lang="en-GB" smtClean="0"/>
              <a:t>10</a:t>
            </a:fld>
            <a:endParaRPr lang="en-GB"/>
          </a:p>
        </p:txBody>
      </p:sp>
    </p:spTree>
    <p:extLst>
      <p:ext uri="{BB962C8B-B14F-4D97-AF65-F5344CB8AC3E}">
        <p14:creationId xmlns:p14="http://schemas.microsoft.com/office/powerpoint/2010/main" val="4486321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Page - Image - Oran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62852"/>
            <a:ext cx="7772400" cy="870279"/>
          </a:xfrm>
          <a:prstGeom prst="rect">
            <a:avLst/>
          </a:prstGeom>
        </p:spPr>
        <p:txBody>
          <a:bodyPr anchor="ctr"/>
          <a:lstStyle>
            <a:lvl1pPr algn="ctr">
              <a:defRPr sz="6000" b="1" i="0">
                <a:solidFill>
                  <a:srgbClr val="F49422"/>
                </a:solidFill>
                <a:latin typeface="Rubik" pitchFamily="2" charset="-79"/>
                <a:cs typeface="Rubik" pitchFamily="2" charset="-79"/>
              </a:defRPr>
            </a:lvl1pPr>
          </a:lstStyle>
          <a:p>
            <a:r>
              <a:rPr lang="en-GB"/>
              <a:t>CLICK TO EDIT</a:t>
            </a:r>
            <a:endParaRPr lang="en-US"/>
          </a:p>
        </p:txBody>
      </p:sp>
      <p:sp>
        <p:nvSpPr>
          <p:cNvPr id="3" name="Subtitle 2"/>
          <p:cNvSpPr>
            <a:spLocks noGrp="1"/>
          </p:cNvSpPr>
          <p:nvPr>
            <p:ph type="subTitle" idx="1"/>
          </p:nvPr>
        </p:nvSpPr>
        <p:spPr>
          <a:xfrm>
            <a:off x="1143000" y="3027750"/>
            <a:ext cx="6858000" cy="523913"/>
          </a:xfrm>
          <a:prstGeom prst="rect">
            <a:avLst/>
          </a:prstGeom>
        </p:spPr>
        <p:txBody>
          <a:bodyPr anchor="ctr"/>
          <a:lstStyle>
            <a:lvl1pPr marL="0" indent="0" algn="ctr">
              <a:buNone/>
              <a:defRPr sz="2400">
                <a:solidFill>
                  <a:srgbClr val="F49422"/>
                </a:solidFill>
                <a:latin typeface="Rubik" pitchFamily="2" charset="-79"/>
                <a:cs typeface="Rubik" pitchFamily="2" charset="-79"/>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4072872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B1AE71-A4C8-A617-F5AA-79E27F13C6C8}"/>
              </a:ext>
            </a:extLst>
          </p:cNvPr>
          <p:cNvSpPr>
            <a:spLocks noGrp="1"/>
          </p:cNvSpPr>
          <p:nvPr>
            <p:ph sz="half" idx="1"/>
          </p:nvPr>
        </p:nvSpPr>
        <p:spPr>
          <a:xfrm>
            <a:off x="426070" y="2305127"/>
            <a:ext cx="3867150" cy="4351338"/>
          </a:xfrm>
          <a:prstGeom prst="rect">
            <a:avLst/>
          </a:prstGeom>
        </p:spPr>
        <p:txBody>
          <a:bodyPr/>
          <a:lstStyle>
            <a:lvl1pPr>
              <a:defRPr>
                <a:latin typeface="Lato" panose="020F0502020204030203" pitchFamily="34" charset="77"/>
              </a:defRPr>
            </a:lvl1pPr>
            <a:lvl2pPr>
              <a:defRPr>
                <a:latin typeface="Lato" panose="020F0502020204030203" pitchFamily="34" charset="77"/>
              </a:defRPr>
            </a:lvl2pPr>
            <a:lvl3pPr>
              <a:defRPr>
                <a:latin typeface="Lato" panose="020F0502020204030203" pitchFamily="34" charset="77"/>
              </a:defRPr>
            </a:lvl3pPr>
            <a:lvl4pPr>
              <a:defRPr>
                <a:latin typeface="Lato" panose="020F0502020204030203" pitchFamily="34" charset="77"/>
              </a:defRPr>
            </a:lvl4pPr>
            <a:lvl5pPr>
              <a:defRPr>
                <a:latin typeface="Lato" panose="020F0502020204030203" pitchFamily="34"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75BBFD20-4FA0-53D7-9599-A2C807AE123A}"/>
              </a:ext>
            </a:extLst>
          </p:cNvPr>
          <p:cNvSpPr>
            <a:spLocks noGrp="1"/>
          </p:cNvSpPr>
          <p:nvPr>
            <p:ph sz="half" idx="2"/>
          </p:nvPr>
        </p:nvSpPr>
        <p:spPr>
          <a:xfrm>
            <a:off x="4850781" y="2305127"/>
            <a:ext cx="3867150" cy="4351338"/>
          </a:xfrm>
          <a:prstGeom prst="rect">
            <a:avLst/>
          </a:prstGeom>
        </p:spPr>
        <p:txBody>
          <a:bodyPr/>
          <a:lstStyle>
            <a:lvl1pPr>
              <a:defRPr>
                <a:latin typeface="Lato" panose="020F0502020204030203" pitchFamily="34" charset="77"/>
              </a:defRPr>
            </a:lvl1pPr>
            <a:lvl2pPr>
              <a:defRPr>
                <a:latin typeface="Lato" panose="020F0502020204030203" pitchFamily="34" charset="77"/>
              </a:defRPr>
            </a:lvl2pPr>
            <a:lvl3pPr>
              <a:defRPr>
                <a:latin typeface="Lato" panose="020F0502020204030203" pitchFamily="34" charset="77"/>
              </a:defRPr>
            </a:lvl3pPr>
            <a:lvl4pPr>
              <a:defRPr>
                <a:latin typeface="Lato" panose="020F0502020204030203" pitchFamily="34" charset="77"/>
              </a:defRPr>
            </a:lvl4pPr>
            <a:lvl5pPr>
              <a:defRPr>
                <a:latin typeface="Lato" panose="020F0502020204030203" pitchFamily="34"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Title 1">
            <a:extLst>
              <a:ext uri="{FF2B5EF4-FFF2-40B4-BE49-F238E27FC236}">
                <a16:creationId xmlns:a16="http://schemas.microsoft.com/office/drawing/2014/main" id="{92A9BFC1-FAC1-A6EB-3378-3B57E928A7E5}"/>
              </a:ext>
            </a:extLst>
          </p:cNvPr>
          <p:cNvSpPr>
            <a:spLocks noGrp="1"/>
          </p:cNvSpPr>
          <p:nvPr>
            <p:ph type="ctrTitle" hasCustomPrompt="1"/>
          </p:nvPr>
        </p:nvSpPr>
        <p:spPr>
          <a:xfrm>
            <a:off x="685801" y="1434848"/>
            <a:ext cx="7772400" cy="870279"/>
          </a:xfrm>
          <a:prstGeom prst="rect">
            <a:avLst/>
          </a:prstGeom>
        </p:spPr>
        <p:txBody>
          <a:bodyPr anchor="ctr"/>
          <a:lstStyle>
            <a:lvl1pPr algn="l">
              <a:defRPr sz="5000" b="1" i="0">
                <a:solidFill>
                  <a:srgbClr val="F49422"/>
                </a:solidFill>
                <a:latin typeface="Rubik" pitchFamily="2" charset="-79"/>
                <a:cs typeface="Rubik" pitchFamily="2" charset="-79"/>
              </a:defRPr>
            </a:lvl1pPr>
          </a:lstStyle>
          <a:p>
            <a:r>
              <a:rPr lang="en-GB"/>
              <a:t>CLICK TO EDIT</a:t>
            </a:r>
            <a:endParaRPr lang="en-US"/>
          </a:p>
        </p:txBody>
      </p:sp>
    </p:spTree>
    <p:extLst>
      <p:ext uri="{BB962C8B-B14F-4D97-AF65-F5344CB8AC3E}">
        <p14:creationId xmlns:p14="http://schemas.microsoft.com/office/powerpoint/2010/main" val="141291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ouble Column Content -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B1AE71-A4C8-A617-F5AA-79E27F13C6C8}"/>
              </a:ext>
            </a:extLst>
          </p:cNvPr>
          <p:cNvSpPr>
            <a:spLocks noGrp="1"/>
          </p:cNvSpPr>
          <p:nvPr>
            <p:ph sz="half" idx="1"/>
          </p:nvPr>
        </p:nvSpPr>
        <p:spPr>
          <a:xfrm>
            <a:off x="426070" y="2305127"/>
            <a:ext cx="3867150" cy="4351338"/>
          </a:xfrm>
          <a:prstGeom prst="rect">
            <a:avLst/>
          </a:prstGeom>
        </p:spPr>
        <p:txBody>
          <a:bodyPr/>
          <a:lstStyle>
            <a:lvl1pPr>
              <a:defRPr>
                <a:latin typeface="Lato" panose="020F0502020204030203" pitchFamily="34" charset="77"/>
              </a:defRPr>
            </a:lvl1pPr>
            <a:lvl2pPr>
              <a:defRPr>
                <a:latin typeface="Lato" panose="020F0502020204030203" pitchFamily="34" charset="77"/>
              </a:defRPr>
            </a:lvl2pPr>
            <a:lvl3pPr>
              <a:defRPr>
                <a:latin typeface="Lato" panose="020F0502020204030203" pitchFamily="34" charset="77"/>
              </a:defRPr>
            </a:lvl3pPr>
            <a:lvl4pPr>
              <a:defRPr>
                <a:latin typeface="Lato" panose="020F0502020204030203" pitchFamily="34" charset="77"/>
              </a:defRPr>
            </a:lvl4pPr>
            <a:lvl5pPr>
              <a:defRPr>
                <a:latin typeface="Lato" panose="020F0502020204030203" pitchFamily="34"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75BBFD20-4FA0-53D7-9599-A2C807AE123A}"/>
              </a:ext>
            </a:extLst>
          </p:cNvPr>
          <p:cNvSpPr>
            <a:spLocks noGrp="1"/>
          </p:cNvSpPr>
          <p:nvPr>
            <p:ph sz="half" idx="2"/>
          </p:nvPr>
        </p:nvSpPr>
        <p:spPr>
          <a:xfrm>
            <a:off x="4850781" y="2305127"/>
            <a:ext cx="3867150" cy="4351338"/>
          </a:xfrm>
          <a:prstGeom prst="rect">
            <a:avLst/>
          </a:prstGeom>
        </p:spPr>
        <p:txBody>
          <a:bodyPr/>
          <a:lstStyle>
            <a:lvl1pPr>
              <a:defRPr>
                <a:latin typeface="Lato" panose="020F0502020204030203" pitchFamily="34" charset="77"/>
              </a:defRPr>
            </a:lvl1pPr>
            <a:lvl2pPr>
              <a:defRPr>
                <a:latin typeface="Lato" panose="020F0502020204030203" pitchFamily="34" charset="77"/>
              </a:defRPr>
            </a:lvl2pPr>
            <a:lvl3pPr>
              <a:defRPr>
                <a:latin typeface="Lato" panose="020F0502020204030203" pitchFamily="34" charset="77"/>
              </a:defRPr>
            </a:lvl3pPr>
            <a:lvl4pPr>
              <a:defRPr>
                <a:latin typeface="Lato" panose="020F0502020204030203" pitchFamily="34" charset="77"/>
              </a:defRPr>
            </a:lvl4pPr>
            <a:lvl5pPr>
              <a:defRPr>
                <a:latin typeface="Lato" panose="020F0502020204030203" pitchFamily="34"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Title 1">
            <a:extLst>
              <a:ext uri="{FF2B5EF4-FFF2-40B4-BE49-F238E27FC236}">
                <a16:creationId xmlns:a16="http://schemas.microsoft.com/office/drawing/2014/main" id="{92A9BFC1-FAC1-A6EB-3378-3B57E928A7E5}"/>
              </a:ext>
            </a:extLst>
          </p:cNvPr>
          <p:cNvSpPr>
            <a:spLocks noGrp="1"/>
          </p:cNvSpPr>
          <p:nvPr>
            <p:ph type="ctrTitle" hasCustomPrompt="1"/>
          </p:nvPr>
        </p:nvSpPr>
        <p:spPr>
          <a:xfrm>
            <a:off x="685801" y="1434848"/>
            <a:ext cx="7772400" cy="870279"/>
          </a:xfrm>
          <a:prstGeom prst="rect">
            <a:avLst/>
          </a:prstGeom>
        </p:spPr>
        <p:txBody>
          <a:bodyPr anchor="ctr"/>
          <a:lstStyle>
            <a:lvl1pPr algn="l">
              <a:defRPr sz="5000" b="1" i="0">
                <a:solidFill>
                  <a:srgbClr val="00304A"/>
                </a:solidFill>
                <a:latin typeface="Rubik" pitchFamily="2" charset="-79"/>
                <a:cs typeface="Rubik" pitchFamily="2" charset="-79"/>
              </a:defRPr>
            </a:lvl1pPr>
          </a:lstStyle>
          <a:p>
            <a:r>
              <a:rPr lang="en-GB"/>
              <a:t>CLICK TO EDIT</a:t>
            </a:r>
            <a:endParaRPr lang="en-US"/>
          </a:p>
        </p:txBody>
      </p:sp>
    </p:spTree>
    <p:extLst>
      <p:ext uri="{BB962C8B-B14F-4D97-AF65-F5344CB8AC3E}">
        <p14:creationId xmlns:p14="http://schemas.microsoft.com/office/powerpoint/2010/main" val="3437262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ouble Column Content - Pur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B1AE71-A4C8-A617-F5AA-79E27F13C6C8}"/>
              </a:ext>
            </a:extLst>
          </p:cNvPr>
          <p:cNvSpPr>
            <a:spLocks noGrp="1"/>
          </p:cNvSpPr>
          <p:nvPr>
            <p:ph sz="half" idx="1"/>
          </p:nvPr>
        </p:nvSpPr>
        <p:spPr>
          <a:xfrm>
            <a:off x="426070" y="2305127"/>
            <a:ext cx="3867150" cy="4351338"/>
          </a:xfrm>
          <a:prstGeom prst="rect">
            <a:avLst/>
          </a:prstGeom>
        </p:spPr>
        <p:txBody>
          <a:bodyPr/>
          <a:lstStyle>
            <a:lvl1pPr>
              <a:defRPr>
                <a:latin typeface="Lato" panose="020F0502020204030203" pitchFamily="34" charset="77"/>
              </a:defRPr>
            </a:lvl1pPr>
            <a:lvl2pPr>
              <a:defRPr>
                <a:latin typeface="Lato" panose="020F0502020204030203" pitchFamily="34" charset="77"/>
              </a:defRPr>
            </a:lvl2pPr>
            <a:lvl3pPr>
              <a:defRPr>
                <a:latin typeface="Lato" panose="020F0502020204030203" pitchFamily="34" charset="77"/>
              </a:defRPr>
            </a:lvl3pPr>
            <a:lvl4pPr>
              <a:defRPr>
                <a:latin typeface="Lato" panose="020F0502020204030203" pitchFamily="34" charset="77"/>
              </a:defRPr>
            </a:lvl4pPr>
            <a:lvl5pPr>
              <a:defRPr>
                <a:latin typeface="Lato" panose="020F0502020204030203" pitchFamily="34"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75BBFD20-4FA0-53D7-9599-A2C807AE123A}"/>
              </a:ext>
            </a:extLst>
          </p:cNvPr>
          <p:cNvSpPr>
            <a:spLocks noGrp="1"/>
          </p:cNvSpPr>
          <p:nvPr>
            <p:ph sz="half" idx="2"/>
          </p:nvPr>
        </p:nvSpPr>
        <p:spPr>
          <a:xfrm>
            <a:off x="4850781" y="2305127"/>
            <a:ext cx="3867150" cy="4351338"/>
          </a:xfrm>
          <a:prstGeom prst="rect">
            <a:avLst/>
          </a:prstGeom>
        </p:spPr>
        <p:txBody>
          <a:bodyPr/>
          <a:lstStyle>
            <a:lvl1pPr>
              <a:defRPr>
                <a:latin typeface="Lato" panose="020F0502020204030203" pitchFamily="34" charset="77"/>
              </a:defRPr>
            </a:lvl1pPr>
            <a:lvl2pPr>
              <a:defRPr>
                <a:latin typeface="Lato" panose="020F0502020204030203" pitchFamily="34" charset="77"/>
              </a:defRPr>
            </a:lvl2pPr>
            <a:lvl3pPr>
              <a:defRPr>
                <a:latin typeface="Lato" panose="020F0502020204030203" pitchFamily="34" charset="77"/>
              </a:defRPr>
            </a:lvl3pPr>
            <a:lvl4pPr>
              <a:defRPr>
                <a:latin typeface="Lato" panose="020F0502020204030203" pitchFamily="34" charset="77"/>
              </a:defRPr>
            </a:lvl4pPr>
            <a:lvl5pPr>
              <a:defRPr>
                <a:latin typeface="Lato" panose="020F0502020204030203" pitchFamily="34"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Title 1">
            <a:extLst>
              <a:ext uri="{FF2B5EF4-FFF2-40B4-BE49-F238E27FC236}">
                <a16:creationId xmlns:a16="http://schemas.microsoft.com/office/drawing/2014/main" id="{92A9BFC1-FAC1-A6EB-3378-3B57E928A7E5}"/>
              </a:ext>
            </a:extLst>
          </p:cNvPr>
          <p:cNvSpPr>
            <a:spLocks noGrp="1"/>
          </p:cNvSpPr>
          <p:nvPr>
            <p:ph type="ctrTitle" hasCustomPrompt="1"/>
          </p:nvPr>
        </p:nvSpPr>
        <p:spPr>
          <a:xfrm>
            <a:off x="685801" y="1434848"/>
            <a:ext cx="7772400" cy="870279"/>
          </a:xfrm>
          <a:prstGeom prst="rect">
            <a:avLst/>
          </a:prstGeom>
        </p:spPr>
        <p:txBody>
          <a:bodyPr anchor="ctr"/>
          <a:lstStyle>
            <a:lvl1pPr algn="l">
              <a:defRPr sz="5000" b="1" i="0">
                <a:solidFill>
                  <a:srgbClr val="941A80"/>
                </a:solidFill>
                <a:latin typeface="Rubik" pitchFamily="2" charset="-79"/>
                <a:cs typeface="Rubik" pitchFamily="2" charset="-79"/>
              </a:defRPr>
            </a:lvl1pPr>
          </a:lstStyle>
          <a:p>
            <a:r>
              <a:rPr lang="en-GB"/>
              <a:t>CLICK TO EDIT</a:t>
            </a:r>
            <a:endParaRPr lang="en-US"/>
          </a:p>
        </p:txBody>
      </p:sp>
    </p:spTree>
    <p:extLst>
      <p:ext uri="{BB962C8B-B14F-4D97-AF65-F5344CB8AC3E}">
        <p14:creationId xmlns:p14="http://schemas.microsoft.com/office/powerpoint/2010/main" val="17367194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amp; Text - Orange">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0627C91-7330-8814-F95B-98BB98EEEE74}"/>
              </a:ext>
            </a:extLst>
          </p:cNvPr>
          <p:cNvSpPr>
            <a:spLocks noGrp="1"/>
          </p:cNvSpPr>
          <p:nvPr>
            <p:ph type="ctrTitle" hasCustomPrompt="1"/>
          </p:nvPr>
        </p:nvSpPr>
        <p:spPr>
          <a:xfrm>
            <a:off x="685801" y="1434848"/>
            <a:ext cx="7772400" cy="870279"/>
          </a:xfrm>
          <a:prstGeom prst="rect">
            <a:avLst/>
          </a:prstGeom>
        </p:spPr>
        <p:txBody>
          <a:bodyPr anchor="ctr"/>
          <a:lstStyle>
            <a:lvl1pPr algn="l">
              <a:defRPr sz="5000" b="1" i="0">
                <a:solidFill>
                  <a:srgbClr val="F49422"/>
                </a:solidFill>
                <a:latin typeface="Rubik" pitchFamily="2" charset="-79"/>
                <a:cs typeface="Rubik" pitchFamily="2" charset="-79"/>
              </a:defRPr>
            </a:lvl1pPr>
          </a:lstStyle>
          <a:p>
            <a:r>
              <a:rPr lang="en-GB"/>
              <a:t>CLICK TO EDIT</a:t>
            </a:r>
            <a:endParaRPr lang="en-US"/>
          </a:p>
        </p:txBody>
      </p:sp>
      <p:sp>
        <p:nvSpPr>
          <p:cNvPr id="9" name="Content Placeholder 3">
            <a:extLst>
              <a:ext uri="{FF2B5EF4-FFF2-40B4-BE49-F238E27FC236}">
                <a16:creationId xmlns:a16="http://schemas.microsoft.com/office/drawing/2014/main" id="{D5DE0466-05F9-79D5-5DC9-5E8EE4D1E04B}"/>
              </a:ext>
            </a:extLst>
          </p:cNvPr>
          <p:cNvSpPr>
            <a:spLocks noGrp="1"/>
          </p:cNvSpPr>
          <p:nvPr>
            <p:ph sz="half" idx="2"/>
          </p:nvPr>
        </p:nvSpPr>
        <p:spPr>
          <a:xfrm>
            <a:off x="4591049" y="2305127"/>
            <a:ext cx="3867150" cy="4351338"/>
          </a:xfrm>
          <a:prstGeom prst="rect">
            <a:avLst/>
          </a:prstGeom>
        </p:spPr>
        <p:txBody>
          <a:bodyPr/>
          <a:lstStyle>
            <a:lvl1pPr>
              <a:defRPr>
                <a:latin typeface="Lato" panose="020F0502020204030203" pitchFamily="34" charset="77"/>
              </a:defRPr>
            </a:lvl1pPr>
            <a:lvl2pPr>
              <a:defRPr>
                <a:latin typeface="Lato" panose="020F0502020204030203" pitchFamily="34" charset="77"/>
              </a:defRPr>
            </a:lvl2pPr>
            <a:lvl3pPr>
              <a:defRPr>
                <a:latin typeface="Lato" panose="020F0502020204030203" pitchFamily="34" charset="77"/>
              </a:defRPr>
            </a:lvl3pPr>
            <a:lvl4pPr>
              <a:defRPr>
                <a:latin typeface="Lato" panose="020F0502020204030203" pitchFamily="34" charset="77"/>
              </a:defRPr>
            </a:lvl4pPr>
            <a:lvl5pPr>
              <a:defRPr>
                <a:latin typeface="Lato" panose="020F0502020204030203" pitchFamily="34"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869299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amp; Text -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0627C91-7330-8814-F95B-98BB98EEEE74}"/>
              </a:ext>
            </a:extLst>
          </p:cNvPr>
          <p:cNvSpPr>
            <a:spLocks noGrp="1"/>
          </p:cNvSpPr>
          <p:nvPr>
            <p:ph type="ctrTitle" hasCustomPrompt="1"/>
          </p:nvPr>
        </p:nvSpPr>
        <p:spPr>
          <a:xfrm>
            <a:off x="685801" y="1434848"/>
            <a:ext cx="7772400" cy="870279"/>
          </a:xfrm>
          <a:prstGeom prst="rect">
            <a:avLst/>
          </a:prstGeom>
        </p:spPr>
        <p:txBody>
          <a:bodyPr anchor="ctr"/>
          <a:lstStyle>
            <a:lvl1pPr algn="l">
              <a:defRPr sz="5000" b="1" i="0">
                <a:solidFill>
                  <a:srgbClr val="00304A"/>
                </a:solidFill>
                <a:latin typeface="Rubik" pitchFamily="2" charset="-79"/>
                <a:cs typeface="Rubik" pitchFamily="2" charset="-79"/>
              </a:defRPr>
            </a:lvl1pPr>
          </a:lstStyle>
          <a:p>
            <a:r>
              <a:rPr lang="en-GB"/>
              <a:t>CLICK TO EDIT</a:t>
            </a:r>
            <a:endParaRPr lang="en-US"/>
          </a:p>
        </p:txBody>
      </p:sp>
      <p:sp>
        <p:nvSpPr>
          <p:cNvPr id="9" name="Content Placeholder 3">
            <a:extLst>
              <a:ext uri="{FF2B5EF4-FFF2-40B4-BE49-F238E27FC236}">
                <a16:creationId xmlns:a16="http://schemas.microsoft.com/office/drawing/2014/main" id="{D5DE0466-05F9-79D5-5DC9-5E8EE4D1E04B}"/>
              </a:ext>
            </a:extLst>
          </p:cNvPr>
          <p:cNvSpPr>
            <a:spLocks noGrp="1"/>
          </p:cNvSpPr>
          <p:nvPr>
            <p:ph sz="half" idx="2"/>
          </p:nvPr>
        </p:nvSpPr>
        <p:spPr>
          <a:xfrm>
            <a:off x="4591049" y="2305127"/>
            <a:ext cx="3867150" cy="4351338"/>
          </a:xfrm>
          <a:prstGeom prst="rect">
            <a:avLst/>
          </a:prstGeom>
        </p:spPr>
        <p:txBody>
          <a:bodyPr/>
          <a:lstStyle>
            <a:lvl1pPr>
              <a:defRPr>
                <a:latin typeface="Lato" panose="020F0502020204030203" pitchFamily="34" charset="77"/>
              </a:defRPr>
            </a:lvl1pPr>
            <a:lvl2pPr>
              <a:defRPr>
                <a:latin typeface="Lato" panose="020F0502020204030203" pitchFamily="34" charset="77"/>
              </a:defRPr>
            </a:lvl2pPr>
            <a:lvl3pPr>
              <a:defRPr>
                <a:latin typeface="Lato" panose="020F0502020204030203" pitchFamily="34" charset="77"/>
              </a:defRPr>
            </a:lvl3pPr>
            <a:lvl4pPr>
              <a:defRPr>
                <a:latin typeface="Lato" panose="020F0502020204030203" pitchFamily="34" charset="77"/>
              </a:defRPr>
            </a:lvl4pPr>
            <a:lvl5pPr>
              <a:defRPr>
                <a:latin typeface="Lato" panose="020F0502020204030203" pitchFamily="34"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407971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amp; Text - Pur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0627C91-7330-8814-F95B-98BB98EEEE74}"/>
              </a:ext>
            </a:extLst>
          </p:cNvPr>
          <p:cNvSpPr>
            <a:spLocks noGrp="1"/>
          </p:cNvSpPr>
          <p:nvPr>
            <p:ph type="ctrTitle" hasCustomPrompt="1"/>
          </p:nvPr>
        </p:nvSpPr>
        <p:spPr>
          <a:xfrm>
            <a:off x="685801" y="1434848"/>
            <a:ext cx="7772400" cy="870279"/>
          </a:xfrm>
          <a:prstGeom prst="rect">
            <a:avLst/>
          </a:prstGeom>
        </p:spPr>
        <p:txBody>
          <a:bodyPr anchor="ctr"/>
          <a:lstStyle>
            <a:lvl1pPr algn="l">
              <a:defRPr sz="5000" b="1" i="0">
                <a:solidFill>
                  <a:srgbClr val="941A80"/>
                </a:solidFill>
                <a:latin typeface="Rubik" pitchFamily="2" charset="-79"/>
                <a:cs typeface="Rubik" pitchFamily="2" charset="-79"/>
              </a:defRPr>
            </a:lvl1pPr>
          </a:lstStyle>
          <a:p>
            <a:r>
              <a:rPr lang="en-GB"/>
              <a:t>CLICK TO EDIT</a:t>
            </a:r>
            <a:endParaRPr lang="en-US"/>
          </a:p>
        </p:txBody>
      </p:sp>
      <p:sp>
        <p:nvSpPr>
          <p:cNvPr id="9" name="Content Placeholder 3">
            <a:extLst>
              <a:ext uri="{FF2B5EF4-FFF2-40B4-BE49-F238E27FC236}">
                <a16:creationId xmlns:a16="http://schemas.microsoft.com/office/drawing/2014/main" id="{D5DE0466-05F9-79D5-5DC9-5E8EE4D1E04B}"/>
              </a:ext>
            </a:extLst>
          </p:cNvPr>
          <p:cNvSpPr>
            <a:spLocks noGrp="1"/>
          </p:cNvSpPr>
          <p:nvPr>
            <p:ph sz="half" idx="2"/>
          </p:nvPr>
        </p:nvSpPr>
        <p:spPr>
          <a:xfrm>
            <a:off x="4591049" y="2305127"/>
            <a:ext cx="3867150" cy="4351338"/>
          </a:xfrm>
          <a:prstGeom prst="rect">
            <a:avLst/>
          </a:prstGeom>
        </p:spPr>
        <p:txBody>
          <a:bodyPr/>
          <a:lstStyle>
            <a:lvl1pPr>
              <a:defRPr>
                <a:latin typeface="Lato" panose="020F0502020204030203" pitchFamily="34" charset="77"/>
              </a:defRPr>
            </a:lvl1pPr>
            <a:lvl2pPr>
              <a:defRPr>
                <a:latin typeface="Lato" panose="020F0502020204030203" pitchFamily="34" charset="77"/>
              </a:defRPr>
            </a:lvl2pPr>
            <a:lvl3pPr>
              <a:defRPr>
                <a:latin typeface="Lato" panose="020F0502020204030203" pitchFamily="34" charset="77"/>
              </a:defRPr>
            </a:lvl3pPr>
            <a:lvl4pPr>
              <a:defRPr>
                <a:latin typeface="Lato" panose="020F0502020204030203" pitchFamily="34" charset="77"/>
              </a:defRPr>
            </a:lvl4pPr>
            <a:lvl5pPr>
              <a:defRPr>
                <a:latin typeface="Lato" panose="020F0502020204030203" pitchFamily="34"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9867777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Page - Block Oran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248636"/>
            <a:ext cx="7772400" cy="2387600"/>
          </a:xfrm>
          <a:prstGeom prst="rect">
            <a:avLst/>
          </a:prstGeom>
        </p:spPr>
        <p:txBody>
          <a:bodyPr anchor="ctr"/>
          <a:lstStyle>
            <a:lvl1pPr algn="ctr">
              <a:defRPr sz="6000" b="1" i="0">
                <a:solidFill>
                  <a:schemeClr val="bg1"/>
                </a:solidFill>
                <a:latin typeface="Rubik" pitchFamily="2" charset="-79"/>
                <a:cs typeface="Rubik" pitchFamily="2" charset="-79"/>
              </a:defRPr>
            </a:lvl1pPr>
          </a:lstStyle>
          <a:p>
            <a:r>
              <a:rPr lang="en-GB"/>
              <a:t>CLICK TO EDIT MASTER TITLE STYLE</a:t>
            </a:r>
            <a:endParaRPr lang="en-US"/>
          </a:p>
        </p:txBody>
      </p:sp>
      <p:sp>
        <p:nvSpPr>
          <p:cNvPr id="3" name="Subtitle 2"/>
          <p:cNvSpPr>
            <a:spLocks noGrp="1"/>
          </p:cNvSpPr>
          <p:nvPr>
            <p:ph type="subTitle" idx="1"/>
          </p:nvPr>
        </p:nvSpPr>
        <p:spPr>
          <a:xfrm>
            <a:off x="1143000" y="4728311"/>
            <a:ext cx="6858000" cy="523913"/>
          </a:xfrm>
          <a:prstGeom prst="rect">
            <a:avLst/>
          </a:prstGeom>
        </p:spPr>
        <p:txBody>
          <a:bodyPr anchor="ctr"/>
          <a:lstStyle>
            <a:lvl1pPr marL="0" indent="0" algn="ctr">
              <a:buNone/>
              <a:defRPr sz="2400">
                <a:solidFill>
                  <a:schemeClr val="bg1"/>
                </a:solidFill>
                <a:latin typeface="Rubik" pitchFamily="2" charset="-79"/>
                <a:cs typeface="Rubik" pitchFamily="2" charset="-79"/>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5601909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Page - Block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248636"/>
            <a:ext cx="7772400" cy="2387600"/>
          </a:xfrm>
          <a:prstGeom prst="rect">
            <a:avLst/>
          </a:prstGeom>
        </p:spPr>
        <p:txBody>
          <a:bodyPr anchor="ctr"/>
          <a:lstStyle>
            <a:lvl1pPr algn="ctr">
              <a:defRPr sz="6000" b="1" i="0">
                <a:solidFill>
                  <a:srgbClr val="00304A"/>
                </a:solidFill>
                <a:latin typeface="Rubik" pitchFamily="2" charset="-79"/>
                <a:cs typeface="Rubik" pitchFamily="2" charset="-79"/>
              </a:defRPr>
            </a:lvl1pPr>
          </a:lstStyle>
          <a:p>
            <a:r>
              <a:rPr lang="en-GB"/>
              <a:t>CLICK TO EDIT MASTER TITLE STYLE</a:t>
            </a:r>
            <a:endParaRPr lang="en-US"/>
          </a:p>
        </p:txBody>
      </p:sp>
      <p:sp>
        <p:nvSpPr>
          <p:cNvPr id="3" name="Subtitle 2"/>
          <p:cNvSpPr>
            <a:spLocks noGrp="1"/>
          </p:cNvSpPr>
          <p:nvPr>
            <p:ph type="subTitle" idx="1"/>
          </p:nvPr>
        </p:nvSpPr>
        <p:spPr>
          <a:xfrm>
            <a:off x="1143000" y="4728311"/>
            <a:ext cx="6858000" cy="523913"/>
          </a:xfrm>
          <a:prstGeom prst="rect">
            <a:avLst/>
          </a:prstGeom>
        </p:spPr>
        <p:txBody>
          <a:bodyPr anchor="ctr"/>
          <a:lstStyle>
            <a:lvl1pPr marL="0" indent="0" algn="ctr">
              <a:buNone/>
              <a:defRPr sz="2400">
                <a:solidFill>
                  <a:srgbClr val="00304A"/>
                </a:solidFill>
                <a:latin typeface="Rubik" pitchFamily="2" charset="-79"/>
                <a:cs typeface="Rubik" pitchFamily="2" charset="-79"/>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27583620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Page - Block Pur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248636"/>
            <a:ext cx="7772400" cy="2387600"/>
          </a:xfrm>
          <a:prstGeom prst="rect">
            <a:avLst/>
          </a:prstGeom>
        </p:spPr>
        <p:txBody>
          <a:bodyPr anchor="ctr"/>
          <a:lstStyle>
            <a:lvl1pPr algn="ctr">
              <a:defRPr sz="6000" b="1" i="0">
                <a:solidFill>
                  <a:schemeClr val="bg1"/>
                </a:solidFill>
                <a:latin typeface="Rubik" pitchFamily="2" charset="-79"/>
                <a:cs typeface="Rubik" pitchFamily="2" charset="-79"/>
              </a:defRPr>
            </a:lvl1pPr>
          </a:lstStyle>
          <a:p>
            <a:r>
              <a:rPr lang="en-GB"/>
              <a:t>CLICK TO EDIT MASTER TITLE STYLE</a:t>
            </a:r>
            <a:endParaRPr lang="en-US"/>
          </a:p>
        </p:txBody>
      </p:sp>
      <p:sp>
        <p:nvSpPr>
          <p:cNvPr id="3" name="Subtitle 2"/>
          <p:cNvSpPr>
            <a:spLocks noGrp="1"/>
          </p:cNvSpPr>
          <p:nvPr>
            <p:ph type="subTitle" idx="1"/>
          </p:nvPr>
        </p:nvSpPr>
        <p:spPr>
          <a:xfrm>
            <a:off x="1143000" y="4728311"/>
            <a:ext cx="6858000" cy="523913"/>
          </a:xfrm>
          <a:prstGeom prst="rect">
            <a:avLst/>
          </a:prstGeom>
        </p:spPr>
        <p:txBody>
          <a:bodyPr anchor="ctr"/>
          <a:lstStyle>
            <a:lvl1pPr marL="0" indent="0" algn="ctr">
              <a:buNone/>
              <a:defRPr sz="2400">
                <a:solidFill>
                  <a:schemeClr val="bg1"/>
                </a:solidFill>
                <a:latin typeface="Rubik" pitchFamily="2" charset="-79"/>
                <a:cs typeface="Rubik" pitchFamily="2" charset="-79"/>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1429423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Page - Image -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62852"/>
            <a:ext cx="7772400" cy="870279"/>
          </a:xfrm>
          <a:prstGeom prst="rect">
            <a:avLst/>
          </a:prstGeom>
        </p:spPr>
        <p:txBody>
          <a:bodyPr anchor="ctr"/>
          <a:lstStyle>
            <a:lvl1pPr algn="ctr">
              <a:defRPr sz="6000" b="1" i="0">
                <a:solidFill>
                  <a:srgbClr val="17BBEE"/>
                </a:solidFill>
                <a:latin typeface="Rubik" pitchFamily="2" charset="-79"/>
                <a:cs typeface="Rubik" pitchFamily="2" charset="-79"/>
              </a:defRPr>
            </a:lvl1pPr>
          </a:lstStyle>
          <a:p>
            <a:r>
              <a:rPr lang="en-GB"/>
              <a:t>CLICK TO EDIT</a:t>
            </a:r>
            <a:endParaRPr lang="en-US"/>
          </a:p>
        </p:txBody>
      </p:sp>
      <p:sp>
        <p:nvSpPr>
          <p:cNvPr id="3" name="Subtitle 2"/>
          <p:cNvSpPr>
            <a:spLocks noGrp="1"/>
          </p:cNvSpPr>
          <p:nvPr>
            <p:ph type="subTitle" idx="1"/>
          </p:nvPr>
        </p:nvSpPr>
        <p:spPr>
          <a:xfrm>
            <a:off x="1143000" y="3027750"/>
            <a:ext cx="6858000" cy="523913"/>
          </a:xfrm>
          <a:prstGeom prst="rect">
            <a:avLst/>
          </a:prstGeom>
        </p:spPr>
        <p:txBody>
          <a:bodyPr anchor="ctr"/>
          <a:lstStyle>
            <a:lvl1pPr marL="0" indent="0" algn="ctr">
              <a:buNone/>
              <a:defRPr sz="2400">
                <a:solidFill>
                  <a:srgbClr val="17BBEE"/>
                </a:solidFill>
                <a:latin typeface="Rubik" pitchFamily="2" charset="-79"/>
                <a:cs typeface="Rubik" pitchFamily="2" charset="-79"/>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3897821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Page - Image - Pur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62852"/>
            <a:ext cx="7772400" cy="870279"/>
          </a:xfrm>
          <a:prstGeom prst="rect">
            <a:avLst/>
          </a:prstGeom>
        </p:spPr>
        <p:txBody>
          <a:bodyPr anchor="ctr"/>
          <a:lstStyle>
            <a:lvl1pPr algn="ctr">
              <a:defRPr sz="6000" b="1" i="0">
                <a:solidFill>
                  <a:srgbClr val="941A80"/>
                </a:solidFill>
                <a:latin typeface="Rubik" pitchFamily="2" charset="-79"/>
                <a:cs typeface="Rubik" pitchFamily="2" charset="-79"/>
              </a:defRPr>
            </a:lvl1pPr>
          </a:lstStyle>
          <a:p>
            <a:r>
              <a:rPr lang="en-GB"/>
              <a:t>CLICK TO EDIT</a:t>
            </a:r>
            <a:endParaRPr lang="en-US"/>
          </a:p>
        </p:txBody>
      </p:sp>
      <p:sp>
        <p:nvSpPr>
          <p:cNvPr id="3" name="Subtitle 2"/>
          <p:cNvSpPr>
            <a:spLocks noGrp="1"/>
          </p:cNvSpPr>
          <p:nvPr>
            <p:ph type="subTitle" idx="1"/>
          </p:nvPr>
        </p:nvSpPr>
        <p:spPr>
          <a:xfrm>
            <a:off x="1143000" y="3027750"/>
            <a:ext cx="6858000" cy="523913"/>
          </a:xfrm>
          <a:prstGeom prst="rect">
            <a:avLst/>
          </a:prstGeom>
        </p:spPr>
        <p:txBody>
          <a:bodyPr anchor="ctr"/>
          <a:lstStyle>
            <a:lvl1pPr marL="0" indent="0" algn="ctr">
              <a:buNone/>
              <a:defRPr sz="2400">
                <a:solidFill>
                  <a:srgbClr val="941A80"/>
                </a:solidFill>
                <a:latin typeface="Rubik" pitchFamily="2" charset="-79"/>
                <a:cs typeface="Rubik" pitchFamily="2" charset="-79"/>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456977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 Section Marker - Oran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63CCE-2D54-ACED-A339-079543AD5D01}"/>
              </a:ext>
            </a:extLst>
          </p:cNvPr>
          <p:cNvSpPr>
            <a:spLocks noGrp="1"/>
          </p:cNvSpPr>
          <p:nvPr>
            <p:ph type="ctrTitle"/>
          </p:nvPr>
        </p:nvSpPr>
        <p:spPr>
          <a:xfrm>
            <a:off x="1143000" y="2371299"/>
            <a:ext cx="6858000" cy="2387600"/>
          </a:xfrm>
          <a:prstGeom prst="rect">
            <a:avLst/>
          </a:prstGeom>
        </p:spPr>
        <p:txBody>
          <a:bodyPr anchor="ctr"/>
          <a:lstStyle>
            <a:lvl1pPr algn="ctr">
              <a:defRPr sz="6000" b="1" i="0">
                <a:solidFill>
                  <a:schemeClr val="bg1"/>
                </a:solidFill>
                <a:latin typeface="Rubik" pitchFamily="2" charset="-79"/>
                <a:cs typeface="Rubik" pitchFamily="2" charset="-79"/>
              </a:defRPr>
            </a:lvl1pPr>
          </a:lstStyle>
          <a:p>
            <a:r>
              <a:rPr lang="en-GB"/>
              <a:t>Click to edit Master title style</a:t>
            </a:r>
            <a:endParaRPr lang="en-US"/>
          </a:p>
        </p:txBody>
      </p:sp>
    </p:spTree>
    <p:extLst>
      <p:ext uri="{BB962C8B-B14F-4D97-AF65-F5344CB8AC3E}">
        <p14:creationId xmlns:p14="http://schemas.microsoft.com/office/powerpoint/2010/main" val="2975594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Section Marker -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63CCE-2D54-ACED-A339-079543AD5D01}"/>
              </a:ext>
            </a:extLst>
          </p:cNvPr>
          <p:cNvSpPr>
            <a:spLocks noGrp="1"/>
          </p:cNvSpPr>
          <p:nvPr>
            <p:ph type="ctrTitle"/>
          </p:nvPr>
        </p:nvSpPr>
        <p:spPr>
          <a:xfrm>
            <a:off x="1143000" y="2371299"/>
            <a:ext cx="6858000" cy="2387600"/>
          </a:xfrm>
          <a:prstGeom prst="rect">
            <a:avLst/>
          </a:prstGeom>
        </p:spPr>
        <p:txBody>
          <a:bodyPr anchor="ctr"/>
          <a:lstStyle>
            <a:lvl1pPr algn="ctr">
              <a:defRPr sz="6000" b="1" i="0">
                <a:solidFill>
                  <a:srgbClr val="00304A"/>
                </a:solidFill>
                <a:latin typeface="Rubik" pitchFamily="2" charset="-79"/>
                <a:cs typeface="Rubik" pitchFamily="2" charset="-79"/>
              </a:defRPr>
            </a:lvl1pPr>
          </a:lstStyle>
          <a:p>
            <a:r>
              <a:rPr lang="en-GB"/>
              <a:t>Click to edit Master title style</a:t>
            </a:r>
            <a:endParaRPr lang="en-US"/>
          </a:p>
        </p:txBody>
      </p:sp>
    </p:spTree>
    <p:extLst>
      <p:ext uri="{BB962C8B-B14F-4D97-AF65-F5344CB8AC3E}">
        <p14:creationId xmlns:p14="http://schemas.microsoft.com/office/powerpoint/2010/main" val="2721721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pter/ Section Marker - Pur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63CCE-2D54-ACED-A339-079543AD5D01}"/>
              </a:ext>
            </a:extLst>
          </p:cNvPr>
          <p:cNvSpPr>
            <a:spLocks noGrp="1"/>
          </p:cNvSpPr>
          <p:nvPr>
            <p:ph type="ctrTitle"/>
          </p:nvPr>
        </p:nvSpPr>
        <p:spPr>
          <a:xfrm>
            <a:off x="1143000" y="2371299"/>
            <a:ext cx="6858000" cy="2387600"/>
          </a:xfrm>
          <a:prstGeom prst="rect">
            <a:avLst/>
          </a:prstGeom>
        </p:spPr>
        <p:txBody>
          <a:bodyPr anchor="ctr"/>
          <a:lstStyle>
            <a:lvl1pPr algn="ctr">
              <a:defRPr sz="6000" b="1" i="0">
                <a:solidFill>
                  <a:schemeClr val="bg1"/>
                </a:solidFill>
                <a:latin typeface="Rubik" pitchFamily="2" charset="-79"/>
                <a:cs typeface="Rubik" pitchFamily="2" charset="-79"/>
              </a:defRPr>
            </a:lvl1pPr>
          </a:lstStyle>
          <a:p>
            <a:r>
              <a:rPr lang="en-GB"/>
              <a:t>Click to edit Master title style</a:t>
            </a:r>
            <a:endParaRPr lang="en-US"/>
          </a:p>
        </p:txBody>
      </p:sp>
    </p:spTree>
    <p:extLst>
      <p:ext uri="{BB962C8B-B14F-4D97-AF65-F5344CB8AC3E}">
        <p14:creationId xmlns:p14="http://schemas.microsoft.com/office/powerpoint/2010/main" val="891451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Page - Orange">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5282CB1B-8593-FDD4-ED48-7CD3BF4FD563}"/>
              </a:ext>
            </a:extLst>
          </p:cNvPr>
          <p:cNvSpPr>
            <a:spLocks noGrp="1"/>
          </p:cNvSpPr>
          <p:nvPr>
            <p:ph type="body" sz="quarter" idx="10"/>
          </p:nvPr>
        </p:nvSpPr>
        <p:spPr>
          <a:xfrm>
            <a:off x="692150" y="2832100"/>
            <a:ext cx="7772400" cy="3513138"/>
          </a:xfrm>
          <a:prstGeom prst="rect">
            <a:avLst/>
          </a:prstGeom>
        </p:spPr>
        <p:txBody>
          <a:bodyPr/>
          <a:lstStyle>
            <a:lvl1pPr>
              <a:defRPr>
                <a:latin typeface="Lato" panose="020F0502020204030203" pitchFamily="34" charset="77"/>
              </a:defRPr>
            </a:lvl1pPr>
            <a:lvl2pPr>
              <a:defRPr>
                <a:latin typeface="Lato" panose="020F0502020204030203" pitchFamily="34" charset="77"/>
              </a:defRPr>
            </a:lvl2pPr>
            <a:lvl3pPr>
              <a:defRPr>
                <a:latin typeface="Lato" panose="020F0502020204030203" pitchFamily="34" charset="77"/>
              </a:defRPr>
            </a:lvl3pPr>
            <a:lvl4pPr>
              <a:defRPr>
                <a:latin typeface="Lato" panose="020F0502020204030203" pitchFamily="34" charset="77"/>
              </a:defRPr>
            </a:lvl4pPr>
            <a:lvl5pPr>
              <a:defRPr>
                <a:latin typeface="Lato" panose="020F0502020204030203" pitchFamily="34"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3" name="Title 1">
            <a:extLst>
              <a:ext uri="{FF2B5EF4-FFF2-40B4-BE49-F238E27FC236}">
                <a16:creationId xmlns:a16="http://schemas.microsoft.com/office/drawing/2014/main" id="{EF852F48-5E2B-21A9-2EB0-A1B57A69088F}"/>
              </a:ext>
            </a:extLst>
          </p:cNvPr>
          <p:cNvSpPr>
            <a:spLocks noGrp="1"/>
          </p:cNvSpPr>
          <p:nvPr>
            <p:ph type="ctrTitle" hasCustomPrompt="1"/>
          </p:nvPr>
        </p:nvSpPr>
        <p:spPr>
          <a:xfrm>
            <a:off x="692150" y="1582989"/>
            <a:ext cx="7772400" cy="870279"/>
          </a:xfrm>
          <a:prstGeom prst="rect">
            <a:avLst/>
          </a:prstGeom>
        </p:spPr>
        <p:txBody>
          <a:bodyPr anchor="ctr"/>
          <a:lstStyle>
            <a:lvl1pPr algn="l">
              <a:defRPr sz="5000" b="1" i="0">
                <a:solidFill>
                  <a:srgbClr val="F49422"/>
                </a:solidFill>
                <a:latin typeface="Rubik" pitchFamily="2" charset="-79"/>
                <a:cs typeface="Rubik" pitchFamily="2" charset="-79"/>
              </a:defRPr>
            </a:lvl1pPr>
          </a:lstStyle>
          <a:p>
            <a:r>
              <a:rPr lang="en-GB"/>
              <a:t>CLICK TO EDIT</a:t>
            </a:r>
            <a:endParaRPr lang="en-US"/>
          </a:p>
        </p:txBody>
      </p:sp>
    </p:spTree>
    <p:extLst>
      <p:ext uri="{BB962C8B-B14F-4D97-AF65-F5344CB8AC3E}">
        <p14:creationId xmlns:p14="http://schemas.microsoft.com/office/powerpoint/2010/main" val="3122632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Page -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5282CB1B-8593-FDD4-ED48-7CD3BF4FD563}"/>
              </a:ext>
            </a:extLst>
          </p:cNvPr>
          <p:cNvSpPr>
            <a:spLocks noGrp="1"/>
          </p:cNvSpPr>
          <p:nvPr>
            <p:ph type="body" sz="quarter" idx="10"/>
          </p:nvPr>
        </p:nvSpPr>
        <p:spPr>
          <a:xfrm>
            <a:off x="692150" y="2832100"/>
            <a:ext cx="7772400" cy="3513138"/>
          </a:xfrm>
          <a:prstGeom prst="rect">
            <a:avLst/>
          </a:prstGeom>
        </p:spPr>
        <p:txBody>
          <a:bodyPr/>
          <a:lstStyle>
            <a:lvl1pPr>
              <a:defRPr>
                <a:latin typeface="Lato" panose="020F0502020204030203" pitchFamily="34" charset="77"/>
              </a:defRPr>
            </a:lvl1pPr>
            <a:lvl2pPr>
              <a:defRPr>
                <a:latin typeface="Lato" panose="020F0502020204030203" pitchFamily="34" charset="77"/>
              </a:defRPr>
            </a:lvl2pPr>
            <a:lvl3pPr>
              <a:defRPr>
                <a:latin typeface="Lato" panose="020F0502020204030203" pitchFamily="34" charset="77"/>
              </a:defRPr>
            </a:lvl3pPr>
            <a:lvl4pPr>
              <a:defRPr>
                <a:latin typeface="Lato" panose="020F0502020204030203" pitchFamily="34" charset="77"/>
              </a:defRPr>
            </a:lvl4pPr>
            <a:lvl5pPr>
              <a:defRPr>
                <a:latin typeface="Lato" panose="020F0502020204030203" pitchFamily="34"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3" name="Title 1">
            <a:extLst>
              <a:ext uri="{FF2B5EF4-FFF2-40B4-BE49-F238E27FC236}">
                <a16:creationId xmlns:a16="http://schemas.microsoft.com/office/drawing/2014/main" id="{EF852F48-5E2B-21A9-2EB0-A1B57A69088F}"/>
              </a:ext>
            </a:extLst>
          </p:cNvPr>
          <p:cNvSpPr>
            <a:spLocks noGrp="1"/>
          </p:cNvSpPr>
          <p:nvPr>
            <p:ph type="ctrTitle" hasCustomPrompt="1"/>
          </p:nvPr>
        </p:nvSpPr>
        <p:spPr>
          <a:xfrm>
            <a:off x="692150" y="1582989"/>
            <a:ext cx="7772400" cy="870279"/>
          </a:xfrm>
          <a:prstGeom prst="rect">
            <a:avLst/>
          </a:prstGeom>
        </p:spPr>
        <p:txBody>
          <a:bodyPr anchor="ctr"/>
          <a:lstStyle>
            <a:lvl1pPr algn="l">
              <a:defRPr sz="5000" b="1" i="0">
                <a:solidFill>
                  <a:srgbClr val="00304A"/>
                </a:solidFill>
                <a:latin typeface="Rubik" pitchFamily="2" charset="-79"/>
                <a:cs typeface="Rubik" pitchFamily="2" charset="-79"/>
              </a:defRPr>
            </a:lvl1pPr>
          </a:lstStyle>
          <a:p>
            <a:r>
              <a:rPr lang="en-GB"/>
              <a:t>CLICK TO EDIT</a:t>
            </a:r>
            <a:endParaRPr lang="en-US"/>
          </a:p>
        </p:txBody>
      </p:sp>
    </p:spTree>
    <p:extLst>
      <p:ext uri="{BB962C8B-B14F-4D97-AF65-F5344CB8AC3E}">
        <p14:creationId xmlns:p14="http://schemas.microsoft.com/office/powerpoint/2010/main" val="1118396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Page - Pur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5282CB1B-8593-FDD4-ED48-7CD3BF4FD563}"/>
              </a:ext>
            </a:extLst>
          </p:cNvPr>
          <p:cNvSpPr>
            <a:spLocks noGrp="1"/>
          </p:cNvSpPr>
          <p:nvPr>
            <p:ph type="body" sz="quarter" idx="10"/>
          </p:nvPr>
        </p:nvSpPr>
        <p:spPr>
          <a:xfrm>
            <a:off x="692150" y="2832100"/>
            <a:ext cx="7772400" cy="3513138"/>
          </a:xfrm>
          <a:prstGeom prst="rect">
            <a:avLst/>
          </a:prstGeom>
        </p:spPr>
        <p:txBody>
          <a:bodyPr/>
          <a:lstStyle>
            <a:lvl1pPr>
              <a:defRPr>
                <a:latin typeface="Lato" panose="020F0502020204030203" pitchFamily="34" charset="77"/>
              </a:defRPr>
            </a:lvl1pPr>
            <a:lvl2pPr>
              <a:defRPr>
                <a:latin typeface="Lato" panose="020F0502020204030203" pitchFamily="34" charset="77"/>
              </a:defRPr>
            </a:lvl2pPr>
            <a:lvl3pPr>
              <a:defRPr>
                <a:latin typeface="Lato" panose="020F0502020204030203" pitchFamily="34" charset="77"/>
              </a:defRPr>
            </a:lvl3pPr>
            <a:lvl4pPr>
              <a:defRPr>
                <a:latin typeface="Lato" panose="020F0502020204030203" pitchFamily="34" charset="77"/>
              </a:defRPr>
            </a:lvl4pPr>
            <a:lvl5pPr>
              <a:defRPr>
                <a:latin typeface="Lato" panose="020F0502020204030203" pitchFamily="34"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3" name="Title 1">
            <a:extLst>
              <a:ext uri="{FF2B5EF4-FFF2-40B4-BE49-F238E27FC236}">
                <a16:creationId xmlns:a16="http://schemas.microsoft.com/office/drawing/2014/main" id="{EF852F48-5E2B-21A9-2EB0-A1B57A69088F}"/>
              </a:ext>
            </a:extLst>
          </p:cNvPr>
          <p:cNvSpPr>
            <a:spLocks noGrp="1"/>
          </p:cNvSpPr>
          <p:nvPr>
            <p:ph type="ctrTitle" hasCustomPrompt="1"/>
          </p:nvPr>
        </p:nvSpPr>
        <p:spPr>
          <a:xfrm>
            <a:off x="692150" y="1582989"/>
            <a:ext cx="7772400" cy="870279"/>
          </a:xfrm>
          <a:prstGeom prst="rect">
            <a:avLst/>
          </a:prstGeom>
        </p:spPr>
        <p:txBody>
          <a:bodyPr anchor="ctr"/>
          <a:lstStyle>
            <a:lvl1pPr algn="l">
              <a:defRPr sz="5000" b="1" i="0">
                <a:solidFill>
                  <a:srgbClr val="941A80"/>
                </a:solidFill>
                <a:latin typeface="Rubik" pitchFamily="2" charset="-79"/>
                <a:cs typeface="Rubik" pitchFamily="2" charset="-79"/>
              </a:defRPr>
            </a:lvl1pPr>
          </a:lstStyle>
          <a:p>
            <a:r>
              <a:rPr lang="en-GB"/>
              <a:t>CLICK TO EDIT</a:t>
            </a:r>
            <a:endParaRPr lang="en-US"/>
          </a:p>
        </p:txBody>
      </p:sp>
    </p:spTree>
    <p:extLst>
      <p:ext uri="{BB962C8B-B14F-4D97-AF65-F5344CB8AC3E}">
        <p14:creationId xmlns:p14="http://schemas.microsoft.com/office/powerpoint/2010/main" val="11430560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image" Target="../media/image10.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image" Target="../media/image16.png"/><Relationship Id="rId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41546485"/>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4779009"/>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25273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9292581"/>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6468537"/>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92122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www.nationalnumeracy.org.uk/numberconfidenceweek"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hyperlink" Target="https://www.nationalnumeracy.org.uk/challenge/" TargetMode="External"/><Relationship Id="rId2" Type="http://schemas.openxmlformats.org/officeDocument/2006/relationships/notesSlide" Target="../notesSlides/notesSlide12.xml"/><Relationship Id="rId1" Type="http://schemas.openxmlformats.org/officeDocument/2006/relationships/slideLayout" Target="../slideLayouts/slideLayout9.xml"/><Relationship Id="rId5" Type="http://schemas.openxmlformats.org/officeDocument/2006/relationships/image" Target="../media/image21.png"/><Relationship Id="rId4" Type="http://schemas.openxmlformats.org/officeDocument/2006/relationships/hyperlink" Target="https://youtu.be/XZuert73Le0"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youtube.com/playlist?list=PLYpgAxGAo7olYLCt5wXP46hVLXzHsVmvx" TargetMode="External"/><Relationship Id="rId7" Type="http://schemas.openxmlformats.org/officeDocument/2006/relationships/hyperlink" Target="https://youtube.com/playlist?list=PLYpgAxGAo7okc5-H587ekkkAypToBMnfh"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hyperlink" Target="https://youtube.com/playlist?list=PLYpgAxGAo7on92ogojZvbYebMhOU9Wu77" TargetMode="External"/><Relationship Id="rId5" Type="http://schemas.openxmlformats.org/officeDocument/2006/relationships/hyperlink" Target="https://youtube.com/playlist?list=PLYpgAxGAo7olVOgH6Kc4_kxc8RZ7Dnyuh" TargetMode="External"/><Relationship Id="rId4" Type="http://schemas.openxmlformats.org/officeDocument/2006/relationships/hyperlink" Target="https://youtube.com/playlist?list=PLYpgAxGAo7onenAejvtWAkP891-bKBqB1"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youtu.be/NVqvJimdJV0"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B9C2B-BCB1-6D96-8461-4CEDA1528837}"/>
              </a:ext>
            </a:extLst>
          </p:cNvPr>
          <p:cNvSpPr>
            <a:spLocks noGrp="1"/>
          </p:cNvSpPr>
          <p:nvPr>
            <p:ph type="ctrTitle"/>
          </p:nvPr>
        </p:nvSpPr>
        <p:spPr/>
        <p:txBody>
          <a:bodyPr lIns="91440" tIns="45720" rIns="91440" bIns="45720" anchor="ctr"/>
          <a:lstStyle/>
          <a:p>
            <a:r>
              <a:rPr lang="en-US" sz="5000" dirty="0">
                <a:cs typeface="Rubik"/>
              </a:rPr>
              <a:t>TIME TO TALK NUMBERS</a:t>
            </a:r>
            <a:br>
              <a:rPr lang="en-US" sz="5000" dirty="0">
                <a:cs typeface="Rubik"/>
              </a:rPr>
            </a:br>
            <a:r>
              <a:rPr lang="en-US" sz="5000" dirty="0">
                <a:cs typeface="Rubik"/>
              </a:rPr>
              <a:t> SLIDE DECK</a:t>
            </a:r>
            <a:endParaRPr lang="en-US" sz="5000" dirty="0"/>
          </a:p>
        </p:txBody>
      </p:sp>
      <p:sp>
        <p:nvSpPr>
          <p:cNvPr id="3" name="Subtitle 2">
            <a:extLst>
              <a:ext uri="{FF2B5EF4-FFF2-40B4-BE49-F238E27FC236}">
                <a16:creationId xmlns:a16="http://schemas.microsoft.com/office/drawing/2014/main" id="{AD6A32AC-714B-CCCD-FA6F-0D3168391413}"/>
              </a:ext>
            </a:extLst>
          </p:cNvPr>
          <p:cNvSpPr>
            <a:spLocks noGrp="1"/>
          </p:cNvSpPr>
          <p:nvPr>
            <p:ph type="subTitle" idx="1"/>
          </p:nvPr>
        </p:nvSpPr>
        <p:spPr/>
        <p:txBody>
          <a:bodyPr lIns="91440" tIns="45720" rIns="91440" bIns="45720" anchor="ctr"/>
          <a:lstStyle/>
          <a:p>
            <a:r>
              <a:rPr lang="en-US" dirty="0">
                <a:cs typeface="Rubik"/>
              </a:rPr>
              <a:t> Number Confidence Week</a:t>
            </a:r>
            <a:endParaRPr lang="en-US" dirty="0"/>
          </a:p>
        </p:txBody>
      </p:sp>
    </p:spTree>
    <p:extLst>
      <p:ext uri="{BB962C8B-B14F-4D97-AF65-F5344CB8AC3E}">
        <p14:creationId xmlns:p14="http://schemas.microsoft.com/office/powerpoint/2010/main" val="31462521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2C81483-757D-8FDD-3CC0-FDE54B944ABB}"/>
              </a:ext>
            </a:extLst>
          </p:cNvPr>
          <p:cNvSpPr>
            <a:spLocks noGrp="1"/>
          </p:cNvSpPr>
          <p:nvPr>
            <p:ph type="body" sz="quarter" idx="10"/>
          </p:nvPr>
        </p:nvSpPr>
        <p:spPr>
          <a:xfrm>
            <a:off x="692150" y="2832100"/>
            <a:ext cx="7772400" cy="3513138"/>
          </a:xfrm>
        </p:spPr>
        <p:txBody>
          <a:bodyPr/>
          <a:lstStyle/>
          <a:p>
            <a:pPr marL="0" indent="0">
              <a:lnSpc>
                <a:spcPct val="100000"/>
              </a:lnSpc>
              <a:spcBef>
                <a:spcPts val="0"/>
              </a:spcBef>
              <a:buNone/>
            </a:pPr>
            <a:r>
              <a:rPr lang="en-GB" sz="1900"/>
              <a:t>Improving your numeracy is no different to building up your confidence to learn any other skill. </a:t>
            </a:r>
          </a:p>
          <a:p>
            <a:pPr marL="0" indent="0">
              <a:lnSpc>
                <a:spcPct val="100000"/>
              </a:lnSpc>
              <a:spcBef>
                <a:spcPts val="0"/>
              </a:spcBef>
              <a:buNone/>
            </a:pPr>
            <a:endParaRPr lang="en-GB" sz="1900"/>
          </a:p>
          <a:p>
            <a:pPr marL="0" indent="0">
              <a:lnSpc>
                <a:spcPct val="100000"/>
              </a:lnSpc>
              <a:spcBef>
                <a:spcPts val="0"/>
              </a:spcBef>
              <a:buNone/>
            </a:pPr>
            <a:r>
              <a:rPr lang="en-GB" sz="1900" b="1"/>
              <a:t>Thinking about the following questions, please share your experiences:</a:t>
            </a:r>
          </a:p>
          <a:p>
            <a:pPr>
              <a:lnSpc>
                <a:spcPct val="100000"/>
              </a:lnSpc>
              <a:spcBef>
                <a:spcPts val="0"/>
              </a:spcBef>
            </a:pPr>
            <a:r>
              <a:rPr lang="en-GB" sz="1900"/>
              <a:t>What is something you struggled to learn at first? </a:t>
            </a:r>
          </a:p>
          <a:p>
            <a:pPr>
              <a:lnSpc>
                <a:spcPct val="100000"/>
              </a:lnSpc>
              <a:spcBef>
                <a:spcPts val="0"/>
              </a:spcBef>
            </a:pPr>
            <a:r>
              <a:rPr lang="en-GB" sz="1900">
                <a:ea typeface="Lato"/>
                <a:cs typeface="Lato"/>
              </a:rPr>
              <a:t>How did it make you feel?</a:t>
            </a:r>
          </a:p>
          <a:p>
            <a:pPr>
              <a:lnSpc>
                <a:spcPct val="100000"/>
              </a:lnSpc>
              <a:spcBef>
                <a:spcPts val="0"/>
              </a:spcBef>
            </a:pPr>
            <a:r>
              <a:rPr lang="en-GB" sz="1900"/>
              <a:t>What steps did you take to overcome difficulties? </a:t>
            </a:r>
          </a:p>
          <a:p>
            <a:pPr>
              <a:lnSpc>
                <a:spcPct val="100000"/>
              </a:lnSpc>
              <a:spcBef>
                <a:spcPts val="0"/>
              </a:spcBef>
            </a:pPr>
            <a:r>
              <a:rPr lang="en-GB" sz="1900"/>
              <a:t>Did you get there in the end? </a:t>
            </a:r>
          </a:p>
          <a:p>
            <a:pPr>
              <a:lnSpc>
                <a:spcPct val="100000"/>
              </a:lnSpc>
              <a:spcBef>
                <a:spcPts val="0"/>
              </a:spcBef>
            </a:pPr>
            <a:r>
              <a:rPr lang="en-GB" sz="1900"/>
              <a:t>Why did/didn’t you give up?</a:t>
            </a:r>
          </a:p>
          <a:p>
            <a:endParaRPr lang="en-GB"/>
          </a:p>
        </p:txBody>
      </p:sp>
      <p:sp>
        <p:nvSpPr>
          <p:cNvPr id="3" name="Title 2">
            <a:extLst>
              <a:ext uri="{FF2B5EF4-FFF2-40B4-BE49-F238E27FC236}">
                <a16:creationId xmlns:a16="http://schemas.microsoft.com/office/drawing/2014/main" id="{E4D2FB56-FB11-8CD5-744C-32E7E2E319FA}"/>
              </a:ext>
            </a:extLst>
          </p:cNvPr>
          <p:cNvSpPr>
            <a:spLocks noGrp="1"/>
          </p:cNvSpPr>
          <p:nvPr>
            <p:ph type="ctrTitle"/>
          </p:nvPr>
        </p:nvSpPr>
        <p:spPr/>
        <p:txBody>
          <a:bodyPr/>
          <a:lstStyle/>
          <a:p>
            <a:r>
              <a:rPr lang="en-GB" sz="3800"/>
              <a:t>TOPIC: GENERAL CONFIDENCE AND SKILLS BUILDING</a:t>
            </a:r>
          </a:p>
        </p:txBody>
      </p:sp>
    </p:spTree>
    <p:extLst>
      <p:ext uri="{BB962C8B-B14F-4D97-AF65-F5344CB8AC3E}">
        <p14:creationId xmlns:p14="http://schemas.microsoft.com/office/powerpoint/2010/main" val="40948049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8AE47D7-235D-53CE-0F4A-58CE2D29F489}"/>
              </a:ext>
            </a:extLst>
          </p:cNvPr>
          <p:cNvSpPr>
            <a:spLocks noGrp="1"/>
          </p:cNvSpPr>
          <p:nvPr>
            <p:ph type="ctrTitle"/>
          </p:nvPr>
        </p:nvSpPr>
        <p:spPr/>
        <p:txBody>
          <a:bodyPr lIns="91440" tIns="45720" rIns="91440" bIns="45720" anchor="ctr"/>
          <a:lstStyle/>
          <a:p>
            <a:r>
              <a:rPr lang="en-GB" sz="5000">
                <a:cs typeface="Rubik"/>
              </a:rPr>
              <a:t>NEXT STEPS</a:t>
            </a:r>
          </a:p>
        </p:txBody>
      </p:sp>
    </p:spTree>
    <p:extLst>
      <p:ext uri="{BB962C8B-B14F-4D97-AF65-F5344CB8AC3E}">
        <p14:creationId xmlns:p14="http://schemas.microsoft.com/office/powerpoint/2010/main" val="32994022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2BB1614-CFEE-427E-B667-39FC1F25A84A}"/>
              </a:ext>
            </a:extLst>
          </p:cNvPr>
          <p:cNvSpPr>
            <a:spLocks noGrp="1"/>
          </p:cNvSpPr>
          <p:nvPr>
            <p:ph type="body" sz="quarter" idx="10"/>
          </p:nvPr>
        </p:nvSpPr>
        <p:spPr/>
        <p:txBody>
          <a:bodyPr lIns="91440" tIns="45720" rIns="91440" bIns="45720" anchor="t"/>
          <a:lstStyle/>
          <a:p>
            <a:pPr marL="457200" lvl="1" indent="-457200">
              <a:lnSpc>
                <a:spcPct val="100000"/>
              </a:lnSpc>
              <a:spcBef>
                <a:spcPts val="0"/>
              </a:spcBef>
              <a:buFont typeface="+mj-lt"/>
              <a:buAutoNum type="arabicPeriod"/>
            </a:pPr>
            <a:r>
              <a:rPr lang="en-US" sz="1900">
                <a:latin typeface="Lato"/>
                <a:ea typeface="Lato"/>
                <a:cs typeface="Lato"/>
              </a:rPr>
              <a:t>Have a go and stick with it, you might find </a:t>
            </a:r>
            <a:r>
              <a:rPr lang="en-GB" sz="1900">
                <a:latin typeface="Lato"/>
                <a:ea typeface="Lato"/>
                <a:cs typeface="Lato"/>
              </a:rPr>
              <a:t>that the way you feel about maths changes over time</a:t>
            </a:r>
          </a:p>
          <a:p>
            <a:pPr marL="457200" lvl="1" indent="-457200">
              <a:lnSpc>
                <a:spcPct val="100000"/>
              </a:lnSpc>
              <a:spcBef>
                <a:spcPts val="0"/>
              </a:spcBef>
              <a:buFont typeface="+mj-lt"/>
              <a:buAutoNum type="arabicPeriod"/>
            </a:pPr>
            <a:r>
              <a:rPr lang="en-US" sz="1900">
                <a:latin typeface="Lato"/>
                <a:ea typeface="Lato"/>
                <a:cs typeface="Lato"/>
              </a:rPr>
              <a:t>Keep </a:t>
            </a:r>
            <a:r>
              <a:rPr lang="en-US" sz="1900" err="1">
                <a:latin typeface="Lato"/>
                <a:ea typeface="Lato"/>
                <a:cs typeface="Lato"/>
              </a:rPr>
              <a:t>practising</a:t>
            </a:r>
            <a:r>
              <a:rPr lang="en-US" sz="1900">
                <a:latin typeface="Lato"/>
                <a:ea typeface="Lato"/>
                <a:cs typeface="Lato"/>
              </a:rPr>
              <a:t> and your confidence and skills can grow</a:t>
            </a:r>
            <a:endParaRPr lang="en-GB" sz="1900">
              <a:latin typeface="Lato"/>
              <a:ea typeface="Lato"/>
              <a:cs typeface="Lato"/>
            </a:endParaRPr>
          </a:p>
          <a:p>
            <a:pPr marL="457200" lvl="1" indent="-457200">
              <a:lnSpc>
                <a:spcPct val="100000"/>
              </a:lnSpc>
              <a:spcBef>
                <a:spcPts val="0"/>
              </a:spcBef>
              <a:buFont typeface="+mj-lt"/>
              <a:buAutoNum type="arabicPeriod"/>
              <a:defRPr/>
            </a:pPr>
            <a:r>
              <a:rPr lang="en-US" sz="1900">
                <a:latin typeface="Lato"/>
                <a:ea typeface="Lato"/>
                <a:cs typeface="Lato"/>
              </a:rPr>
              <a:t>Find a comfortable space to be in, without distractions</a:t>
            </a:r>
          </a:p>
          <a:p>
            <a:pPr marL="457200" lvl="1" indent="-457200">
              <a:lnSpc>
                <a:spcPct val="100000"/>
              </a:lnSpc>
              <a:spcBef>
                <a:spcPts val="0"/>
              </a:spcBef>
              <a:buFont typeface="+mj-lt"/>
              <a:buAutoNum type="arabicPeriod"/>
              <a:defRPr/>
            </a:pPr>
            <a:r>
              <a:rPr lang="en-US" sz="1900">
                <a:latin typeface="Lato"/>
                <a:ea typeface="Lato"/>
                <a:cs typeface="Lato"/>
              </a:rPr>
              <a:t>It's ok to be honest at work and at home about how you  feel</a:t>
            </a:r>
          </a:p>
          <a:p>
            <a:pPr marL="457200" lvl="1" indent="-457200">
              <a:lnSpc>
                <a:spcPct val="100000"/>
              </a:lnSpc>
              <a:spcBef>
                <a:spcPts val="0"/>
              </a:spcBef>
              <a:buFont typeface="+mj-lt"/>
              <a:buAutoNum type="arabicPeriod"/>
              <a:defRPr/>
            </a:pPr>
            <a:r>
              <a:rPr lang="en-US" sz="1900">
                <a:latin typeface="Lato"/>
                <a:ea typeface="Lato"/>
                <a:cs typeface="Lato"/>
              </a:rPr>
              <a:t>Challenge your own beliefs</a:t>
            </a:r>
          </a:p>
          <a:p>
            <a:pPr marL="457200" lvl="1" indent="-457200">
              <a:lnSpc>
                <a:spcPct val="100000"/>
              </a:lnSpc>
              <a:spcBef>
                <a:spcPts val="0"/>
              </a:spcBef>
              <a:buFont typeface="+mj-lt"/>
              <a:buAutoNum type="arabicPeriod"/>
              <a:defRPr/>
            </a:pPr>
            <a:r>
              <a:rPr lang="en-US" sz="1900">
                <a:latin typeface="Lato"/>
                <a:ea typeface="Lato"/>
                <a:cs typeface="Lato"/>
              </a:rPr>
              <a:t>Try not to compare yourself to others</a:t>
            </a:r>
          </a:p>
          <a:p>
            <a:pPr marL="457200" lvl="1" indent="-457200">
              <a:lnSpc>
                <a:spcPct val="100000"/>
              </a:lnSpc>
              <a:spcBef>
                <a:spcPts val="0"/>
              </a:spcBef>
              <a:buFont typeface="+mj-lt"/>
              <a:buAutoNum type="arabicPeriod"/>
              <a:defRPr/>
            </a:pPr>
            <a:r>
              <a:rPr lang="en-US" sz="1900">
                <a:latin typeface="Lato"/>
                <a:ea typeface="Lato"/>
                <a:cs typeface="Lato"/>
              </a:rPr>
              <a:t>Take your time</a:t>
            </a:r>
            <a:endParaRPr lang="en-GB" sz="1900">
              <a:latin typeface="Lato"/>
              <a:ea typeface="Lato"/>
              <a:cs typeface="Lato"/>
            </a:endParaRPr>
          </a:p>
          <a:p>
            <a:pPr marL="0" lvl="1" indent="0">
              <a:lnSpc>
                <a:spcPct val="100000"/>
              </a:lnSpc>
              <a:spcBef>
                <a:spcPts val="0"/>
              </a:spcBef>
              <a:buNone/>
              <a:defRPr/>
            </a:pPr>
            <a:endParaRPr lang="en-GB" sz="1900">
              <a:latin typeface="Lato"/>
              <a:ea typeface="Lato"/>
              <a:cs typeface="Lato"/>
            </a:endParaRPr>
          </a:p>
          <a:p>
            <a:pPr marL="0" lvl="1" indent="0">
              <a:lnSpc>
                <a:spcPct val="100000"/>
              </a:lnSpc>
              <a:spcBef>
                <a:spcPts val="0"/>
              </a:spcBef>
              <a:buNone/>
              <a:defRPr/>
            </a:pPr>
            <a:r>
              <a:rPr lang="en-GB" sz="1900">
                <a:latin typeface="Lato"/>
                <a:ea typeface="Lato"/>
                <a:cs typeface="Lato"/>
              </a:rPr>
              <a:t>Want to know more? Visit the </a:t>
            </a:r>
            <a:r>
              <a:rPr lang="en-GB" sz="1900">
                <a:latin typeface="Lato"/>
                <a:ea typeface="Lato"/>
                <a:cs typeface="Lato"/>
                <a:hlinkClick r:id="rId3"/>
              </a:rPr>
              <a:t>Number Confidence Week hub </a:t>
            </a:r>
            <a:r>
              <a:rPr lang="en-GB" sz="1900">
                <a:latin typeface="Lato"/>
                <a:ea typeface="Lato"/>
                <a:cs typeface="Lato"/>
              </a:rPr>
              <a:t>for more top tips and loads of free, practical resources </a:t>
            </a:r>
            <a:r>
              <a:rPr lang="en-GB" sz="1900"/>
              <a:t>to help give your number confidence a boost.</a:t>
            </a:r>
          </a:p>
          <a:p>
            <a:pPr marL="0" lvl="1" indent="0">
              <a:lnSpc>
                <a:spcPct val="100000"/>
              </a:lnSpc>
              <a:spcBef>
                <a:spcPts val="0"/>
              </a:spcBef>
              <a:buNone/>
              <a:defRPr/>
            </a:pPr>
            <a:endParaRPr lang="en-US" sz="2000">
              <a:ea typeface="Lato"/>
              <a:cs typeface="Lato"/>
            </a:endParaRPr>
          </a:p>
        </p:txBody>
      </p:sp>
      <p:sp>
        <p:nvSpPr>
          <p:cNvPr id="3" name="Title 2">
            <a:extLst>
              <a:ext uri="{FF2B5EF4-FFF2-40B4-BE49-F238E27FC236}">
                <a16:creationId xmlns:a16="http://schemas.microsoft.com/office/drawing/2014/main" id="{F80E6FDB-E14A-0A81-1B2A-5DA62398A30A}"/>
              </a:ext>
            </a:extLst>
          </p:cNvPr>
          <p:cNvSpPr>
            <a:spLocks noGrp="1"/>
          </p:cNvSpPr>
          <p:nvPr>
            <p:ph type="ctrTitle"/>
          </p:nvPr>
        </p:nvSpPr>
        <p:spPr/>
        <p:txBody>
          <a:bodyPr lIns="91440" tIns="45720" rIns="91440" bIns="45720" anchor="ctr"/>
          <a:lstStyle/>
          <a:p>
            <a:r>
              <a:rPr lang="en-GB" sz="4600">
                <a:cs typeface="Rubik"/>
              </a:rPr>
              <a:t>7 TIPS FOR FEELING GOOD ABOUT NUMBERS</a:t>
            </a:r>
          </a:p>
        </p:txBody>
      </p:sp>
    </p:spTree>
    <p:extLst>
      <p:ext uri="{BB962C8B-B14F-4D97-AF65-F5344CB8AC3E}">
        <p14:creationId xmlns:p14="http://schemas.microsoft.com/office/powerpoint/2010/main" val="11487757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AC5F863-BF9B-9F1B-B824-C744D6606CEE}"/>
              </a:ext>
            </a:extLst>
          </p:cNvPr>
          <p:cNvSpPr>
            <a:spLocks noGrp="1"/>
          </p:cNvSpPr>
          <p:nvPr>
            <p:ph type="body" sz="quarter" idx="10"/>
          </p:nvPr>
        </p:nvSpPr>
        <p:spPr>
          <a:xfrm>
            <a:off x="692150" y="2832100"/>
            <a:ext cx="3479017" cy="3513138"/>
          </a:xfrm>
        </p:spPr>
        <p:txBody>
          <a:bodyPr/>
          <a:lstStyle/>
          <a:p>
            <a:pPr marL="0" indent="0">
              <a:buNone/>
            </a:pPr>
            <a:r>
              <a:rPr lang="en-GB" sz="1900" b="1"/>
              <a:t>Try the </a:t>
            </a:r>
            <a:r>
              <a:rPr lang="en-GB" sz="1900" b="1">
                <a:hlinkClick r:id="rId3"/>
              </a:rPr>
              <a:t>National Numeracy Challenge</a:t>
            </a:r>
            <a:r>
              <a:rPr lang="en-GB" sz="1900" b="1"/>
              <a:t>, a free online tool from National Numeracy that helps you improve your numeracy.</a:t>
            </a:r>
          </a:p>
          <a:p>
            <a:pPr marL="0" indent="0">
              <a:buNone/>
            </a:pPr>
            <a:r>
              <a:rPr lang="en-GB" sz="1900"/>
              <a:t>You can get started in just 10 minutes using any device. Have a go anytime, anywhere, at your own pace. </a:t>
            </a:r>
          </a:p>
          <a:p>
            <a:pPr marL="0" indent="0">
              <a:buNone/>
            </a:pPr>
            <a:r>
              <a:rPr lang="en-US" sz="1900" b="0">
                <a:solidFill>
                  <a:srgbClr val="0070C0"/>
                </a:solidFill>
                <a:latin typeface="Lato"/>
                <a:ea typeface="Lato"/>
                <a:cs typeface="Lato"/>
                <a:hlinkClick r:id="rId4"/>
              </a:rPr>
              <a:t>Watch this short video</a:t>
            </a:r>
            <a:r>
              <a:rPr lang="en-US" sz="1900" b="0">
                <a:solidFill>
                  <a:srgbClr val="0070C0"/>
                </a:solidFill>
                <a:latin typeface="Lato"/>
                <a:ea typeface="Lato"/>
                <a:cs typeface="Lato"/>
              </a:rPr>
              <a:t> </a:t>
            </a:r>
            <a:r>
              <a:rPr lang="en-US" sz="1900" b="0">
                <a:latin typeface="Lato"/>
                <a:ea typeface="Lato"/>
                <a:cs typeface="Lato"/>
              </a:rPr>
              <a:t>to see how it can help you.</a:t>
            </a:r>
            <a:endParaRPr lang="en-GB" sz="1900"/>
          </a:p>
        </p:txBody>
      </p:sp>
      <p:sp>
        <p:nvSpPr>
          <p:cNvPr id="4" name="Title 3">
            <a:extLst>
              <a:ext uri="{FF2B5EF4-FFF2-40B4-BE49-F238E27FC236}">
                <a16:creationId xmlns:a16="http://schemas.microsoft.com/office/drawing/2014/main" id="{7AC0B5AC-E054-B5E7-F66C-C5F18E6EF008}"/>
              </a:ext>
            </a:extLst>
          </p:cNvPr>
          <p:cNvSpPr>
            <a:spLocks noGrp="1"/>
          </p:cNvSpPr>
          <p:nvPr>
            <p:ph type="ctrTitle"/>
          </p:nvPr>
        </p:nvSpPr>
        <p:spPr/>
        <p:txBody>
          <a:bodyPr lIns="91440" tIns="45720" rIns="91440" bIns="45720" anchor="ctr"/>
          <a:lstStyle/>
          <a:p>
            <a:r>
              <a:rPr lang="en-GB" sz="4600">
                <a:cs typeface="Rubik"/>
              </a:rPr>
              <a:t>IMPROVE YOUR NUMERACY</a:t>
            </a:r>
          </a:p>
        </p:txBody>
      </p:sp>
      <p:pic>
        <p:nvPicPr>
          <p:cNvPr id="6" name="Picture 18" descr="Text&#10;&#10;Description automatically generated">
            <a:hlinkClick r:id="rId4"/>
            <a:extLst>
              <a:ext uri="{FF2B5EF4-FFF2-40B4-BE49-F238E27FC236}">
                <a16:creationId xmlns:a16="http://schemas.microsoft.com/office/drawing/2014/main" id="{83217E22-658D-EB42-D325-8CBC495E4FD1}"/>
              </a:ext>
            </a:extLst>
          </p:cNvPr>
          <p:cNvPicPr>
            <a:picLocks noChangeAspect="1"/>
          </p:cNvPicPr>
          <p:nvPr/>
        </p:nvPicPr>
        <p:blipFill>
          <a:blip r:embed="rId5"/>
          <a:stretch>
            <a:fillRect/>
          </a:stretch>
        </p:blipFill>
        <p:spPr>
          <a:xfrm>
            <a:off x="4421688" y="2832100"/>
            <a:ext cx="4568201" cy="2547013"/>
          </a:xfrm>
          <a:prstGeom prst="rect">
            <a:avLst/>
          </a:prstGeom>
          <a:ln>
            <a:solidFill>
              <a:schemeClr val="tx1"/>
            </a:solidFill>
          </a:ln>
        </p:spPr>
      </p:pic>
    </p:spTree>
    <p:extLst>
      <p:ext uri="{BB962C8B-B14F-4D97-AF65-F5344CB8AC3E}">
        <p14:creationId xmlns:p14="http://schemas.microsoft.com/office/powerpoint/2010/main" val="39399771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A545424-59C2-450C-A612-8C861EF13E81}"/>
              </a:ext>
            </a:extLst>
          </p:cNvPr>
          <p:cNvSpPr>
            <a:spLocks noGrp="1"/>
          </p:cNvSpPr>
          <p:nvPr>
            <p:ph type="body" sz="quarter" idx="10"/>
          </p:nvPr>
        </p:nvSpPr>
        <p:spPr/>
        <p:txBody>
          <a:bodyPr/>
          <a:lstStyle/>
          <a:p>
            <a:pPr marL="0" indent="0">
              <a:lnSpc>
                <a:spcPct val="100000"/>
              </a:lnSpc>
              <a:spcBef>
                <a:spcPts val="0"/>
              </a:spcBef>
              <a:buNone/>
            </a:pPr>
            <a:r>
              <a:rPr lang="en-US" sz="1900" b="1">
                <a:solidFill>
                  <a:schemeClr val="tx1"/>
                </a:solidFill>
                <a:latin typeface="Lato"/>
                <a:ea typeface="Lato"/>
                <a:cs typeface="Lato"/>
              </a:rPr>
              <a:t>Watch one or more of our Confidence Conversation video series.</a:t>
            </a:r>
          </a:p>
          <a:p>
            <a:pPr marL="0" indent="0">
              <a:lnSpc>
                <a:spcPct val="100000"/>
              </a:lnSpc>
              <a:spcBef>
                <a:spcPts val="0"/>
              </a:spcBef>
              <a:buNone/>
            </a:pPr>
            <a:endParaRPr lang="en-US" sz="1900" b="1">
              <a:latin typeface="Lato"/>
              <a:ea typeface="Lato"/>
              <a:cs typeface="Lato"/>
            </a:endParaRPr>
          </a:p>
          <a:p>
            <a:pPr marL="0" indent="0">
              <a:lnSpc>
                <a:spcPct val="100000"/>
              </a:lnSpc>
              <a:spcBef>
                <a:spcPts val="0"/>
              </a:spcBef>
              <a:buNone/>
            </a:pPr>
            <a:r>
              <a:rPr lang="en-US" sz="1900">
                <a:solidFill>
                  <a:schemeClr val="tx1"/>
                </a:solidFill>
                <a:latin typeface="Lato"/>
                <a:ea typeface="Lato"/>
                <a:cs typeface="Lato"/>
              </a:rPr>
              <a:t>Use the links below to hear from others as they discuss the most popular themes for improving numeracy:</a:t>
            </a:r>
          </a:p>
          <a:p>
            <a:pPr marL="0" indent="0">
              <a:lnSpc>
                <a:spcPct val="100000"/>
              </a:lnSpc>
              <a:spcBef>
                <a:spcPts val="0"/>
              </a:spcBef>
              <a:buNone/>
            </a:pPr>
            <a:endParaRPr lang="en-US" sz="1900">
              <a:solidFill>
                <a:schemeClr val="tx1"/>
              </a:solidFill>
              <a:ea typeface="Lato" panose="020F0502020204030203" pitchFamily="34" charset="77"/>
              <a:cs typeface="Lato" panose="020F0502020204030203" pitchFamily="34" charset="77"/>
            </a:endParaRPr>
          </a:p>
          <a:p>
            <a:pPr marL="114300" indent="-342900">
              <a:lnSpc>
                <a:spcPct val="100000"/>
              </a:lnSpc>
              <a:spcBef>
                <a:spcPts val="0"/>
              </a:spcBef>
              <a:buFont typeface="Arial"/>
              <a:buChar char="•"/>
            </a:pPr>
            <a:r>
              <a:rPr lang="en-US" sz="1900">
                <a:solidFill>
                  <a:schemeClr val="tx1"/>
                </a:solidFill>
                <a:latin typeface="Lato"/>
                <a:ea typeface="Lato"/>
                <a:cs typeface="Lato"/>
                <a:hlinkClick r:id="rId3"/>
              </a:rPr>
              <a:t>Getting on at work</a:t>
            </a:r>
            <a:endParaRPr lang="en-US" sz="1900">
              <a:solidFill>
                <a:schemeClr val="tx1"/>
              </a:solidFill>
              <a:ea typeface="Lato" panose="020F0502020204030203" pitchFamily="34" charset="77"/>
              <a:cs typeface="Lato" panose="020F0502020204030203" pitchFamily="34" charset="77"/>
            </a:endParaRPr>
          </a:p>
          <a:p>
            <a:pPr marL="114300" indent="-342900">
              <a:lnSpc>
                <a:spcPct val="100000"/>
              </a:lnSpc>
              <a:spcBef>
                <a:spcPts val="0"/>
              </a:spcBef>
              <a:buFont typeface="Arial"/>
              <a:buChar char="•"/>
            </a:pPr>
            <a:r>
              <a:rPr lang="en-US" sz="1900">
                <a:solidFill>
                  <a:schemeClr val="tx1"/>
                </a:solidFill>
                <a:latin typeface="Lato"/>
                <a:ea typeface="Lato"/>
                <a:cs typeface="Lato"/>
                <a:hlinkClick r:id="rId4"/>
              </a:rPr>
              <a:t>Managing money</a:t>
            </a:r>
            <a:endParaRPr lang="en-US" sz="1900">
              <a:solidFill>
                <a:schemeClr val="tx1"/>
              </a:solidFill>
              <a:ea typeface="Lato" panose="020F0502020204030203" pitchFamily="34" charset="77"/>
              <a:cs typeface="Lato" panose="020F0502020204030203" pitchFamily="34" charset="77"/>
            </a:endParaRPr>
          </a:p>
          <a:p>
            <a:pPr marL="114300" indent="-342900">
              <a:lnSpc>
                <a:spcPct val="100000"/>
              </a:lnSpc>
              <a:spcBef>
                <a:spcPts val="0"/>
              </a:spcBef>
              <a:buFont typeface="Arial"/>
              <a:buChar char="•"/>
            </a:pPr>
            <a:r>
              <a:rPr lang="en-US" sz="1900">
                <a:solidFill>
                  <a:schemeClr val="tx1"/>
                </a:solidFill>
                <a:latin typeface="Lato"/>
                <a:ea typeface="Lato"/>
                <a:cs typeface="Lato"/>
                <a:hlinkClick r:id="rId5"/>
              </a:rPr>
              <a:t>Supporting children</a:t>
            </a:r>
            <a:endParaRPr lang="en-US" sz="1900">
              <a:solidFill>
                <a:schemeClr val="tx1"/>
              </a:solidFill>
              <a:latin typeface="Lato"/>
              <a:ea typeface="Lato"/>
              <a:cs typeface="Lato"/>
            </a:endParaRPr>
          </a:p>
          <a:p>
            <a:pPr marL="114300" indent="-342900">
              <a:lnSpc>
                <a:spcPct val="100000"/>
              </a:lnSpc>
              <a:spcBef>
                <a:spcPts val="0"/>
              </a:spcBef>
              <a:buFont typeface="Arial"/>
              <a:buChar char="•"/>
            </a:pPr>
            <a:r>
              <a:rPr lang="en-GB" sz="1900">
                <a:solidFill>
                  <a:schemeClr val="tx1"/>
                </a:solidFill>
                <a:latin typeface="Lato"/>
                <a:ea typeface="Lato"/>
                <a:cs typeface="Lato"/>
                <a:hlinkClick r:id="rId6"/>
              </a:rPr>
              <a:t>Greater confidence in everyday life</a:t>
            </a:r>
            <a:endParaRPr lang="en-US" sz="1900">
              <a:latin typeface="Lato"/>
              <a:ea typeface="Lato"/>
              <a:cs typeface="Lato"/>
            </a:endParaRPr>
          </a:p>
          <a:p>
            <a:pPr marL="0" indent="0">
              <a:lnSpc>
                <a:spcPct val="100000"/>
              </a:lnSpc>
              <a:spcBef>
                <a:spcPts val="0"/>
              </a:spcBef>
              <a:buNone/>
            </a:pPr>
            <a:endParaRPr lang="en-US" sz="1900">
              <a:solidFill>
                <a:schemeClr val="tx1"/>
              </a:solidFill>
              <a:latin typeface="Lato"/>
              <a:ea typeface="Lato"/>
              <a:cs typeface="Lato"/>
            </a:endParaRPr>
          </a:p>
          <a:p>
            <a:pPr marL="0" indent="0">
              <a:lnSpc>
                <a:spcPct val="100000"/>
              </a:lnSpc>
              <a:spcBef>
                <a:spcPts val="0"/>
              </a:spcBef>
              <a:buNone/>
            </a:pPr>
            <a:r>
              <a:rPr lang="en-GB" sz="1900">
                <a:solidFill>
                  <a:schemeClr val="tx1"/>
                </a:solidFill>
                <a:latin typeface="Lato"/>
                <a:ea typeface="Lato"/>
                <a:cs typeface="Lato"/>
                <a:hlinkClick r:id="rId7"/>
              </a:rPr>
              <a:t>Watch the full video series on YouTube.</a:t>
            </a:r>
            <a:endParaRPr lang="en-GB" sz="1900"/>
          </a:p>
        </p:txBody>
      </p:sp>
      <p:sp>
        <p:nvSpPr>
          <p:cNvPr id="4" name="Title 3">
            <a:extLst>
              <a:ext uri="{FF2B5EF4-FFF2-40B4-BE49-F238E27FC236}">
                <a16:creationId xmlns:a16="http://schemas.microsoft.com/office/drawing/2014/main" id="{600BEB94-725B-A39D-F24B-2380EE30627D}"/>
              </a:ext>
            </a:extLst>
          </p:cNvPr>
          <p:cNvSpPr>
            <a:spLocks noGrp="1"/>
          </p:cNvSpPr>
          <p:nvPr>
            <p:ph type="ctrTitle"/>
          </p:nvPr>
        </p:nvSpPr>
        <p:spPr/>
        <p:txBody>
          <a:bodyPr lIns="91440" tIns="45720" rIns="91440" bIns="45720" anchor="ctr"/>
          <a:lstStyle/>
          <a:p>
            <a:r>
              <a:rPr lang="en-GB" sz="4600">
                <a:cs typeface="Rubik"/>
              </a:rPr>
              <a:t>NUMERACY FOR EVERYDAY LIFE VIDEOS</a:t>
            </a:r>
          </a:p>
        </p:txBody>
      </p:sp>
    </p:spTree>
    <p:extLst>
      <p:ext uri="{BB962C8B-B14F-4D97-AF65-F5344CB8AC3E}">
        <p14:creationId xmlns:p14="http://schemas.microsoft.com/office/powerpoint/2010/main" val="5057060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BFEF98-BA9F-516D-3127-4C562466F4D3}"/>
              </a:ext>
            </a:extLst>
          </p:cNvPr>
          <p:cNvSpPr>
            <a:spLocks noGrp="1"/>
          </p:cNvSpPr>
          <p:nvPr>
            <p:ph type="ctrTitle"/>
          </p:nvPr>
        </p:nvSpPr>
        <p:spPr/>
        <p:txBody>
          <a:bodyPr lIns="91440" tIns="45720" rIns="91440" bIns="45720" anchor="ctr"/>
          <a:lstStyle/>
          <a:p>
            <a:r>
              <a:rPr lang="en-GB" sz="5000">
                <a:cs typeface="Rubik"/>
              </a:rPr>
              <a:t>THANK YOU FOR TAKING PART</a:t>
            </a:r>
          </a:p>
        </p:txBody>
      </p:sp>
    </p:spTree>
    <p:extLst>
      <p:ext uri="{BB962C8B-B14F-4D97-AF65-F5344CB8AC3E}">
        <p14:creationId xmlns:p14="http://schemas.microsoft.com/office/powerpoint/2010/main" val="519259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8E82CD5-310B-B2D4-C656-908C3AACE830}"/>
              </a:ext>
            </a:extLst>
          </p:cNvPr>
          <p:cNvSpPr>
            <a:spLocks noGrp="1"/>
          </p:cNvSpPr>
          <p:nvPr>
            <p:ph type="body" sz="quarter" idx="10"/>
          </p:nvPr>
        </p:nvSpPr>
        <p:spPr>
          <a:xfrm>
            <a:off x="692150" y="2553629"/>
            <a:ext cx="8161918" cy="3513138"/>
          </a:xfrm>
        </p:spPr>
        <p:txBody>
          <a:bodyPr/>
          <a:lstStyle/>
          <a:p>
            <a:pPr marL="0" indent="0" fontAlgn="base">
              <a:lnSpc>
                <a:spcPct val="100000"/>
              </a:lnSpc>
              <a:spcBef>
                <a:spcPts val="0"/>
              </a:spcBef>
              <a:buNone/>
            </a:pPr>
            <a:r>
              <a:rPr lang="en-GB" sz="1800" b="1">
                <a:solidFill>
                  <a:schemeClr val="tx1"/>
                </a:solidFill>
                <a:latin typeface="Lato" panose="020F0502020204030203" pitchFamily="34" charset="0"/>
              </a:rPr>
              <a:t>Number Confidence Week runs from Monday 6 to Friday 10 November and is part of the charity National Numeracy’s annual campaign to encourage the nation to get more comfortable and confident with numbers. </a:t>
            </a:r>
            <a:endParaRPr lang="en-US" sz="1800" b="1">
              <a:solidFill>
                <a:schemeClr val="tx1"/>
              </a:solidFill>
              <a:latin typeface="Lato" panose="020F0502020204030203" pitchFamily="34" charset="0"/>
            </a:endParaRPr>
          </a:p>
          <a:p>
            <a:pPr marL="0" indent="0" fontAlgn="base">
              <a:lnSpc>
                <a:spcPct val="100000"/>
              </a:lnSpc>
              <a:spcBef>
                <a:spcPts val="0"/>
              </a:spcBef>
              <a:buNone/>
            </a:pPr>
            <a:endParaRPr lang="en-US" sz="1800" b="1">
              <a:latin typeface="Lato" panose="020F0502020204030203" pitchFamily="34" charset="0"/>
            </a:endParaRPr>
          </a:p>
          <a:p>
            <a:pPr marL="0" indent="0" fontAlgn="base">
              <a:lnSpc>
                <a:spcPct val="100000"/>
              </a:lnSpc>
              <a:spcBef>
                <a:spcPts val="0"/>
              </a:spcBef>
              <a:buNone/>
            </a:pPr>
            <a:r>
              <a:rPr lang="en-GB" sz="1800" b="1">
                <a:solidFill>
                  <a:srgbClr val="17BBEE"/>
                </a:solidFill>
                <a:latin typeface="Lato" panose="020F0502020204030203" pitchFamily="34" charset="0"/>
              </a:rPr>
              <a:t>What? </a:t>
            </a:r>
            <a:r>
              <a:rPr lang="en-GB" sz="1800">
                <a:solidFill>
                  <a:schemeClr val="tx1"/>
                </a:solidFill>
                <a:latin typeface="Lato" panose="020F0502020204030203" pitchFamily="34" charset="0"/>
              </a:rPr>
              <a:t>Th</a:t>
            </a:r>
            <a:r>
              <a:rPr lang="en-GB" sz="1800">
                <a:latin typeface="Lato" panose="020F0502020204030203" pitchFamily="34" charset="0"/>
              </a:rPr>
              <a:t>is</a:t>
            </a:r>
            <a:r>
              <a:rPr lang="en-GB" sz="1800">
                <a:solidFill>
                  <a:schemeClr val="tx1"/>
                </a:solidFill>
                <a:latin typeface="Lato" panose="020F0502020204030203" pitchFamily="34" charset="0"/>
              </a:rPr>
              <a:t> session is an opportunity to chat about how </a:t>
            </a:r>
            <a:r>
              <a:rPr lang="en-GB" sz="1800">
                <a:latin typeface="Lato" panose="020F0502020204030203" pitchFamily="34" charset="0"/>
              </a:rPr>
              <a:t>you</a:t>
            </a:r>
            <a:r>
              <a:rPr lang="en-GB" sz="1800">
                <a:solidFill>
                  <a:schemeClr val="tx1"/>
                </a:solidFill>
                <a:latin typeface="Lato" panose="020F0502020204030203" pitchFamily="34" charset="0"/>
              </a:rPr>
              <a:t> feel about maths. Love it or hate it, we all have something to say! There are no calculations in the session, just chance to share your thoughts and experiences. It's ok to be honest – good or bad. </a:t>
            </a:r>
          </a:p>
          <a:p>
            <a:pPr marL="0" indent="0" fontAlgn="base">
              <a:lnSpc>
                <a:spcPct val="100000"/>
              </a:lnSpc>
              <a:spcBef>
                <a:spcPts val="0"/>
              </a:spcBef>
              <a:buNone/>
            </a:pPr>
            <a:endParaRPr lang="en-GB" sz="1800">
              <a:solidFill>
                <a:schemeClr val="tx1"/>
              </a:solidFill>
              <a:latin typeface="Lato" panose="020F0502020204030203" pitchFamily="34" charset="0"/>
            </a:endParaRPr>
          </a:p>
          <a:p>
            <a:pPr marL="0" indent="0" fontAlgn="base">
              <a:lnSpc>
                <a:spcPct val="100000"/>
              </a:lnSpc>
              <a:spcBef>
                <a:spcPts val="0"/>
              </a:spcBef>
              <a:buNone/>
            </a:pPr>
            <a:r>
              <a:rPr lang="en-GB" sz="1800" b="1">
                <a:solidFill>
                  <a:srgbClr val="17BBEE"/>
                </a:solidFill>
                <a:latin typeface="Lato" panose="020F0502020204030203" pitchFamily="34" charset="0"/>
              </a:rPr>
              <a:t>Why? </a:t>
            </a:r>
            <a:r>
              <a:rPr lang="en-GB" sz="1800">
                <a:solidFill>
                  <a:schemeClr val="tx1"/>
                </a:solidFill>
                <a:latin typeface="Lato" panose="020F0502020204030203" pitchFamily="34" charset="0"/>
              </a:rPr>
              <a:t>49% of the UK’s adults have the numeracy skills expected of a primary school child. This holds people back in multiple areas of their life and makes challenges like the current cost-of-living crisis even tougher to face. But everyone can improve their numeracy and talking about numbers is a fantastic first step. </a:t>
            </a:r>
          </a:p>
          <a:p>
            <a:pPr marL="0" indent="0" algn="l">
              <a:lnSpc>
                <a:spcPct val="100000"/>
              </a:lnSpc>
              <a:spcBef>
                <a:spcPts val="0"/>
              </a:spcBef>
              <a:buNone/>
            </a:pPr>
            <a:endParaRPr lang="en-GB" sz="1300">
              <a:latin typeface="Lato" panose="020F0502020204030203" pitchFamily="34" charset="0"/>
              <a:cs typeface="Lao UI" panose="020F0502020204030204" pitchFamily="34" charset="0"/>
            </a:endParaRPr>
          </a:p>
        </p:txBody>
      </p:sp>
      <p:sp>
        <p:nvSpPr>
          <p:cNvPr id="3" name="Title 2">
            <a:extLst>
              <a:ext uri="{FF2B5EF4-FFF2-40B4-BE49-F238E27FC236}">
                <a16:creationId xmlns:a16="http://schemas.microsoft.com/office/drawing/2014/main" id="{5D926804-3E56-88C7-7F22-F5D701CCC875}"/>
              </a:ext>
            </a:extLst>
          </p:cNvPr>
          <p:cNvSpPr>
            <a:spLocks noGrp="1"/>
          </p:cNvSpPr>
          <p:nvPr>
            <p:ph type="ctrTitle"/>
          </p:nvPr>
        </p:nvSpPr>
        <p:spPr/>
        <p:txBody>
          <a:bodyPr lIns="91440" tIns="45720" rIns="91440" bIns="45720" anchor="ctr"/>
          <a:lstStyle/>
          <a:p>
            <a:r>
              <a:rPr lang="en-US" sz="4600">
                <a:cs typeface="Rubik"/>
              </a:rPr>
              <a:t>ABOUT THIS SESSION</a:t>
            </a:r>
          </a:p>
        </p:txBody>
      </p:sp>
    </p:spTree>
    <p:extLst>
      <p:ext uri="{BB962C8B-B14F-4D97-AF65-F5344CB8AC3E}">
        <p14:creationId xmlns:p14="http://schemas.microsoft.com/office/powerpoint/2010/main" val="11863886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499E38F-BAD2-1016-DA3C-CB47AFC87DAB}"/>
              </a:ext>
            </a:extLst>
          </p:cNvPr>
          <p:cNvSpPr>
            <a:spLocks noGrp="1"/>
          </p:cNvSpPr>
          <p:nvPr>
            <p:ph type="body" sz="quarter" idx="10"/>
          </p:nvPr>
        </p:nvSpPr>
        <p:spPr>
          <a:xfrm>
            <a:off x="692150" y="2864926"/>
            <a:ext cx="7772400" cy="641196"/>
          </a:xfrm>
        </p:spPr>
        <p:txBody>
          <a:bodyPr/>
          <a:lstStyle/>
          <a:p>
            <a:pPr marL="0" indent="0" fontAlgn="base">
              <a:lnSpc>
                <a:spcPct val="100000"/>
              </a:lnSpc>
              <a:spcBef>
                <a:spcPts val="0"/>
              </a:spcBef>
              <a:buNone/>
            </a:pPr>
            <a:r>
              <a:rPr lang="en-GB" sz="1900">
                <a:solidFill>
                  <a:schemeClr val="tx1"/>
                </a:solidFill>
              </a:rPr>
              <a:t>This video features people talking about how they feel about maths. Let’s start by listening to them – just click on the picture or </a:t>
            </a:r>
            <a:r>
              <a:rPr lang="en-GB" sz="1900">
                <a:solidFill>
                  <a:schemeClr val="tx1"/>
                </a:solidFill>
                <a:hlinkClick r:id="rId3"/>
              </a:rPr>
              <a:t>this link</a:t>
            </a:r>
            <a:r>
              <a:rPr lang="en-GB" sz="1900">
                <a:solidFill>
                  <a:schemeClr val="tx1"/>
                </a:solidFill>
              </a:rPr>
              <a:t>.</a:t>
            </a:r>
            <a:endParaRPr lang="en-US" sz="1900">
              <a:solidFill>
                <a:schemeClr val="tx1"/>
              </a:solidFill>
              <a:latin typeface="Lato"/>
              <a:ea typeface="Lato"/>
              <a:cs typeface="Lato"/>
            </a:endParaRPr>
          </a:p>
          <a:p>
            <a:pPr marL="0" indent="0" fontAlgn="base">
              <a:lnSpc>
                <a:spcPct val="100000"/>
              </a:lnSpc>
              <a:spcBef>
                <a:spcPts val="0"/>
              </a:spcBef>
              <a:buNone/>
            </a:pPr>
            <a:endParaRPr lang="en-GB" sz="1500">
              <a:solidFill>
                <a:schemeClr val="tx1"/>
              </a:solidFill>
              <a:latin typeface="Lato" panose="020F0502020204030203" pitchFamily="34" charset="0"/>
            </a:endParaRPr>
          </a:p>
        </p:txBody>
      </p:sp>
      <p:sp>
        <p:nvSpPr>
          <p:cNvPr id="3" name="Title 2">
            <a:extLst>
              <a:ext uri="{FF2B5EF4-FFF2-40B4-BE49-F238E27FC236}">
                <a16:creationId xmlns:a16="http://schemas.microsoft.com/office/drawing/2014/main" id="{F43B5C12-F922-C42E-F5A5-796DFFE272F0}"/>
              </a:ext>
            </a:extLst>
          </p:cNvPr>
          <p:cNvSpPr>
            <a:spLocks noGrp="1"/>
          </p:cNvSpPr>
          <p:nvPr>
            <p:ph type="ctrTitle"/>
          </p:nvPr>
        </p:nvSpPr>
        <p:spPr>
          <a:xfrm>
            <a:off x="692150" y="1702250"/>
            <a:ext cx="7772400" cy="870279"/>
          </a:xfrm>
        </p:spPr>
        <p:txBody>
          <a:bodyPr lIns="91440" tIns="45720" rIns="91440" bIns="45720" anchor="ctr"/>
          <a:lstStyle/>
          <a:p>
            <a:r>
              <a:rPr lang="en-US" sz="4600">
                <a:cs typeface="Rubik"/>
              </a:rPr>
              <a:t>HOW DO OTHER PEOPLE FEEL ABOUT MATHS?</a:t>
            </a:r>
          </a:p>
        </p:txBody>
      </p:sp>
      <p:pic>
        <p:nvPicPr>
          <p:cNvPr id="4" name="Picture 4">
            <a:hlinkClick r:id="rId3"/>
            <a:extLst>
              <a:ext uri="{FF2B5EF4-FFF2-40B4-BE49-F238E27FC236}">
                <a16:creationId xmlns:a16="http://schemas.microsoft.com/office/drawing/2014/main" id="{FBD4A2FA-D7A1-54EF-9FF8-73CA96E340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4737" y="3779729"/>
            <a:ext cx="4467225" cy="2543175"/>
          </a:xfrm>
          <a:prstGeom prst="rect">
            <a:avLst/>
          </a:prstGeom>
          <a:noFill/>
          <a:ln>
            <a:no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2047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5D81131-B23C-7EF9-7767-A3A9D3ECC678}"/>
              </a:ext>
            </a:extLst>
          </p:cNvPr>
          <p:cNvSpPr>
            <a:spLocks noGrp="1"/>
          </p:cNvSpPr>
          <p:nvPr>
            <p:ph type="body" sz="quarter" idx="10"/>
          </p:nvPr>
        </p:nvSpPr>
        <p:spPr/>
        <p:txBody>
          <a:bodyPr/>
          <a:lstStyle/>
          <a:p>
            <a:pPr marL="0" indent="0">
              <a:lnSpc>
                <a:spcPct val="100000"/>
              </a:lnSpc>
              <a:spcBef>
                <a:spcPts val="0"/>
              </a:spcBef>
              <a:buNone/>
            </a:pPr>
            <a:r>
              <a:rPr lang="en-GB" sz="1700" b="1"/>
              <a:t>Now it’s your turn to share your thoughts…</a:t>
            </a:r>
          </a:p>
          <a:p>
            <a:pPr marL="0" indent="0">
              <a:lnSpc>
                <a:spcPct val="100000"/>
              </a:lnSpc>
              <a:spcBef>
                <a:spcPts val="0"/>
              </a:spcBef>
              <a:buNone/>
            </a:pPr>
            <a:endParaRPr lang="en-GB" sz="1700" b="1"/>
          </a:p>
          <a:p>
            <a:pPr>
              <a:lnSpc>
                <a:spcPct val="100000"/>
              </a:lnSpc>
              <a:spcBef>
                <a:spcPts val="0"/>
              </a:spcBef>
            </a:pPr>
            <a:r>
              <a:rPr lang="en-GB" sz="1700"/>
              <a:t>Share one word that describes how you feel about numbers and maths – positive or negative. </a:t>
            </a:r>
          </a:p>
          <a:p>
            <a:pPr>
              <a:lnSpc>
                <a:spcPct val="100000"/>
              </a:lnSpc>
              <a:spcBef>
                <a:spcPts val="0"/>
              </a:spcBef>
            </a:pPr>
            <a:r>
              <a:rPr lang="en-GB" sz="1700"/>
              <a:t>You can share it out loud, write it down on paper or share it in an online chat. </a:t>
            </a:r>
          </a:p>
          <a:p>
            <a:pPr>
              <a:lnSpc>
                <a:spcPct val="100000"/>
              </a:lnSpc>
              <a:spcBef>
                <a:spcPts val="0"/>
              </a:spcBef>
            </a:pPr>
            <a:r>
              <a:rPr lang="en-GB" sz="1700"/>
              <a:t>Take it in turns to share your words – can you pinpoint why you feel that way?</a:t>
            </a:r>
          </a:p>
          <a:p>
            <a:pPr>
              <a:lnSpc>
                <a:spcPct val="100000"/>
              </a:lnSpc>
              <a:spcBef>
                <a:spcPts val="0"/>
              </a:spcBef>
            </a:pPr>
            <a:r>
              <a:rPr lang="en-GB" sz="1700"/>
              <a:t>Think about the words you just heard from others – which ones stood out?</a:t>
            </a:r>
          </a:p>
          <a:p>
            <a:pPr>
              <a:lnSpc>
                <a:spcPct val="100000"/>
              </a:lnSpc>
              <a:spcBef>
                <a:spcPts val="0"/>
              </a:spcBef>
            </a:pPr>
            <a:r>
              <a:rPr lang="en-GB" sz="1700"/>
              <a:t>Where do these feelings come from? What experiences can impact our feelings about numbers?</a:t>
            </a:r>
          </a:p>
          <a:p>
            <a:pPr>
              <a:lnSpc>
                <a:spcPct val="100000"/>
              </a:lnSpc>
              <a:spcBef>
                <a:spcPts val="0"/>
              </a:spcBef>
            </a:pPr>
            <a:endParaRPr lang="en-GB" sz="1700"/>
          </a:p>
          <a:p>
            <a:pPr marL="0" indent="0">
              <a:lnSpc>
                <a:spcPct val="100000"/>
              </a:lnSpc>
              <a:spcBef>
                <a:spcPts val="0"/>
              </a:spcBef>
              <a:buNone/>
            </a:pPr>
            <a:r>
              <a:rPr lang="en-GB" sz="1700" b="1"/>
              <a:t>Remember: </a:t>
            </a:r>
            <a:r>
              <a:rPr lang="en-GB" sz="1700"/>
              <a:t>Listen to what others have to say – everyone’s thoughts are valid, whether they are positive or negative. Be patient and kind when others share their experiences.</a:t>
            </a:r>
          </a:p>
          <a:p>
            <a:pPr marL="0" indent="0">
              <a:buNone/>
            </a:pPr>
            <a:endParaRPr lang="en-US" sz="2400" b="0" i="0">
              <a:effectLst/>
              <a:latin typeface="Arial"/>
              <a:cs typeface="Arial"/>
            </a:endParaRPr>
          </a:p>
          <a:p>
            <a:pPr marL="0" indent="0">
              <a:buNone/>
            </a:pPr>
            <a:endParaRPr lang="en-GB" sz="1600"/>
          </a:p>
        </p:txBody>
      </p:sp>
      <p:sp>
        <p:nvSpPr>
          <p:cNvPr id="4" name="Title 3">
            <a:extLst>
              <a:ext uri="{FF2B5EF4-FFF2-40B4-BE49-F238E27FC236}">
                <a16:creationId xmlns:a16="http://schemas.microsoft.com/office/drawing/2014/main" id="{B81703F8-CD33-134F-BBB7-2CF13F032F86}"/>
              </a:ext>
            </a:extLst>
          </p:cNvPr>
          <p:cNvSpPr>
            <a:spLocks noGrp="1"/>
          </p:cNvSpPr>
          <p:nvPr>
            <p:ph type="ctrTitle"/>
          </p:nvPr>
        </p:nvSpPr>
        <p:spPr/>
        <p:txBody>
          <a:bodyPr lIns="91440" tIns="45720" rIns="91440" bIns="45720" anchor="ctr"/>
          <a:lstStyle/>
          <a:p>
            <a:r>
              <a:rPr lang="en-GB" sz="4600">
                <a:cs typeface="Rubik"/>
              </a:rPr>
              <a:t>HOW DO YOU FEEL ABOUT MATHS?</a:t>
            </a:r>
          </a:p>
        </p:txBody>
      </p:sp>
    </p:spTree>
    <p:extLst>
      <p:ext uri="{BB962C8B-B14F-4D97-AF65-F5344CB8AC3E}">
        <p14:creationId xmlns:p14="http://schemas.microsoft.com/office/powerpoint/2010/main" val="289370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0BA9B2D-54A2-3626-3503-F9892A589B4E}"/>
              </a:ext>
            </a:extLst>
          </p:cNvPr>
          <p:cNvSpPr>
            <a:spLocks noGrp="1"/>
          </p:cNvSpPr>
          <p:nvPr>
            <p:ph type="body" sz="quarter" idx="10"/>
          </p:nvPr>
        </p:nvSpPr>
        <p:spPr>
          <a:xfrm>
            <a:off x="692150" y="1653436"/>
            <a:ext cx="3879850" cy="4691802"/>
          </a:xfrm>
        </p:spPr>
        <p:txBody>
          <a:bodyPr/>
          <a:lstStyle/>
          <a:p>
            <a:pPr marL="0" indent="0">
              <a:lnSpc>
                <a:spcPct val="100000"/>
              </a:lnSpc>
              <a:spcBef>
                <a:spcPts val="0"/>
              </a:spcBef>
              <a:buNone/>
            </a:pPr>
            <a:r>
              <a:rPr lang="en-GB" sz="1700">
                <a:latin typeface="Lato" panose="020F0502020204030203" pitchFamily="34" charset="0"/>
              </a:rPr>
              <a:t>Many people respond to this question by telling us they feel negatively about maths. Sometimes they have bad experiences at school, or they feel under pressure from others or fear failure.</a:t>
            </a:r>
          </a:p>
          <a:p>
            <a:pPr marL="0" indent="0">
              <a:lnSpc>
                <a:spcPct val="100000"/>
              </a:lnSpc>
              <a:spcBef>
                <a:spcPts val="0"/>
              </a:spcBef>
              <a:buNone/>
            </a:pPr>
            <a:r>
              <a:rPr lang="en-GB" sz="1700">
                <a:latin typeface="Lato" panose="020F0502020204030203" pitchFamily="34" charset="0"/>
              </a:rPr>
              <a:t> </a:t>
            </a:r>
          </a:p>
          <a:p>
            <a:pPr marL="0" indent="0">
              <a:lnSpc>
                <a:spcPct val="100000"/>
              </a:lnSpc>
              <a:spcBef>
                <a:spcPts val="0"/>
              </a:spcBef>
              <a:buNone/>
            </a:pPr>
            <a:r>
              <a:rPr lang="en-GB" sz="1700">
                <a:latin typeface="Lato" panose="020F0502020204030203" pitchFamily="34" charset="0"/>
              </a:rPr>
              <a:t>Some people might have been told they’re “not a numbers person” or haven’t known where to get support.</a:t>
            </a:r>
          </a:p>
          <a:p>
            <a:pPr marL="0" indent="0">
              <a:lnSpc>
                <a:spcPct val="100000"/>
              </a:lnSpc>
              <a:spcBef>
                <a:spcPts val="0"/>
              </a:spcBef>
              <a:buNone/>
            </a:pPr>
            <a:endParaRPr lang="en-GB" sz="1700">
              <a:latin typeface="Lato" panose="020F0502020204030203" pitchFamily="34" charset="0"/>
            </a:endParaRPr>
          </a:p>
          <a:p>
            <a:pPr marL="0" indent="0">
              <a:lnSpc>
                <a:spcPct val="100000"/>
              </a:lnSpc>
              <a:spcBef>
                <a:spcPts val="0"/>
              </a:spcBef>
              <a:buNone/>
            </a:pPr>
            <a:r>
              <a:rPr lang="en-GB" sz="1700" b="1">
                <a:latin typeface="Lato" panose="020F0502020204030203" pitchFamily="34" charset="0"/>
              </a:rPr>
              <a:t>Remember:</a:t>
            </a:r>
          </a:p>
          <a:p>
            <a:pPr>
              <a:lnSpc>
                <a:spcPct val="100000"/>
              </a:lnSpc>
              <a:spcBef>
                <a:spcPts val="0"/>
              </a:spcBef>
            </a:pPr>
            <a:r>
              <a:rPr lang="en-GB" sz="1700">
                <a:latin typeface="Lato" panose="020F0502020204030203" pitchFamily="34" charset="0"/>
              </a:rPr>
              <a:t>However you feel about maths, you are not alone.</a:t>
            </a:r>
          </a:p>
          <a:p>
            <a:pPr>
              <a:lnSpc>
                <a:spcPct val="100000"/>
              </a:lnSpc>
              <a:spcBef>
                <a:spcPts val="0"/>
              </a:spcBef>
            </a:pPr>
            <a:r>
              <a:rPr lang="en-GB" sz="1700">
                <a:latin typeface="Lato" panose="020F0502020204030203" pitchFamily="34" charset="0"/>
              </a:rPr>
              <a:t>Feeling a certain way about maths is not the same as being bad at maths.</a:t>
            </a:r>
          </a:p>
          <a:p>
            <a:pPr>
              <a:lnSpc>
                <a:spcPct val="100000"/>
              </a:lnSpc>
              <a:spcBef>
                <a:spcPts val="0"/>
              </a:spcBef>
            </a:pPr>
            <a:r>
              <a:rPr lang="en-GB" sz="1700">
                <a:latin typeface="Lato" panose="020F0502020204030203" pitchFamily="34" charset="0"/>
              </a:rPr>
              <a:t>No matter how you feel right now, you can always build your number confidence and skills.</a:t>
            </a:r>
          </a:p>
          <a:p>
            <a:pPr marL="0" indent="0">
              <a:buNone/>
            </a:pPr>
            <a:endParaRPr lang="en-GB"/>
          </a:p>
        </p:txBody>
      </p:sp>
      <p:pic>
        <p:nvPicPr>
          <p:cNvPr id="6" name="Picture 5">
            <a:extLst>
              <a:ext uri="{FF2B5EF4-FFF2-40B4-BE49-F238E27FC236}">
                <a16:creationId xmlns:a16="http://schemas.microsoft.com/office/drawing/2014/main" id="{6FDDF659-0F51-6328-DFFD-426D8B67E76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024894" y="2005382"/>
            <a:ext cx="3849951" cy="3252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902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4D2FB56-FB11-8CD5-744C-32E7E2E319FA}"/>
              </a:ext>
            </a:extLst>
          </p:cNvPr>
          <p:cNvSpPr>
            <a:spLocks noGrp="1"/>
          </p:cNvSpPr>
          <p:nvPr>
            <p:ph type="ctrTitle"/>
          </p:nvPr>
        </p:nvSpPr>
        <p:spPr/>
        <p:txBody>
          <a:bodyPr lIns="91440" tIns="45720" rIns="91440" bIns="45720" anchor="ctr"/>
          <a:lstStyle/>
          <a:p>
            <a:r>
              <a:rPr lang="en-GB" sz="5000">
                <a:cs typeface="Rubik"/>
              </a:rPr>
              <a:t>FOCUSED TOPICS</a:t>
            </a:r>
          </a:p>
        </p:txBody>
      </p:sp>
    </p:spTree>
    <p:extLst>
      <p:ext uri="{BB962C8B-B14F-4D97-AF65-F5344CB8AC3E}">
        <p14:creationId xmlns:p14="http://schemas.microsoft.com/office/powerpoint/2010/main" val="26320194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EF07DDC-EE8B-7565-E17E-D3E5CBC76D76}"/>
              </a:ext>
            </a:extLst>
          </p:cNvPr>
          <p:cNvSpPr>
            <a:spLocks noGrp="1"/>
          </p:cNvSpPr>
          <p:nvPr>
            <p:ph type="body" sz="quarter" idx="10"/>
          </p:nvPr>
        </p:nvSpPr>
        <p:spPr/>
        <p:txBody>
          <a:bodyPr/>
          <a:lstStyle/>
          <a:p>
            <a:pPr marL="0" indent="0">
              <a:lnSpc>
                <a:spcPct val="100000"/>
              </a:lnSpc>
              <a:spcBef>
                <a:spcPts val="0"/>
              </a:spcBef>
              <a:buNone/>
            </a:pPr>
            <a:r>
              <a:rPr lang="en-GB" sz="1800"/>
              <a:t>How do you use maths in your job? </a:t>
            </a:r>
            <a:r>
              <a:rPr lang="en-GB" sz="1800" b="0" i="0" u="none" strike="noStrike" baseline="0">
                <a:latin typeface="Lato-Regular"/>
              </a:rPr>
              <a:t>Think of as many examples as you can where you use maths in your jo</a:t>
            </a:r>
            <a:r>
              <a:rPr lang="en-GB" sz="1800">
                <a:latin typeface="Lato-Regular"/>
              </a:rPr>
              <a:t>b and write them down. Examples might include: </a:t>
            </a:r>
          </a:p>
          <a:p>
            <a:pPr marL="0" indent="0" algn="l">
              <a:lnSpc>
                <a:spcPct val="100000"/>
              </a:lnSpc>
              <a:spcBef>
                <a:spcPts val="0"/>
              </a:spcBef>
              <a:buNone/>
            </a:pPr>
            <a:endParaRPr lang="en-GB" sz="1800">
              <a:latin typeface="Lato-Regular"/>
            </a:endParaRPr>
          </a:p>
          <a:p>
            <a:pPr>
              <a:lnSpc>
                <a:spcPct val="100000"/>
              </a:lnSpc>
              <a:spcBef>
                <a:spcPts val="0"/>
              </a:spcBef>
            </a:pPr>
            <a:r>
              <a:rPr lang="en-GB" sz="1800" i="0" u="none" strike="noStrike" baseline="0">
                <a:latin typeface="Lato-Regular"/>
              </a:rPr>
              <a:t>Time: </a:t>
            </a:r>
            <a:r>
              <a:rPr lang="en-GB" sz="1800" b="0" i="0" u="none" strike="noStrike" baseline="0">
                <a:latin typeface="Lato-Regular"/>
              </a:rPr>
              <a:t>scheduling meetings and appointments, managing shift rotas, annual leave</a:t>
            </a:r>
          </a:p>
          <a:p>
            <a:pPr algn="l">
              <a:lnSpc>
                <a:spcPct val="100000"/>
              </a:lnSpc>
              <a:spcBef>
                <a:spcPts val="0"/>
              </a:spcBef>
            </a:pPr>
            <a:r>
              <a:rPr lang="en-GB" sz="1800" b="0" i="0" u="none" strike="noStrike" baseline="0">
                <a:latin typeface="Lato-Regular"/>
              </a:rPr>
              <a:t>Money: </a:t>
            </a:r>
            <a:r>
              <a:rPr lang="en-GB" sz="1800">
                <a:latin typeface="Lato-Regular"/>
              </a:rPr>
              <a:t>h</a:t>
            </a:r>
            <a:r>
              <a:rPr lang="en-GB" sz="1800" b="0" i="0" u="none" strike="noStrike" baseline="0">
                <a:latin typeface="Lato-Regular"/>
              </a:rPr>
              <a:t>andling money, managing budgets</a:t>
            </a:r>
          </a:p>
          <a:p>
            <a:pPr algn="l">
              <a:lnSpc>
                <a:spcPct val="100000"/>
              </a:lnSpc>
              <a:spcBef>
                <a:spcPts val="0"/>
              </a:spcBef>
            </a:pPr>
            <a:r>
              <a:rPr lang="en-GB" sz="1800" b="0" i="0" u="none" strike="noStrike" baseline="0">
                <a:latin typeface="Lato-Regular"/>
              </a:rPr>
              <a:t>Data: tracking stock levels, analysing and presenting data, setting targets</a:t>
            </a:r>
          </a:p>
          <a:p>
            <a:pPr algn="l">
              <a:lnSpc>
                <a:spcPct val="100000"/>
              </a:lnSpc>
              <a:spcBef>
                <a:spcPts val="0"/>
              </a:spcBef>
            </a:pPr>
            <a:endParaRPr lang="en-GB" sz="1800">
              <a:latin typeface="Lato-Regular"/>
            </a:endParaRPr>
          </a:p>
          <a:p>
            <a:pPr marL="0" indent="0" algn="l">
              <a:lnSpc>
                <a:spcPct val="100000"/>
              </a:lnSpc>
              <a:spcBef>
                <a:spcPts val="0"/>
              </a:spcBef>
              <a:buNone/>
            </a:pPr>
            <a:r>
              <a:rPr lang="en-GB" sz="1800" b="0" i="0" u="none" strike="noStrike" baseline="0">
                <a:latin typeface="Lato-Regular"/>
              </a:rPr>
              <a:t>How does using maths at work make you feel?  Share your thoughts and experiences with the group.</a:t>
            </a:r>
          </a:p>
        </p:txBody>
      </p:sp>
      <p:sp>
        <p:nvSpPr>
          <p:cNvPr id="3" name="Title 2">
            <a:extLst>
              <a:ext uri="{FF2B5EF4-FFF2-40B4-BE49-F238E27FC236}">
                <a16:creationId xmlns:a16="http://schemas.microsoft.com/office/drawing/2014/main" id="{E4D2FB56-FB11-8CD5-744C-32E7E2E319FA}"/>
              </a:ext>
            </a:extLst>
          </p:cNvPr>
          <p:cNvSpPr>
            <a:spLocks noGrp="1"/>
          </p:cNvSpPr>
          <p:nvPr>
            <p:ph type="ctrTitle"/>
          </p:nvPr>
        </p:nvSpPr>
        <p:spPr/>
        <p:txBody>
          <a:bodyPr lIns="91440" tIns="45720" rIns="91440" bIns="45720" anchor="ctr"/>
          <a:lstStyle/>
          <a:p>
            <a:r>
              <a:rPr lang="en-GB" sz="4600">
                <a:cs typeface="Rubik"/>
              </a:rPr>
              <a:t>TOPIC: USING NUMBERS AT WORK </a:t>
            </a:r>
            <a:endParaRPr lang="en-GB"/>
          </a:p>
        </p:txBody>
      </p:sp>
    </p:spTree>
    <p:extLst>
      <p:ext uri="{BB962C8B-B14F-4D97-AF65-F5344CB8AC3E}">
        <p14:creationId xmlns:p14="http://schemas.microsoft.com/office/powerpoint/2010/main" val="33754890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8C79632-E59F-E354-F14A-D1CBC8F00F48}"/>
              </a:ext>
            </a:extLst>
          </p:cNvPr>
          <p:cNvSpPr>
            <a:spLocks noGrp="1"/>
          </p:cNvSpPr>
          <p:nvPr>
            <p:ph type="body" sz="quarter" idx="10"/>
          </p:nvPr>
        </p:nvSpPr>
        <p:spPr/>
        <p:txBody>
          <a:bodyPr/>
          <a:lstStyle/>
          <a:p>
            <a:pPr marL="0" indent="0">
              <a:lnSpc>
                <a:spcPct val="100000"/>
              </a:lnSpc>
              <a:spcBef>
                <a:spcPts val="0"/>
              </a:spcBef>
              <a:buNone/>
            </a:pPr>
            <a:r>
              <a:rPr lang="en-GB" sz="1600"/>
              <a:t>How do you use numbers and maths in everyday life? From managing our bills and budgeting, to completing household tasks and helping our kids with homework.</a:t>
            </a:r>
          </a:p>
          <a:p>
            <a:pPr marL="0" indent="0">
              <a:lnSpc>
                <a:spcPct val="100000"/>
              </a:lnSpc>
              <a:spcBef>
                <a:spcPts val="0"/>
              </a:spcBef>
              <a:buNone/>
            </a:pPr>
            <a:endParaRPr lang="en-GB" sz="1600"/>
          </a:p>
          <a:p>
            <a:pPr marL="0" indent="0">
              <a:lnSpc>
                <a:spcPct val="100000"/>
              </a:lnSpc>
              <a:spcBef>
                <a:spcPts val="0"/>
              </a:spcBef>
              <a:buNone/>
            </a:pPr>
            <a:r>
              <a:rPr lang="en-GB" sz="1600" b="0" i="0" u="none" strike="noStrike" baseline="0">
                <a:latin typeface="Lato-Regular"/>
              </a:rPr>
              <a:t>Think of as many examples as you can where you use maths in everyday life </a:t>
            </a:r>
            <a:r>
              <a:rPr lang="en-GB" sz="1600">
                <a:latin typeface="Lato-Regular"/>
              </a:rPr>
              <a:t>and write them down. Examples might include:</a:t>
            </a:r>
          </a:p>
          <a:p>
            <a:pPr marL="0" indent="0">
              <a:lnSpc>
                <a:spcPct val="100000"/>
              </a:lnSpc>
              <a:spcBef>
                <a:spcPts val="0"/>
              </a:spcBef>
              <a:buNone/>
            </a:pPr>
            <a:endParaRPr lang="en-GB" sz="1600">
              <a:latin typeface="Lato-Regular"/>
            </a:endParaRPr>
          </a:p>
          <a:p>
            <a:pPr>
              <a:lnSpc>
                <a:spcPct val="100000"/>
              </a:lnSpc>
              <a:spcBef>
                <a:spcPts val="0"/>
              </a:spcBef>
            </a:pPr>
            <a:r>
              <a:rPr lang="en-GB" sz="1600">
                <a:latin typeface="Lato-Regular"/>
              </a:rPr>
              <a:t>Planning journeys or trips</a:t>
            </a:r>
          </a:p>
          <a:p>
            <a:pPr>
              <a:lnSpc>
                <a:spcPct val="100000"/>
              </a:lnSpc>
              <a:spcBef>
                <a:spcPts val="0"/>
              </a:spcBef>
            </a:pPr>
            <a:r>
              <a:rPr lang="en-GB" sz="1600">
                <a:latin typeface="Lato-Regular"/>
              </a:rPr>
              <a:t>Cooking and baking</a:t>
            </a:r>
          </a:p>
          <a:p>
            <a:pPr>
              <a:lnSpc>
                <a:spcPct val="100000"/>
              </a:lnSpc>
              <a:spcBef>
                <a:spcPts val="0"/>
              </a:spcBef>
            </a:pPr>
            <a:r>
              <a:rPr lang="en-GB" sz="1600">
                <a:latin typeface="Lato-Regular"/>
              </a:rPr>
              <a:t>Shopping</a:t>
            </a:r>
          </a:p>
          <a:p>
            <a:pPr>
              <a:lnSpc>
                <a:spcPct val="100000"/>
              </a:lnSpc>
              <a:spcBef>
                <a:spcPts val="0"/>
              </a:spcBef>
            </a:pPr>
            <a:r>
              <a:rPr lang="en-GB" sz="1600">
                <a:latin typeface="Lato-Regular"/>
              </a:rPr>
              <a:t>DIY</a:t>
            </a:r>
          </a:p>
          <a:p>
            <a:pPr>
              <a:lnSpc>
                <a:spcPct val="100000"/>
              </a:lnSpc>
              <a:spcBef>
                <a:spcPts val="0"/>
              </a:spcBef>
            </a:pPr>
            <a:r>
              <a:rPr lang="en-GB" sz="1600">
                <a:latin typeface="Lato-Regular"/>
              </a:rPr>
              <a:t>Budgeting and saving</a:t>
            </a:r>
          </a:p>
          <a:p>
            <a:pPr>
              <a:lnSpc>
                <a:spcPct val="100000"/>
              </a:lnSpc>
              <a:spcBef>
                <a:spcPts val="0"/>
              </a:spcBef>
            </a:pPr>
            <a:endParaRPr lang="en-GB" sz="1600">
              <a:latin typeface="Lato-Regular"/>
            </a:endParaRPr>
          </a:p>
          <a:p>
            <a:pPr marL="0" indent="0">
              <a:lnSpc>
                <a:spcPct val="100000"/>
              </a:lnSpc>
              <a:spcBef>
                <a:spcPts val="0"/>
              </a:spcBef>
              <a:buNone/>
            </a:pPr>
            <a:r>
              <a:rPr lang="en-GB" sz="1600">
                <a:latin typeface="Lato-Regular"/>
              </a:rPr>
              <a:t>How confident do you feel about using numbers in this way? Share your thoughts and experiences with the group.</a:t>
            </a:r>
          </a:p>
        </p:txBody>
      </p:sp>
      <p:sp>
        <p:nvSpPr>
          <p:cNvPr id="3" name="Title 2">
            <a:extLst>
              <a:ext uri="{FF2B5EF4-FFF2-40B4-BE49-F238E27FC236}">
                <a16:creationId xmlns:a16="http://schemas.microsoft.com/office/drawing/2014/main" id="{E4D2FB56-FB11-8CD5-744C-32E7E2E319FA}"/>
              </a:ext>
            </a:extLst>
          </p:cNvPr>
          <p:cNvSpPr>
            <a:spLocks noGrp="1"/>
          </p:cNvSpPr>
          <p:nvPr>
            <p:ph type="ctrTitle"/>
          </p:nvPr>
        </p:nvSpPr>
        <p:spPr/>
        <p:txBody>
          <a:bodyPr lIns="91440" tIns="45720" rIns="91440" bIns="45720" anchor="ctr"/>
          <a:lstStyle/>
          <a:p>
            <a:r>
              <a:rPr lang="en-GB" sz="4600">
                <a:cs typeface="Rubik"/>
              </a:rPr>
              <a:t>TOPIC: USING NUMBERS IN EVERYDAY LIFE</a:t>
            </a:r>
          </a:p>
        </p:txBody>
      </p:sp>
    </p:spTree>
    <p:extLst>
      <p:ext uri="{BB962C8B-B14F-4D97-AF65-F5344CB8AC3E}">
        <p14:creationId xmlns:p14="http://schemas.microsoft.com/office/powerpoint/2010/main" val="2347171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410AD82-E5E5-4039-D3EE-669DDC5B4766}"/>
              </a:ext>
            </a:extLst>
          </p:cNvPr>
          <p:cNvSpPr>
            <a:spLocks noGrp="1"/>
          </p:cNvSpPr>
          <p:nvPr>
            <p:ph type="body" sz="quarter" idx="10"/>
          </p:nvPr>
        </p:nvSpPr>
        <p:spPr/>
        <p:txBody>
          <a:bodyPr/>
          <a:lstStyle/>
          <a:p>
            <a:pPr>
              <a:lnSpc>
                <a:spcPct val="100000"/>
              </a:lnSpc>
              <a:spcBef>
                <a:spcPts val="0"/>
              </a:spcBef>
            </a:pPr>
            <a:r>
              <a:rPr lang="en-GB" sz="1700" b="1"/>
              <a:t>Myth #1: </a:t>
            </a:r>
            <a:r>
              <a:rPr lang="en-GB" sz="1700"/>
              <a:t>Everybody uses maths every day, whether they think about it or not</a:t>
            </a:r>
          </a:p>
          <a:p>
            <a:pPr>
              <a:lnSpc>
                <a:spcPct val="100000"/>
              </a:lnSpc>
              <a:spcBef>
                <a:spcPts val="0"/>
              </a:spcBef>
            </a:pPr>
            <a:r>
              <a:rPr lang="en-GB" sz="1700" b="1"/>
              <a:t>Myth #2: </a:t>
            </a:r>
            <a:r>
              <a:rPr lang="en-GB" sz="1700"/>
              <a:t>Learning maths as an adult would be just like going back to school</a:t>
            </a:r>
          </a:p>
          <a:p>
            <a:pPr>
              <a:lnSpc>
                <a:spcPct val="100000"/>
              </a:lnSpc>
              <a:spcBef>
                <a:spcPts val="0"/>
              </a:spcBef>
            </a:pPr>
            <a:r>
              <a:rPr lang="en-GB" sz="1700" b="1"/>
              <a:t>Myth #3: </a:t>
            </a:r>
            <a:r>
              <a:rPr lang="en-GB" sz="1700"/>
              <a:t>Some people are maths people, others are not</a:t>
            </a:r>
          </a:p>
          <a:p>
            <a:pPr>
              <a:lnSpc>
                <a:spcPct val="100000"/>
              </a:lnSpc>
              <a:spcBef>
                <a:spcPts val="0"/>
              </a:spcBef>
            </a:pPr>
            <a:r>
              <a:rPr lang="en-GB" sz="1700" b="1"/>
              <a:t>Myth #4: </a:t>
            </a:r>
            <a:r>
              <a:rPr lang="en-GB" sz="1700"/>
              <a:t>You don’t need maths if you have a calculator</a:t>
            </a:r>
          </a:p>
          <a:p>
            <a:pPr>
              <a:lnSpc>
                <a:spcPct val="100000"/>
              </a:lnSpc>
              <a:spcBef>
                <a:spcPts val="0"/>
              </a:spcBef>
            </a:pPr>
            <a:r>
              <a:rPr lang="en-GB" sz="1700" b="1"/>
              <a:t>Myth#5: </a:t>
            </a:r>
            <a:r>
              <a:rPr lang="en-GB" sz="1700"/>
              <a:t>Everyone can improve their maths with the right support</a:t>
            </a:r>
          </a:p>
          <a:p>
            <a:pPr marL="0" indent="0">
              <a:lnSpc>
                <a:spcPct val="100000"/>
              </a:lnSpc>
              <a:spcBef>
                <a:spcPts val="0"/>
              </a:spcBef>
              <a:buNone/>
            </a:pPr>
            <a:endParaRPr lang="en-GB" sz="1700" b="1"/>
          </a:p>
          <a:p>
            <a:pPr marL="0" indent="0">
              <a:lnSpc>
                <a:spcPct val="100000"/>
              </a:lnSpc>
              <a:spcBef>
                <a:spcPts val="0"/>
              </a:spcBef>
              <a:buNone/>
            </a:pPr>
            <a:r>
              <a:rPr lang="en-GB" sz="1700" b="1"/>
              <a:t>For participants:</a:t>
            </a:r>
          </a:p>
          <a:p>
            <a:pPr>
              <a:lnSpc>
                <a:spcPct val="100000"/>
              </a:lnSpc>
              <a:spcBef>
                <a:spcPts val="0"/>
              </a:spcBef>
            </a:pPr>
            <a:r>
              <a:rPr lang="en-GB" sz="1700"/>
              <a:t>Make your vote by stating true/false or agree/disagree</a:t>
            </a:r>
          </a:p>
          <a:p>
            <a:pPr>
              <a:lnSpc>
                <a:spcPct val="100000"/>
              </a:lnSpc>
              <a:spcBef>
                <a:spcPts val="0"/>
              </a:spcBef>
            </a:pPr>
            <a:r>
              <a:rPr lang="en-GB" sz="1700"/>
              <a:t>Expand on your thinking by sharing with the group</a:t>
            </a:r>
          </a:p>
          <a:p>
            <a:pPr>
              <a:lnSpc>
                <a:spcPct val="100000"/>
              </a:lnSpc>
              <a:spcBef>
                <a:spcPts val="0"/>
              </a:spcBef>
            </a:pPr>
            <a:endParaRPr lang="en-GB" sz="1700"/>
          </a:p>
          <a:p>
            <a:pPr marL="0" indent="0">
              <a:lnSpc>
                <a:spcPct val="100000"/>
              </a:lnSpc>
              <a:spcBef>
                <a:spcPts val="0"/>
              </a:spcBef>
              <a:buNone/>
            </a:pPr>
            <a:r>
              <a:rPr lang="en-GB" sz="1700" b="1"/>
              <a:t>For facilitators:</a:t>
            </a:r>
          </a:p>
          <a:p>
            <a:pPr>
              <a:lnSpc>
                <a:spcPct val="100000"/>
              </a:lnSpc>
              <a:spcBef>
                <a:spcPts val="0"/>
              </a:spcBef>
            </a:pPr>
            <a:r>
              <a:rPr lang="en-GB" sz="1700"/>
              <a:t>Reveal the myth statement </a:t>
            </a:r>
          </a:p>
          <a:p>
            <a:pPr>
              <a:lnSpc>
                <a:spcPct val="100000"/>
              </a:lnSpc>
              <a:spcBef>
                <a:spcPts val="0"/>
              </a:spcBef>
            </a:pPr>
            <a:r>
              <a:rPr lang="en-GB" sz="1700"/>
              <a:t>Share the Myth Busters worksheet with participants after the session</a:t>
            </a:r>
          </a:p>
        </p:txBody>
      </p:sp>
      <p:sp>
        <p:nvSpPr>
          <p:cNvPr id="3" name="Title 2">
            <a:extLst>
              <a:ext uri="{FF2B5EF4-FFF2-40B4-BE49-F238E27FC236}">
                <a16:creationId xmlns:a16="http://schemas.microsoft.com/office/drawing/2014/main" id="{E4D2FB56-FB11-8CD5-744C-32E7E2E319FA}"/>
              </a:ext>
            </a:extLst>
          </p:cNvPr>
          <p:cNvSpPr>
            <a:spLocks noGrp="1"/>
          </p:cNvSpPr>
          <p:nvPr>
            <p:ph type="ctrTitle"/>
          </p:nvPr>
        </p:nvSpPr>
        <p:spPr/>
        <p:txBody>
          <a:bodyPr lIns="91440" tIns="45720" rIns="91440" bIns="45720" anchor="ctr"/>
          <a:lstStyle/>
          <a:p>
            <a:r>
              <a:rPr lang="en-GB" sz="4600">
                <a:cs typeface="Rubik"/>
              </a:rPr>
              <a:t>TOPIC: MYTH BUSTING</a:t>
            </a:r>
          </a:p>
        </p:txBody>
      </p:sp>
    </p:spTree>
    <p:extLst>
      <p:ext uri="{BB962C8B-B14F-4D97-AF65-F5344CB8AC3E}">
        <p14:creationId xmlns:p14="http://schemas.microsoft.com/office/powerpoint/2010/main" val="1258196749"/>
      </p:ext>
    </p:extLst>
  </p:cSld>
  <p:clrMapOvr>
    <a:masterClrMapping/>
  </p:clrMapOvr>
</p:sld>
</file>

<file path=ppt/theme/theme1.xml><?xml version="1.0" encoding="utf-8"?>
<a:theme xmlns:a="http://schemas.openxmlformats.org/drawingml/2006/main" name="Title Page - Imag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hapter/ Section Mark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xt Pag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Double Column Content - Orang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Image &amp; Tex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itle Page - Block Colour">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97FE630D82CD840BE3B853723BB2ED2" ma:contentTypeVersion="26" ma:contentTypeDescription="Create a new document." ma:contentTypeScope="" ma:versionID="a40c1dfe32c227fc2ac13a81c2e29129">
  <xsd:schema xmlns:xsd="http://www.w3.org/2001/XMLSchema" xmlns:xs="http://www.w3.org/2001/XMLSchema" xmlns:p="http://schemas.microsoft.com/office/2006/metadata/properties" xmlns:ns2="9ee82e13-1b50-405b-9568-052d589b8073" xmlns:ns3="5c446c59-e2cf-4ab6-976a-d41307e20e11" xmlns:ns4="a0c5e170-c2bf-40c5-965f-30bc478cefd3" targetNamespace="http://schemas.microsoft.com/office/2006/metadata/properties" ma:root="true" ma:fieldsID="105387555a9e5fb2f4e34290b90e280e" ns2:_="" ns3:_="" ns4:_="">
    <xsd:import namespace="9ee82e13-1b50-405b-9568-052d589b8073"/>
    <xsd:import namespace="5c446c59-e2cf-4ab6-976a-d41307e20e11"/>
    <xsd:import namespace="a0c5e170-c2bf-40c5-965f-30bc478cefd3"/>
    <xsd:element name="properties">
      <xsd:complexType>
        <xsd:sequence>
          <xsd:element name="documentManagement">
            <xsd:complexType>
              <xsd:all>
                <xsd:element ref="ns2:Product_x0020_or_x0020_project"/>
                <xsd:element ref="ns2:Audience" minOccurs="0"/>
                <xsd:element ref="ns2:Related_x0020_organisation" minOccurs="0"/>
                <xsd:element ref="ns2:Marketing_x0020_collateral" minOccurs="0"/>
                <xsd:element ref="ns2:Purpose" minOccurs="0"/>
                <xsd:element ref="ns3:SharedWithUsers" minOccurs="0"/>
                <xsd:element ref="ns4:SharingHintHash" minOccurs="0"/>
                <xsd:element ref="ns4:SharedWithDetails" minOccurs="0"/>
                <xsd:element ref="ns4:LastSharedByUser" minOccurs="0"/>
                <xsd:element ref="ns4:LastSharedByTime" minOccurs="0"/>
                <xsd:element ref="ns2:MediaServiceMetadata" minOccurs="0"/>
                <xsd:element ref="ns2:MediaServiceFastMetadata" minOccurs="0"/>
                <xsd:element ref="ns2:MediaServiceAutoTags" minOccurs="0"/>
                <xsd:element ref="ns2:MediaServiceDateTake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e82e13-1b50-405b-9568-052d589b8073" elementFormDefault="qualified">
    <xsd:import namespace="http://schemas.microsoft.com/office/2006/documentManagement/types"/>
    <xsd:import namespace="http://schemas.microsoft.com/office/infopath/2007/PartnerControls"/>
    <xsd:element name="Product_x0020_or_x0020_project" ma:index="8" ma:displayName="Product or project" ma:format="Dropdown" ma:internalName="Product_x0020_or_x0020_project">
      <xsd:simpleType>
        <xsd:restriction base="dms:Choice">
          <xsd:enumeration value="National Numeracy Day"/>
          <xsd:enumeration value="National Numeracy Challenge (NNC)"/>
          <xsd:enumeration value="NNC Champions"/>
          <xsd:enumeration value="NNC Online"/>
          <xsd:enumeration value="Firm Foundations (PHF)"/>
          <xsd:enumeration value="Parental Engagement (PHF)"/>
          <xsd:enumeration value="Event"/>
          <xsd:enumeration value="Numeracy Forum"/>
          <xsd:enumeration value="HoL Reception 2012"/>
          <xsd:enumeration value="Manifesto"/>
          <xsd:enumeration value="YouGov"/>
          <xsd:enumeration value="NAC"/>
          <xsd:enumeration value="Morning Maths Meetings (MMM)"/>
          <xsd:enumeration value="Numeracy Review"/>
          <xsd:enumeration value="APPG"/>
          <xsd:enumeration value="Website"/>
          <xsd:enumeration value="Passport Maths"/>
          <xsd:enumeration value="Internal Comms"/>
          <xsd:enumeration value="Media"/>
          <xsd:enumeration value="Star Dash Studios"/>
          <xsd:enumeration value="Number Confidence Week"/>
          <xsd:enumeration value="Checktember"/>
          <xsd:enumeration value="Other"/>
        </xsd:restriction>
      </xsd:simpleType>
    </xsd:element>
    <xsd:element name="Audience" ma:index="9" nillable="true" ma:displayName="Audience" ma:internalName="Audience">
      <xsd:complexType>
        <xsd:complexContent>
          <xsd:extension base="dms:MultiChoice">
            <xsd:sequence>
              <xsd:element name="Value" maxOccurs="unbounded" minOccurs="0" nillable="true">
                <xsd:simpleType>
                  <xsd:restriction base="dms:Choice">
                    <xsd:enumeration value="Parents"/>
                    <xsd:enumeration value="Learners"/>
                    <xsd:enumeration value="Employers"/>
                    <xsd:enumeration value="Teachers"/>
                    <xsd:enumeration value="Influencers"/>
                    <xsd:enumeration value="All"/>
                  </xsd:restriction>
                </xsd:simpleType>
              </xsd:element>
            </xsd:sequence>
          </xsd:extension>
        </xsd:complexContent>
      </xsd:complexType>
    </xsd:element>
    <xsd:element name="Related_x0020_organisation" ma:index="10" nillable="true" ma:displayName="Related organisation" ma:internalName="Related_x0020_organisation">
      <xsd:simpleType>
        <xsd:restriction base="dms:Text">
          <xsd:maxLength value="100"/>
        </xsd:restriction>
      </xsd:simpleType>
    </xsd:element>
    <xsd:element name="Marketing_x0020_collateral" ma:index="11" nillable="true" ma:displayName="External Document - Use" ma:format="Dropdown" ma:indexed="true" ma:internalName="Marketing_x0020_collateral">
      <xsd:simpleType>
        <xsd:restriction base="dms:Choice">
          <xsd:enumeration value="News release"/>
          <xsd:enumeration value="Presentation"/>
          <xsd:enumeration value="Case study"/>
          <xsd:enumeration value="Leaflet / Handout"/>
          <xsd:enumeration value="Logo"/>
        </xsd:restriction>
      </xsd:simpleType>
    </xsd:element>
    <xsd:element name="Purpose" ma:index="12" nillable="true" ma:displayName="Internal Document - Use" ma:format="Dropdown" ma:indexed="true" ma:internalName="Purpose">
      <xsd:simpleType>
        <xsd:restriction base="dms:Choice">
          <xsd:enumeration value="Planning"/>
          <xsd:enumeration value="Guidelines"/>
          <xsd:enumeration value="Application"/>
          <xsd:enumeration value="Contact list"/>
          <xsd:enumeration value="Pre design copy"/>
          <xsd:enumeration value="Consultation / Response"/>
          <xsd:enumeration value="Third party comms"/>
          <xsd:enumeration value="Evidence / Report"/>
          <xsd:enumeration value="Case Study"/>
        </xsd:restriction>
      </xsd:simpleType>
    </xsd:element>
    <xsd:element name="MediaServiceMetadata" ma:index="18" nillable="true" ma:displayName="MediaServiceMetadata" ma:description="" ma:hidden="true" ma:internalName="MediaServiceMetadata" ma:readOnly="true">
      <xsd:simpleType>
        <xsd:restriction base="dms:Note"/>
      </xsd:simpleType>
    </xsd:element>
    <xsd:element name="MediaServiceFastMetadata" ma:index="19" nillable="true" ma:displayName="MediaServiceFastMetadata" ma:description="" ma:hidden="true" ma:internalName="MediaServiceFastMetadata" ma:readOnly="true">
      <xsd:simpleType>
        <xsd:restriction base="dms:Note"/>
      </xsd:simpleType>
    </xsd:element>
    <xsd:element name="MediaServiceAutoTags" ma:index="20" nillable="true" ma:displayName="MediaServiceAutoTags" ma:description="" ma:internalName="MediaServiceAutoTags" ma:readOnly="true">
      <xsd:simpleType>
        <xsd:restriction base="dms:Text"/>
      </xsd:simpleType>
    </xsd:element>
    <xsd:element name="MediaServiceDateTaken" ma:index="21" nillable="true" ma:displayName="MediaServiceDateTaken" ma:hidden="true" ma:internalName="MediaServiceDateTaken"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GenerationTime" ma:index="23" nillable="true" ma:displayName="MediaServiceGenerationTime" ma:hidden="true" ma:internalName="MediaServiceGenerationTime" ma:readOnly="true">
      <xsd:simpleType>
        <xsd:restriction base="dms:Text"/>
      </xsd:simpleType>
    </xsd:element>
    <xsd:element name="MediaServiceEventHashCode" ma:index="24" nillable="true" ma:displayName="MediaServiceEventHashCode" ma:hidden="true" ma:internalName="MediaServiceEventHashCode" ma:readOnly="true">
      <xsd:simpleType>
        <xsd:restriction base="dms:Text"/>
      </xsd:simpleType>
    </xsd:element>
    <xsd:element name="MediaServiceAutoKeyPoints" ma:index="25" nillable="true" ma:displayName="MediaServiceAutoKeyPoints" ma:hidden="true" ma:internalName="MediaServiceAutoKeyPoints" ma:readOnly="true">
      <xsd:simpleType>
        <xsd:restriction base="dms:Note"/>
      </xsd:simpleType>
    </xsd:element>
    <xsd:element name="MediaServiceKeyPoints" ma:index="26" nillable="true" ma:displayName="KeyPoints" ma:internalName="MediaServiceKeyPoints" ma:readOnly="true">
      <xsd:simpleType>
        <xsd:restriction base="dms:Note">
          <xsd:maxLength value="255"/>
        </xsd:restriction>
      </xsd:simpleType>
    </xsd:element>
    <xsd:element name="MediaServiceLocation" ma:index="27" nillable="true" ma:displayName="Location" ma:internalName="MediaServiceLocation" ma:readOnly="true">
      <xsd:simpleType>
        <xsd:restriction base="dms:Text"/>
      </xsd:simpleType>
    </xsd:element>
    <xsd:element name="MediaLengthInSeconds" ma:index="28" nillable="true" ma:displayName="Length (seconds)" ma:internalName="MediaLengthInSeconds" ma:readOnly="true">
      <xsd:simpleType>
        <xsd:restriction base="dms:Unknown"/>
      </xsd:simpleType>
    </xsd:element>
    <xsd:element name="lcf76f155ced4ddcb4097134ff3c332f" ma:index="30" nillable="true" ma:taxonomy="true" ma:internalName="lcf76f155ced4ddcb4097134ff3c332f" ma:taxonomyFieldName="MediaServiceImageTags" ma:displayName="Image Tags" ma:readOnly="false" ma:fieldId="{5cf76f15-5ced-4ddc-b409-7134ff3c332f}" ma:taxonomyMulti="true" ma:sspId="ef2560c5-e438-498a-b155-42b5557b5a9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c446c59-e2cf-4ab6-976a-d41307e20e11"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31" nillable="true" ma:displayName="Taxonomy Catch All Column" ma:hidden="true" ma:list="{a7ee53dc-7a83-4204-bf94-a1a24809ac75}" ma:internalName="TaxCatchAll" ma:showField="CatchAllData" ma:web="5c446c59-e2cf-4ab6-976a-d41307e20e1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0c5e170-c2bf-40c5-965f-30bc478cefd3" elementFormDefault="qualified">
    <xsd:import namespace="http://schemas.microsoft.com/office/2006/documentManagement/types"/>
    <xsd:import namespace="http://schemas.microsoft.com/office/infopath/2007/PartnerControls"/>
    <xsd:element name="SharingHintHash" ma:index="14" nillable="true" ma:displayName="Sharing Hint Hash" ma:internalName="SharingHintHash" ma:readOnly="true">
      <xsd:simpleType>
        <xsd:restriction base="dms:Text"/>
      </xsd:simpleType>
    </xsd:element>
    <xsd:element name="SharedWithDetails" ma:index="15" nillable="true" ma:displayName="Shared With Details" ma:description="" ma:internalName="SharedWithDetails" ma:readOnly="true">
      <xsd:simpleType>
        <xsd:restriction base="dms:Note">
          <xsd:maxLength value="255"/>
        </xsd:restriction>
      </xsd:simpleType>
    </xsd:element>
    <xsd:element name="LastSharedByUser" ma:index="16" nillable="true" ma:displayName="Last Shared By User" ma:description="" ma:internalName="LastSharedByUser" ma:readOnly="true">
      <xsd:simpleType>
        <xsd:restriction base="dms:Note">
          <xsd:maxLength value="255"/>
        </xsd:restriction>
      </xsd:simpleType>
    </xsd:element>
    <xsd:element name="LastSharedByTime" ma:index="17" nillable="true" ma:displayName="Last Shared By Time"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Audience xmlns="9ee82e13-1b50-405b-9568-052d589b8073" xsi:nil="true"/>
    <lcf76f155ced4ddcb4097134ff3c332f xmlns="9ee82e13-1b50-405b-9568-052d589b8073">
      <Terms xmlns="http://schemas.microsoft.com/office/infopath/2007/PartnerControls"/>
    </lcf76f155ced4ddcb4097134ff3c332f>
    <Related_x0020_organisation xmlns="9ee82e13-1b50-405b-9568-052d589b8073" xsi:nil="true"/>
    <Marketing_x0020_collateral xmlns="9ee82e13-1b50-405b-9568-052d589b8073" xsi:nil="true"/>
    <Purpose xmlns="9ee82e13-1b50-405b-9568-052d589b8073" xsi:nil="true"/>
    <TaxCatchAll xmlns="5c446c59-e2cf-4ab6-976a-d41307e20e11" xsi:nil="true"/>
    <Product_x0020_or_x0020_project xmlns="9ee82e13-1b50-405b-9568-052d589b8073">Number Confidence Week</Product_x0020_or_x0020_project>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6827970-E38B-4118-83CB-6594E36BC8D4}">
  <ds:schemaRefs>
    <ds:schemaRef ds:uri="5c446c59-e2cf-4ab6-976a-d41307e20e11"/>
    <ds:schemaRef ds:uri="9ee82e13-1b50-405b-9568-052d589b8073"/>
    <ds:schemaRef ds:uri="a0c5e170-c2bf-40c5-965f-30bc478cefd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893CA31-CE09-4908-9328-F3ABF79CE86F}">
  <ds:schemaRefs>
    <ds:schemaRef ds:uri="http://purl.org/dc/dcmitype/"/>
    <ds:schemaRef ds:uri="http://www.w3.org/XML/1998/namespace"/>
    <ds:schemaRef ds:uri="http://purl.org/dc/elements/1.1/"/>
    <ds:schemaRef ds:uri="http://purl.org/dc/terms/"/>
    <ds:schemaRef ds:uri="5c446c59-e2cf-4ab6-976a-d41307e20e11"/>
    <ds:schemaRef ds:uri="http://schemas.microsoft.com/office/infopath/2007/PartnerControls"/>
    <ds:schemaRef ds:uri="http://schemas.openxmlformats.org/package/2006/metadata/core-properties"/>
    <ds:schemaRef ds:uri="http://schemas.microsoft.com/office/2006/documentManagement/types"/>
    <ds:schemaRef ds:uri="a0c5e170-c2bf-40c5-965f-30bc478cefd3"/>
    <ds:schemaRef ds:uri="9ee82e13-1b50-405b-9568-052d589b8073"/>
    <ds:schemaRef ds:uri="http://schemas.microsoft.com/office/2006/metadata/properties"/>
  </ds:schemaRefs>
</ds:datastoreItem>
</file>

<file path=customXml/itemProps3.xml><?xml version="1.0" encoding="utf-8"?>
<ds:datastoreItem xmlns:ds="http://schemas.openxmlformats.org/officeDocument/2006/customXml" ds:itemID="{3D2FC4E3-5EBF-407B-B857-32E51D79F1E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1</TotalTime>
  <Words>2073</Words>
  <Application>Microsoft Office PowerPoint</Application>
  <PresentationFormat>On-screen Show (4:3)</PresentationFormat>
  <Paragraphs>151</Paragraphs>
  <Slides>15</Slides>
  <Notes>13</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15</vt:i4>
      </vt:variant>
    </vt:vector>
  </HeadingPairs>
  <TitlesOfParts>
    <vt:vector size="26" baseType="lpstr">
      <vt:lpstr>Arial</vt:lpstr>
      <vt:lpstr>Calibri</vt:lpstr>
      <vt:lpstr>Lato</vt:lpstr>
      <vt:lpstr>Lato-Regular</vt:lpstr>
      <vt:lpstr>Rubik</vt:lpstr>
      <vt:lpstr>Title Page - Image</vt:lpstr>
      <vt:lpstr>Chapter/ Section Marker</vt:lpstr>
      <vt:lpstr>Text Page</vt:lpstr>
      <vt:lpstr>Double Column Content - Orange</vt:lpstr>
      <vt:lpstr>Image &amp; Text</vt:lpstr>
      <vt:lpstr>Title Page - Block Colour</vt:lpstr>
      <vt:lpstr>TIME TO TALK NUMBERS  SLIDE DECK</vt:lpstr>
      <vt:lpstr>ABOUT THIS SESSION</vt:lpstr>
      <vt:lpstr>HOW DO OTHER PEOPLE FEEL ABOUT MATHS?</vt:lpstr>
      <vt:lpstr>HOW DO YOU FEEL ABOUT MATHS?</vt:lpstr>
      <vt:lpstr>PowerPoint Presentation</vt:lpstr>
      <vt:lpstr>FOCUSED TOPICS</vt:lpstr>
      <vt:lpstr>TOPIC: USING NUMBERS AT WORK </vt:lpstr>
      <vt:lpstr>TOPIC: USING NUMBERS IN EVERYDAY LIFE</vt:lpstr>
      <vt:lpstr>TOPIC: MYTH BUSTING</vt:lpstr>
      <vt:lpstr>TOPIC: GENERAL CONFIDENCE AND SKILLS BUILDING</vt:lpstr>
      <vt:lpstr>NEXT STEPS</vt:lpstr>
      <vt:lpstr>7 TIPS FOR FEELING GOOD ABOUT NUMBERS</vt:lpstr>
      <vt:lpstr>IMPROVE YOUR NUMERACY</vt:lpstr>
      <vt:lpstr>NUMERACY FOR EVERYDAY LIFE VIDEOS</vt:lpstr>
      <vt:lpstr>THANK YOU FOR TAKING PART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Time to Talk Numbers Slide Deck</dc:title>
  <dc:creator>Maya Metcalfe</dc:creator>
  <cp:lastModifiedBy>Lizzie Green</cp:lastModifiedBy>
  <cp:revision>2</cp:revision>
  <dcterms:created xsi:type="dcterms:W3CDTF">2023-09-15T11:38:00Z</dcterms:created>
  <dcterms:modified xsi:type="dcterms:W3CDTF">2023-10-18T16:24:01Z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0x010100897FE630D82CD840BE3B853723BB2ED2</vt:lpwstr>
  </property>
  <property fmtid="{D5CDD505-2E9C-101B-9397-08002B2CF9AE}" pid="3" name="MediaServiceImageTags">
    <vt:lpwstr/>
  </property>
</Properties>
</file>