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4" r:id="rId5"/>
    <p:sldMasterId id="2147483669" r:id="rId6"/>
    <p:sldMasterId id="2147483673" r:id="rId7"/>
    <p:sldMasterId id="2147483679" r:id="rId8"/>
    <p:sldMasterId id="2147483686" r:id="rId9"/>
  </p:sldMasterIdLst>
  <p:notesMasterIdLst>
    <p:notesMasterId r:id="rId29"/>
  </p:notesMasterIdLst>
  <p:sldIdLst>
    <p:sldId id="256" r:id="rId10"/>
    <p:sldId id="289" r:id="rId11"/>
    <p:sldId id="288" r:id="rId12"/>
    <p:sldId id="290" r:id="rId13"/>
    <p:sldId id="265" r:id="rId14"/>
    <p:sldId id="266" r:id="rId15"/>
    <p:sldId id="267"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422"/>
    <a:srgbClr val="00304A"/>
    <a:srgbClr val="17BBEE"/>
    <a:srgbClr val="941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DC05DA-A390-4F6A-8E38-DEA074941E04}" v="10" dt="2025-09-30T16:15:13.047"/>
    <p1510:client id="{A5190C20-5D29-4DD0-BD41-E6FAFDD9DEE5}" v="8" dt="2025-10-01T14:03:54.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8"/>
    <p:restoredTop sz="81970"/>
  </p:normalViewPr>
  <p:slideViewPr>
    <p:cSldViewPr snapToGrid="0">
      <p:cViewPr varScale="1">
        <p:scale>
          <a:sx n="90" d="100"/>
          <a:sy n="90" d="100"/>
        </p:scale>
        <p:origin x="18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6"/>
            <c:spPr>
              <a:solidFill>
                <a:srgbClr val="17BBEE"/>
              </a:solidFill>
              <a:ln w="19050">
                <a:solidFill>
                  <a:srgbClr val="17BBEE"/>
                </a:solidFill>
              </a:ln>
              <a:effectLst/>
            </c:spPr>
            <c:extLst>
              <c:ext xmlns:c16="http://schemas.microsoft.com/office/drawing/2014/chart" uri="{C3380CC4-5D6E-409C-BE32-E72D297353CC}">
                <c16:uniqueId val="{00000001-5FF3-0945-ACD0-5349B8505FD6}"/>
              </c:ext>
            </c:extLst>
          </c:dPt>
          <c:dPt>
            <c:idx val="1"/>
            <c:bubble3D val="0"/>
            <c:spPr>
              <a:solidFill>
                <a:srgbClr val="F49422"/>
              </a:solidFill>
              <a:ln w="19050">
                <a:solidFill>
                  <a:schemeClr val="lt1"/>
                </a:solidFill>
              </a:ln>
              <a:effectLst/>
            </c:spPr>
            <c:extLst>
              <c:ext xmlns:c16="http://schemas.microsoft.com/office/drawing/2014/chart" uri="{C3380CC4-5D6E-409C-BE32-E72D297353CC}">
                <c16:uniqueId val="{00000003-5FF3-0945-ACD0-5349B8505F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FF3-0945-ACD0-5349B8505F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FF3-0945-ACD0-5349B8505FD6}"/>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5FF3-0945-ACD0-5349B8505FD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no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13"/>
            <c:spPr>
              <a:solidFill>
                <a:srgbClr val="17BBEE"/>
              </a:solidFill>
              <a:ln w="19050">
                <a:solidFill>
                  <a:srgbClr val="17BBEE"/>
                </a:solidFill>
              </a:ln>
              <a:effectLst/>
            </c:spPr>
            <c:extLst>
              <c:ext xmlns:c16="http://schemas.microsoft.com/office/drawing/2014/chart" uri="{C3380CC4-5D6E-409C-BE32-E72D297353CC}">
                <c16:uniqueId val="{00000001-E196-CA41-8A65-16C28C8F6ABD}"/>
              </c:ext>
            </c:extLst>
          </c:dPt>
          <c:dPt>
            <c:idx val="1"/>
            <c:bubble3D val="0"/>
            <c:spPr>
              <a:solidFill>
                <a:srgbClr val="F49422"/>
              </a:solidFill>
              <a:ln w="19050">
                <a:solidFill>
                  <a:schemeClr val="lt1"/>
                </a:solidFill>
              </a:ln>
              <a:effectLst/>
            </c:spPr>
            <c:extLst>
              <c:ext xmlns:c16="http://schemas.microsoft.com/office/drawing/2014/chart" uri="{C3380CC4-5D6E-409C-BE32-E72D297353CC}">
                <c16:uniqueId val="{00000003-E196-CA41-8A65-16C28C8F6A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196-CA41-8A65-16C28C8F6A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196-CA41-8A65-16C28C8F6ABD}"/>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E196-CA41-8A65-16C28C8F6A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no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938C4-AFDD-644C-8DA3-47F18768F0DE}" type="datetimeFigureOut">
              <a:rPr lang="en-US" smtClean="0"/>
              <a:t>10/1/2025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0B470-7ED6-EE48-B77C-813A61370B8F}" type="slidenum">
              <a:rPr lang="en-US" smtClean="0"/>
              <a:t>‹#›</a:t>
            </a:fld>
            <a:endParaRPr lang="en-US"/>
          </a:p>
        </p:txBody>
      </p:sp>
    </p:spTree>
    <p:extLst>
      <p:ext uri="{BB962C8B-B14F-4D97-AF65-F5344CB8AC3E}">
        <p14:creationId xmlns:p14="http://schemas.microsoft.com/office/powerpoint/2010/main" val="187492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579EE-8C25-21C8-7A46-BE2735A6F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811AD-422E-316F-607A-B185CF62E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1279-4070-672D-BF90-7B356521A3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27E58B-4A7F-7687-2BCA-EE9BEED4D423}"/>
              </a:ext>
            </a:extLst>
          </p:cNvPr>
          <p:cNvSpPr>
            <a:spLocks noGrp="1"/>
          </p:cNvSpPr>
          <p:nvPr>
            <p:ph type="sldNum" sz="quarter" idx="5"/>
          </p:nvPr>
        </p:nvSpPr>
        <p:spPr/>
        <p:txBody>
          <a:bodyPr/>
          <a:lstStyle/>
          <a:p>
            <a:fld id="{4FC0B470-7ED6-EE48-B77C-813A61370B8F}" type="slidenum">
              <a:rPr lang="en-US" smtClean="0"/>
              <a:t>2</a:t>
            </a:fld>
            <a:endParaRPr lang="en-US"/>
          </a:p>
        </p:txBody>
      </p:sp>
    </p:spTree>
    <p:extLst>
      <p:ext uri="{BB962C8B-B14F-4D97-AF65-F5344CB8AC3E}">
        <p14:creationId xmlns:p14="http://schemas.microsoft.com/office/powerpoint/2010/main" val="279245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a:t>
            </a:r>
          </a:p>
          <a:p>
            <a:pPr marL="171450" indent="-171450" algn="l">
              <a:buFont typeface="Arial" panose="020B0604020202020204" pitchFamily="34" charset="0"/>
              <a:buChar char="•"/>
            </a:pPr>
            <a:r>
              <a:rPr lang="en-GB" sz="1200" b="0" i="0" u="none" strike="noStrike" baseline="0" dirty="0">
                <a:latin typeface="Lato-Regular"/>
              </a:rPr>
              <a:t>Open up a conversation about using numbers at work – whether it’s in a current job or a future role. </a:t>
            </a:r>
          </a:p>
          <a:p>
            <a:pPr marL="171450" indent="-171450" algn="l">
              <a:buFont typeface="Arial" panose="020B0604020202020204" pitchFamily="34" charset="0"/>
              <a:buChar char="•"/>
            </a:pPr>
            <a:r>
              <a:rPr lang="en-GB" sz="1200" b="0" i="0" u="none" strike="noStrike" baseline="0" dirty="0">
                <a:latin typeface="Lato-Regular"/>
              </a:rPr>
              <a:t>If you are holding the conversation within an organisation, then participants who do similar jobs may be able to work together. If you are in a setting where participants have different careers, then you may wish to share some general ideas from the list below.</a:t>
            </a:r>
            <a:endParaRPr lang="en-GB" sz="1200" b="1" i="0" u="none" strike="noStrike" baseline="0" dirty="0">
              <a:solidFill>
                <a:schemeClr val="tx1"/>
              </a:solidFill>
              <a:latin typeface="+mn-lt"/>
            </a:endParaRPr>
          </a:p>
          <a:p>
            <a:pPr marL="171450" indent="-171450" algn="l">
              <a:buFont typeface="Arial" panose="020B0604020202020204" pitchFamily="34" charset="0"/>
              <a:buChar char="•"/>
            </a:pPr>
            <a:r>
              <a:rPr lang="en-GB" sz="1800" b="0" i="0" u="none" strike="noStrike" baseline="0" dirty="0">
                <a:solidFill>
                  <a:srgbClr val="FFFFFF"/>
                </a:solidFill>
                <a:latin typeface="Lato-Regular"/>
              </a:rPr>
              <a:t>At the end of the conversation, reflect on how everyone uses numbers in their job in one way or another.</a:t>
            </a:r>
          </a:p>
          <a:p>
            <a:pPr marL="171450" indent="-171450" algn="l">
              <a:buFont typeface="Arial" panose="020B0604020202020204" pitchFamily="34" charset="0"/>
              <a:buChar char="•"/>
            </a:pPr>
            <a:r>
              <a:rPr lang="en-GB" sz="1800" b="0" i="0" u="none" strike="noStrike" baseline="0" dirty="0">
                <a:solidFill>
                  <a:srgbClr val="FFFFFF"/>
                </a:solidFill>
                <a:latin typeface="Lato-Regular"/>
              </a:rPr>
              <a:t>Remind everyone that: ability is not fixed – everyone can improve their numeracy; maths we use in the real world is different from the maths we learned at school; and it doesn’t mean you’re bad at maths if you don’t have a qualification.</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13</a:t>
            </a:fld>
            <a:endParaRPr lang="en-US"/>
          </a:p>
        </p:txBody>
      </p:sp>
    </p:spTree>
    <p:extLst>
      <p:ext uri="{BB962C8B-B14F-4D97-AF65-F5344CB8AC3E}">
        <p14:creationId xmlns:p14="http://schemas.microsoft.com/office/powerpoint/2010/main" val="2782400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b="0" dirty="0"/>
              <a:t>Get the group to think about confidence and skills building more generally by answering these questions. Think about experiences like learning to drive, riding a bike, learning to knit, trying a new sport, class or activity… whatever it is, we all have to build up our confidence and skills over time when doing something we’re not comfortable or familiar with.</a:t>
            </a: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14</a:t>
            </a:fld>
            <a:endParaRPr lang="en-US"/>
          </a:p>
        </p:txBody>
      </p:sp>
    </p:spTree>
    <p:extLst>
      <p:ext uri="{BB962C8B-B14F-4D97-AF65-F5344CB8AC3E}">
        <p14:creationId xmlns:p14="http://schemas.microsoft.com/office/powerpoint/2010/main" val="1426016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Share these top tips and encourage participants to visit the Number Confidence Week website for more resources, information and support. </a:t>
            </a: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16</a:t>
            </a:fld>
            <a:endParaRPr lang="en-US"/>
          </a:p>
        </p:txBody>
      </p:sp>
    </p:spTree>
    <p:extLst>
      <p:ext uri="{BB962C8B-B14F-4D97-AF65-F5344CB8AC3E}">
        <p14:creationId xmlns:p14="http://schemas.microsoft.com/office/powerpoint/2010/main" val="369898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Encourage people to access Number Confidence Week resources, including videos and activity sheets, and encourage them to have a go at the National Numeracy Challenge – a free, online tool that helps people to boost their number skills and confidence at their own pace.</a:t>
            </a:r>
          </a:p>
          <a:p>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17</a:t>
            </a:fld>
            <a:endParaRPr lang="en-US"/>
          </a:p>
        </p:txBody>
      </p:sp>
    </p:spTree>
    <p:extLst>
      <p:ext uri="{BB962C8B-B14F-4D97-AF65-F5344CB8AC3E}">
        <p14:creationId xmlns:p14="http://schemas.microsoft.com/office/powerpoint/2010/main" val="997592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latin typeface="Calibri"/>
                <a:cs typeface="Calibri"/>
              </a:rPr>
              <a:t>Encourage people to continue the conversation in different ways.</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18</a:t>
            </a:fld>
            <a:endParaRPr lang="en-US"/>
          </a:p>
        </p:txBody>
      </p:sp>
    </p:spTree>
    <p:extLst>
      <p:ext uri="{BB962C8B-B14F-4D97-AF65-F5344CB8AC3E}">
        <p14:creationId xmlns:p14="http://schemas.microsoft.com/office/powerpoint/2010/main" val="270532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49E24-944B-6DA4-5C0F-C107E69CB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AD669-1A8F-53C2-9283-463712E8B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6A4EE-CB47-EC1B-D5BB-FD0A2EE6BE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5A7888-F61C-A623-26FF-4D9FCCF09ED4}"/>
              </a:ext>
            </a:extLst>
          </p:cNvPr>
          <p:cNvSpPr>
            <a:spLocks noGrp="1"/>
          </p:cNvSpPr>
          <p:nvPr>
            <p:ph type="sldNum" sz="quarter" idx="5"/>
          </p:nvPr>
        </p:nvSpPr>
        <p:spPr/>
        <p:txBody>
          <a:bodyPr/>
          <a:lstStyle/>
          <a:p>
            <a:fld id="{4FC0B470-7ED6-EE48-B77C-813A61370B8F}" type="slidenum">
              <a:rPr lang="en-US" smtClean="0"/>
              <a:t>3</a:t>
            </a:fld>
            <a:endParaRPr lang="en-US"/>
          </a:p>
        </p:txBody>
      </p:sp>
    </p:spTree>
    <p:extLst>
      <p:ext uri="{BB962C8B-B14F-4D97-AF65-F5344CB8AC3E}">
        <p14:creationId xmlns:p14="http://schemas.microsoft.com/office/powerpoint/2010/main" val="211228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This slide explains what The Big Number Natter is and why we are taking part.</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5</a:t>
            </a:fld>
            <a:endParaRPr lang="en-US"/>
          </a:p>
        </p:txBody>
      </p:sp>
    </p:spTree>
    <p:extLst>
      <p:ext uri="{BB962C8B-B14F-4D97-AF65-F5344CB8AC3E}">
        <p14:creationId xmlns:p14="http://schemas.microsoft.com/office/powerpoint/2010/main" val="3827498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Watch this video together – it’s a chance to see and hear how others feel about </a:t>
            </a:r>
            <a:r>
              <a:rPr lang="en-US" dirty="0" err="1"/>
              <a:t>maths</a:t>
            </a:r>
            <a:r>
              <a:rPr lang="en-US" dirty="0"/>
              <a:t>.</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6</a:t>
            </a:fld>
            <a:endParaRPr lang="en-US"/>
          </a:p>
        </p:txBody>
      </p:sp>
    </p:spTree>
    <p:extLst>
      <p:ext uri="{BB962C8B-B14F-4D97-AF65-F5344CB8AC3E}">
        <p14:creationId xmlns:p14="http://schemas.microsoft.com/office/powerpoint/2010/main" val="2669025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This slide </a:t>
            </a:r>
            <a:r>
              <a:rPr lang="en-US" dirty="0"/>
              <a:t>reveals a bit about numeracy across the whole of the UK. You can see that a huge proportion of the adult population struggles with numbers and that </a:t>
            </a:r>
            <a:r>
              <a:rPr lang="en-US" dirty="0" err="1"/>
              <a:t>maths</a:t>
            </a:r>
            <a:r>
              <a:rPr lang="en-US" dirty="0"/>
              <a:t> anxiety can often start at school.</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7</a:t>
            </a:fld>
            <a:endParaRPr lang="en-US"/>
          </a:p>
        </p:txBody>
      </p:sp>
    </p:spTree>
    <p:extLst>
      <p:ext uri="{BB962C8B-B14F-4D97-AF65-F5344CB8AC3E}">
        <p14:creationId xmlns:p14="http://schemas.microsoft.com/office/powerpoint/2010/main" val="1238059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Now it’s your turn. Follow the instructions on the slide to get the conversation going. Encourage quieter people to contribute using the chat function if the session is virtual or anonymously using pen and paper if hosting in person.</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8</a:t>
            </a:fld>
            <a:endParaRPr lang="en-US"/>
          </a:p>
        </p:txBody>
      </p:sp>
    </p:spTree>
    <p:extLst>
      <p:ext uri="{BB962C8B-B14F-4D97-AF65-F5344CB8AC3E}">
        <p14:creationId xmlns:p14="http://schemas.microsoft.com/office/powerpoint/2010/main" val="1521586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Often, people responding to this question feel negatively about </a:t>
            </a:r>
            <a:r>
              <a:rPr lang="en-US" dirty="0" err="1"/>
              <a:t>maths</a:t>
            </a:r>
            <a:r>
              <a:rPr lang="en-US" dirty="0"/>
              <a:t> – some of the reasons are listed above.</a:t>
            </a:r>
            <a:br>
              <a:rPr lang="en-US" dirty="0"/>
            </a:br>
            <a:r>
              <a:rPr lang="en-US" dirty="0"/>
              <a:t>However you feel about numbers, it’s important to remember you’re not alone and you can change the way you feel by taking small steps to improving your numeracy skills and confidence.</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9</a:t>
            </a:fld>
            <a:endParaRPr lang="en-US"/>
          </a:p>
        </p:txBody>
      </p:sp>
    </p:spTree>
    <p:extLst>
      <p:ext uri="{BB962C8B-B14F-4D97-AF65-F5344CB8AC3E}">
        <p14:creationId xmlns:p14="http://schemas.microsoft.com/office/powerpoint/2010/main" val="1058788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This slide </a:t>
            </a:r>
            <a:r>
              <a:rPr lang="en-US" dirty="0"/>
              <a:t>talks about some specific challenges around numbers and </a:t>
            </a:r>
            <a:r>
              <a:rPr lang="en-US" dirty="0" err="1"/>
              <a:t>maths</a:t>
            </a:r>
            <a:r>
              <a:rPr lang="en-US" dirty="0"/>
              <a:t> that affect a lot of people in the UK.</a:t>
            </a:r>
            <a:br>
              <a:rPr lang="en-US" dirty="0"/>
            </a:br>
            <a:r>
              <a:rPr lang="en-US" dirty="0"/>
              <a:t>A lot of people suffer from </a:t>
            </a:r>
            <a:r>
              <a:rPr lang="en-US" dirty="0" err="1"/>
              <a:t>maths</a:t>
            </a:r>
            <a:r>
              <a:rPr lang="en-US" dirty="0"/>
              <a:t> anxiety – when </a:t>
            </a:r>
            <a:r>
              <a:rPr lang="en-US" dirty="0" err="1"/>
              <a:t>maths</a:t>
            </a:r>
            <a:r>
              <a:rPr lang="en-US" dirty="0"/>
              <a:t> makes people feel panicked. Others have dyscalculia – often described as ‘dyslexia of </a:t>
            </a:r>
            <a:r>
              <a:rPr lang="en-US" dirty="0" err="1"/>
              <a:t>maths</a:t>
            </a:r>
            <a:r>
              <a:rPr lang="en-US" dirty="0"/>
              <a:t>’.</a:t>
            </a:r>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10</a:t>
            </a:fld>
            <a:endParaRPr lang="en-US"/>
          </a:p>
        </p:txBody>
      </p:sp>
    </p:spTree>
    <p:extLst>
      <p:ext uri="{BB962C8B-B14F-4D97-AF65-F5344CB8AC3E}">
        <p14:creationId xmlns:p14="http://schemas.microsoft.com/office/powerpoint/2010/main" val="1003352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a:t>
            </a:r>
          </a:p>
          <a:p>
            <a:pPr marL="171450" indent="-171450">
              <a:buFont typeface="Arial" panose="020B0604020202020204" pitchFamily="34" charset="0"/>
              <a:buChar char="•"/>
            </a:pPr>
            <a:r>
              <a:rPr lang="en-GB" b="0" dirty="0"/>
              <a:t>This is an important conversation to help adults move away from the idea that ‘I haven’t done any maths since school.’ We all use numbers every day, often without evening thinking about it.</a:t>
            </a:r>
          </a:p>
          <a:p>
            <a:pPr marL="171450" indent="-171450">
              <a:buFont typeface="Arial" panose="020B0604020202020204" pitchFamily="34" charset="0"/>
              <a:buChar char="•"/>
            </a:pPr>
            <a:r>
              <a:rPr lang="en-GB" sz="1200" b="0" i="0" u="none" strike="noStrike" baseline="0" dirty="0">
                <a:solidFill>
                  <a:srgbClr val="FFFFFF"/>
                </a:solidFill>
                <a:latin typeface="Lato-Regular"/>
              </a:rPr>
              <a:t>At the end of the conversation, reflect on how many different ways people use maths and numbers in their everyday life. It’s important for everyone to recognise that numeracy is an essential life skill. </a:t>
            </a:r>
          </a:p>
          <a:p>
            <a:pPr marL="171450" indent="-171450">
              <a:buFont typeface="Arial" panose="020B0604020202020204" pitchFamily="34" charset="0"/>
              <a:buChar char="•"/>
            </a:pPr>
            <a:r>
              <a:rPr lang="en-GB" sz="1200" b="0" i="0" u="none" strike="noStrike" baseline="0" dirty="0">
                <a:solidFill>
                  <a:srgbClr val="FFFFFF"/>
                </a:solidFill>
                <a:latin typeface="Lato-Regular"/>
              </a:rPr>
              <a:t>If anyone feels that they would benefit from boosting their number confidence to help them at home, they can visit the Number Confidence Week hub or try the National Numeracy Challenge (information at the end of this deck).</a:t>
            </a:r>
            <a:endParaRPr lang="en-GB" b="0"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12</a:t>
            </a:fld>
            <a:endParaRPr lang="en-US"/>
          </a:p>
        </p:txBody>
      </p:sp>
    </p:spTree>
    <p:extLst>
      <p:ext uri="{BB962C8B-B14F-4D97-AF65-F5344CB8AC3E}">
        <p14:creationId xmlns:p14="http://schemas.microsoft.com/office/powerpoint/2010/main" val="2791569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 Block Oran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chemeClr val="bg1"/>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560190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Section Marker -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a:t>Click to edit Master title style</a:t>
            </a:r>
            <a:endParaRPr lang="en-US"/>
          </a:p>
        </p:txBody>
      </p:sp>
    </p:spTree>
    <p:extLst>
      <p:ext uri="{BB962C8B-B14F-4D97-AF65-F5344CB8AC3E}">
        <p14:creationId xmlns:p14="http://schemas.microsoft.com/office/powerpoint/2010/main" val="297559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Section Mark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rgbClr val="00304A"/>
                </a:solidFill>
                <a:latin typeface="Rubik" pitchFamily="2" charset="-79"/>
                <a:cs typeface="Rubik" pitchFamily="2" charset="-79"/>
              </a:defRPr>
            </a:lvl1pPr>
          </a:lstStyle>
          <a:p>
            <a:r>
              <a:rPr lang="en-GB" dirty="0"/>
              <a:t>Click to edit Master title style</a:t>
            </a:r>
            <a:endParaRPr lang="en-US" dirty="0"/>
          </a:p>
        </p:txBody>
      </p:sp>
    </p:spTree>
    <p:extLst>
      <p:ext uri="{BB962C8B-B14F-4D97-AF65-F5344CB8AC3E}">
        <p14:creationId xmlns:p14="http://schemas.microsoft.com/office/powerpoint/2010/main" val="2721721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Section Marker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a:t>Click to edit Master title style</a:t>
            </a:r>
            <a:endParaRPr lang="en-US"/>
          </a:p>
        </p:txBody>
      </p:sp>
    </p:spTree>
    <p:extLst>
      <p:ext uri="{BB962C8B-B14F-4D97-AF65-F5344CB8AC3E}">
        <p14:creationId xmlns:p14="http://schemas.microsoft.com/office/powerpoint/2010/main" val="891451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age - Oran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3122632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Pag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118396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ag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143056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4129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uble Column 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343726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uble Column 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736719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Oran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929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age - Bloc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rgbClr val="00304A"/>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rgbClr val="00304A"/>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758362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0797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8677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Page - Block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chemeClr val="bg1"/>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429423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Pag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89010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Pag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350088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hapter/ Section Marker -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a:t>Click to edit Master title style</a:t>
            </a:r>
            <a:endParaRPr lang="en-US"/>
          </a:p>
        </p:txBody>
      </p:sp>
    </p:spTree>
    <p:extLst>
      <p:ext uri="{BB962C8B-B14F-4D97-AF65-F5344CB8AC3E}">
        <p14:creationId xmlns:p14="http://schemas.microsoft.com/office/powerpoint/2010/main" val="166094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age - Image - Oran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F49422"/>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F49422"/>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07287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Page - Imag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17BBEE"/>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17BBEE"/>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89782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Page - Imag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941A80"/>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941A80"/>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5697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212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3" r:id="rId4"/>
    <p:sldLayoutId id="2147483694" r:id="rId5"/>
    <p:sldLayoutId id="214748369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54648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77900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27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29258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685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nationalnumeracy.org.uk/numberconfidenceweek/" TargetMode="External"/><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hyperlink" Target="https://youtu.be/XZuert73Le0" TargetMode="External"/><Relationship Id="rId4" Type="http://schemas.openxmlformats.org/officeDocument/2006/relationships/hyperlink" Target="https://www.nationalnumeracy.org.uk/challeng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nationalnumeracy.org.uk/news/breaking-down-maths-barrier-big-number-natter"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nationalnumeracy.org.uk/challeng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hyperlink" Target="https://www.youtube.com/playlist?list=PLYpgAxGAo7om_V4h_Ts621NRpAIxHyQIM" TargetMode="External"/><Relationship Id="rId4" Type="http://schemas.openxmlformats.org/officeDocument/2006/relationships/hyperlink" Target="https://youtu.be/NVqvJimdJV0"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9C2B-BCB1-6D96-8461-4CEDA1528837}"/>
              </a:ext>
            </a:extLst>
          </p:cNvPr>
          <p:cNvSpPr>
            <a:spLocks noGrp="1"/>
          </p:cNvSpPr>
          <p:nvPr>
            <p:ph type="ctrTitle"/>
          </p:nvPr>
        </p:nvSpPr>
        <p:spPr/>
        <p:txBody>
          <a:bodyPr/>
          <a:lstStyle/>
          <a:p>
            <a:r>
              <a:rPr lang="en-GB" b="0" dirty="0">
                <a:latin typeface="Rubik SemiBold" pitchFamily="2" charset="-79"/>
                <a:cs typeface="Rubik SemiBold" pitchFamily="2" charset="-79"/>
              </a:rPr>
              <a:t>THE BIG </a:t>
            </a:r>
            <a:br>
              <a:rPr lang="en-GB" b="0" dirty="0">
                <a:latin typeface="Rubik SemiBold" pitchFamily="2" charset="-79"/>
                <a:cs typeface="Rubik SemiBold" pitchFamily="2" charset="-79"/>
              </a:rPr>
            </a:br>
            <a:r>
              <a:rPr lang="en-GB" b="0" dirty="0">
                <a:latin typeface="Rubik SemiBold" pitchFamily="2" charset="-79"/>
                <a:cs typeface="Rubik SemiBold" pitchFamily="2" charset="-79"/>
              </a:rPr>
              <a:t>NUMBER NATTER</a:t>
            </a:r>
            <a:endParaRPr lang="en-US" dirty="0"/>
          </a:p>
        </p:txBody>
      </p:sp>
      <p:sp>
        <p:nvSpPr>
          <p:cNvPr id="3" name="Subtitle 2">
            <a:extLst>
              <a:ext uri="{FF2B5EF4-FFF2-40B4-BE49-F238E27FC236}">
                <a16:creationId xmlns:a16="http://schemas.microsoft.com/office/drawing/2014/main" id="{AD6A32AC-714B-CCCD-FA6F-0D3168391413}"/>
              </a:ext>
            </a:extLst>
          </p:cNvPr>
          <p:cNvSpPr>
            <a:spLocks noGrp="1"/>
          </p:cNvSpPr>
          <p:nvPr>
            <p:ph type="subTitle" idx="1"/>
          </p:nvPr>
        </p:nvSpPr>
        <p:spPr/>
        <p:txBody>
          <a:bodyPr/>
          <a:lstStyle/>
          <a:p>
            <a:r>
              <a:rPr lang="en-GB" sz="2400" dirty="0"/>
              <a:t>Join the conversation</a:t>
            </a:r>
          </a:p>
        </p:txBody>
      </p:sp>
    </p:spTree>
    <p:extLst>
      <p:ext uri="{BB962C8B-B14F-4D97-AF65-F5344CB8AC3E}">
        <p14:creationId xmlns:p14="http://schemas.microsoft.com/office/powerpoint/2010/main" val="358041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1EDCEB-1F07-2647-EDBF-CD474925E869}"/>
              </a:ext>
            </a:extLst>
          </p:cNvPr>
          <p:cNvSpPr>
            <a:spLocks noGrp="1"/>
          </p:cNvSpPr>
          <p:nvPr>
            <p:ph type="ctrTitle"/>
          </p:nvPr>
        </p:nvSpPr>
        <p:spPr/>
        <p:txBody>
          <a:bodyPr/>
          <a:lstStyle/>
          <a:p>
            <a:r>
              <a:rPr lang="en-GB" b="0" dirty="0">
                <a:latin typeface="Rubik SemiBold" pitchFamily="2" charset="-79"/>
                <a:cs typeface="Rubik SemiBold" pitchFamily="2" charset="-79"/>
              </a:rPr>
              <a:t>MATHS ANXIETY AND DYSCALCULIA</a:t>
            </a:r>
            <a:endParaRPr lang="en-US" dirty="0"/>
          </a:p>
        </p:txBody>
      </p:sp>
      <p:sp>
        <p:nvSpPr>
          <p:cNvPr id="4" name="TextBox 3">
            <a:extLst>
              <a:ext uri="{FF2B5EF4-FFF2-40B4-BE49-F238E27FC236}">
                <a16:creationId xmlns:a16="http://schemas.microsoft.com/office/drawing/2014/main" id="{D11C6D76-4B67-53BA-2A84-7EB679D8A4F9}"/>
              </a:ext>
            </a:extLst>
          </p:cNvPr>
          <p:cNvSpPr txBox="1"/>
          <p:nvPr/>
        </p:nvSpPr>
        <p:spPr>
          <a:xfrm>
            <a:off x="628649" y="2749998"/>
            <a:ext cx="3827603" cy="2062103"/>
          </a:xfrm>
          <a:prstGeom prst="rect">
            <a:avLst/>
          </a:prstGeom>
          <a:noFill/>
        </p:spPr>
        <p:txBody>
          <a:bodyPr wrap="square">
            <a:spAutoFit/>
          </a:bodyPr>
          <a:lstStyle/>
          <a:p>
            <a:r>
              <a:rPr lang="en-GB" sz="1600" b="1" dirty="0">
                <a:solidFill>
                  <a:srgbClr val="17BBEE"/>
                </a:solidFill>
                <a:latin typeface="Lato" panose="020F0502020204030203" pitchFamily="34" charset="77"/>
              </a:rPr>
              <a:t>Maths anxiety </a:t>
            </a:r>
            <a:r>
              <a:rPr lang="en-GB" sz="1600" dirty="0">
                <a:latin typeface="Lato" panose="020F0502020204030203" pitchFamily="34" charset="77"/>
              </a:rPr>
              <a:t>is thought to affect a large proportion of the population. </a:t>
            </a:r>
            <a:br>
              <a:rPr lang="en-GB" sz="1600" dirty="0">
                <a:latin typeface="Lato" panose="020F0502020204030203" pitchFamily="34" charset="77"/>
              </a:rPr>
            </a:br>
            <a:br>
              <a:rPr lang="en-GB" sz="1600" dirty="0">
                <a:latin typeface="Lato" panose="020F0502020204030203" pitchFamily="34" charset="77"/>
              </a:rPr>
            </a:br>
            <a:r>
              <a:rPr lang="en-GB" sz="1600" dirty="0">
                <a:latin typeface="Lato" panose="020F0502020204030203" pitchFamily="34" charset="77"/>
              </a:rPr>
              <a:t>It has been defined as </a:t>
            </a:r>
            <a:r>
              <a:rPr lang="en-GB" sz="1600" b="1" dirty="0">
                <a:latin typeface="Lato" panose="020F0502020204030203" pitchFamily="34" charset="77"/>
              </a:rPr>
              <a:t>“the panic, helplessness, paralysis, and mental disorganisation that arises among some people when they are required to solve a mathematical problem.”</a:t>
            </a:r>
            <a:r>
              <a:rPr lang="en-GB" sz="1600" dirty="0">
                <a:latin typeface="Lato" panose="020F0502020204030203" pitchFamily="34" charset="77"/>
              </a:rPr>
              <a:t>*</a:t>
            </a:r>
          </a:p>
        </p:txBody>
      </p:sp>
      <p:sp>
        <p:nvSpPr>
          <p:cNvPr id="5" name="TextBox 4">
            <a:extLst>
              <a:ext uri="{FF2B5EF4-FFF2-40B4-BE49-F238E27FC236}">
                <a16:creationId xmlns:a16="http://schemas.microsoft.com/office/drawing/2014/main" id="{023A4DDC-7A09-884F-8A9E-E768A2FE81EF}"/>
              </a:ext>
            </a:extLst>
          </p:cNvPr>
          <p:cNvSpPr txBox="1"/>
          <p:nvPr/>
        </p:nvSpPr>
        <p:spPr>
          <a:xfrm>
            <a:off x="1191607" y="6493267"/>
            <a:ext cx="2110563" cy="230832"/>
          </a:xfrm>
          <a:prstGeom prst="rect">
            <a:avLst/>
          </a:prstGeom>
          <a:noFill/>
        </p:spPr>
        <p:txBody>
          <a:bodyPr wrap="square">
            <a:spAutoFit/>
          </a:bodyPr>
          <a:lstStyle/>
          <a:p>
            <a:r>
              <a:rPr lang="en-GB" sz="900" i="1" dirty="0">
                <a:latin typeface="Lato" panose="020F0502020204030203" pitchFamily="34" charset="77"/>
              </a:rPr>
              <a:t>*Tobias and Weissbrod (1980) </a:t>
            </a:r>
            <a:endParaRPr lang="en-GB" sz="900" dirty="0"/>
          </a:p>
        </p:txBody>
      </p:sp>
      <p:sp>
        <p:nvSpPr>
          <p:cNvPr id="6" name="TextBox 5">
            <a:extLst>
              <a:ext uri="{FF2B5EF4-FFF2-40B4-BE49-F238E27FC236}">
                <a16:creationId xmlns:a16="http://schemas.microsoft.com/office/drawing/2014/main" id="{E9EE1397-60E5-159E-E9EB-DC69382BF281}"/>
              </a:ext>
            </a:extLst>
          </p:cNvPr>
          <p:cNvSpPr txBox="1"/>
          <p:nvPr/>
        </p:nvSpPr>
        <p:spPr>
          <a:xfrm>
            <a:off x="4571999" y="2749998"/>
            <a:ext cx="4327451" cy="2800767"/>
          </a:xfrm>
          <a:prstGeom prst="rect">
            <a:avLst/>
          </a:prstGeom>
          <a:noFill/>
        </p:spPr>
        <p:txBody>
          <a:bodyPr wrap="square">
            <a:spAutoFit/>
          </a:bodyPr>
          <a:lstStyle/>
          <a:p>
            <a:r>
              <a:rPr lang="en-GB" sz="1600" b="1" dirty="0">
                <a:solidFill>
                  <a:srgbClr val="F49422"/>
                </a:solidFill>
                <a:latin typeface="Lato"/>
                <a:ea typeface="Lato"/>
                <a:cs typeface="Lato"/>
              </a:rPr>
              <a:t>Dyscalculia</a:t>
            </a:r>
            <a:r>
              <a:rPr lang="en-GB" sz="1600" b="1" dirty="0">
                <a:latin typeface="Lato"/>
                <a:ea typeface="Lato"/>
                <a:cs typeface="Lato"/>
              </a:rPr>
              <a:t> </a:t>
            </a:r>
            <a:r>
              <a:rPr lang="en-GB" sz="1600" dirty="0">
                <a:latin typeface="Lato"/>
                <a:ea typeface="Lato"/>
                <a:cs typeface="Lato"/>
              </a:rPr>
              <a:t>is often described as ‘dyslexia of numbers’ – it’s a cognitive impairment affecting the understanding of numbers.</a:t>
            </a:r>
            <a:br>
              <a:rPr lang="en-GB" sz="1600" dirty="0">
                <a:latin typeface="Lato" panose="020F0502020204030203" pitchFamily="34" charset="77"/>
              </a:rPr>
            </a:br>
            <a:br>
              <a:rPr lang="en-GB" sz="1600" dirty="0">
                <a:latin typeface="Lato" panose="020F0502020204030203" pitchFamily="34" charset="77"/>
              </a:rPr>
            </a:br>
            <a:r>
              <a:rPr lang="en-US" sz="1600" dirty="0">
                <a:latin typeface="Lato"/>
                <a:ea typeface="Lato"/>
                <a:cs typeface="Lato"/>
              </a:rPr>
              <a:t>It’s estimated that 3% of the population have dyscalculia – that’s more than 2 million people. </a:t>
            </a:r>
          </a:p>
          <a:p>
            <a:endParaRPr lang="en-US" sz="1600" dirty="0">
              <a:latin typeface="Lato" panose="020F0502020204030203" pitchFamily="34" charset="77"/>
            </a:endParaRPr>
          </a:p>
          <a:p>
            <a:r>
              <a:rPr lang="en-US" sz="1600" dirty="0">
                <a:latin typeface="Lato"/>
                <a:ea typeface="Lato"/>
                <a:cs typeface="Lato"/>
              </a:rPr>
              <a:t>Plus, 60% of people with dyslexia – 3 million people - have maths learning difficulties too.</a:t>
            </a:r>
            <a:br>
              <a:rPr lang="en-US" sz="1600" dirty="0">
                <a:latin typeface="Lato" panose="020F0502020204030203" pitchFamily="34" charset="77"/>
              </a:rPr>
            </a:br>
            <a:br>
              <a:rPr lang="en-US" sz="1600" dirty="0">
                <a:latin typeface="Lato" panose="020F0502020204030203" pitchFamily="34" charset="77"/>
              </a:rPr>
            </a:br>
            <a:r>
              <a:rPr lang="en-US" sz="1600" dirty="0">
                <a:latin typeface="Lato"/>
                <a:ea typeface="Lato"/>
                <a:cs typeface="Lato"/>
              </a:rPr>
              <a:t>It’s a lot of people, and we’re in this together!</a:t>
            </a:r>
          </a:p>
        </p:txBody>
      </p:sp>
    </p:spTree>
    <p:extLst>
      <p:ext uri="{BB962C8B-B14F-4D97-AF65-F5344CB8AC3E}">
        <p14:creationId xmlns:p14="http://schemas.microsoft.com/office/powerpoint/2010/main" val="4187599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954F-CDCB-941B-7016-4D83974C515C}"/>
              </a:ext>
            </a:extLst>
          </p:cNvPr>
          <p:cNvSpPr>
            <a:spLocks noGrp="1"/>
          </p:cNvSpPr>
          <p:nvPr>
            <p:ph type="ctrTitle"/>
          </p:nvPr>
        </p:nvSpPr>
        <p:spPr/>
        <p:txBody>
          <a:bodyPr/>
          <a:lstStyle/>
          <a:p>
            <a:r>
              <a:rPr lang="en-GB" b="0" dirty="0">
                <a:latin typeface="Rubik SemiBold" pitchFamily="2" charset="-79"/>
                <a:cs typeface="Rubik SemiBold" pitchFamily="2" charset="-79"/>
              </a:rPr>
              <a:t>FOCUSED TOPICS</a:t>
            </a:r>
            <a:endParaRPr lang="en-US" b="0" dirty="0">
              <a:latin typeface="Rubik SemiBold" pitchFamily="2" charset="-79"/>
              <a:cs typeface="Rubik SemiBold" pitchFamily="2" charset="-79"/>
            </a:endParaRPr>
          </a:p>
        </p:txBody>
      </p:sp>
    </p:spTree>
    <p:extLst>
      <p:ext uri="{BB962C8B-B14F-4D97-AF65-F5344CB8AC3E}">
        <p14:creationId xmlns:p14="http://schemas.microsoft.com/office/powerpoint/2010/main" val="1189223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233CD5-B1A6-53FC-6190-BB165F252C38}"/>
              </a:ext>
            </a:extLst>
          </p:cNvPr>
          <p:cNvSpPr>
            <a:spLocks noGrp="1"/>
          </p:cNvSpPr>
          <p:nvPr>
            <p:ph type="ctrTitle"/>
          </p:nvPr>
        </p:nvSpPr>
        <p:spPr/>
        <p:txBody>
          <a:bodyPr/>
          <a:lstStyle/>
          <a:p>
            <a:r>
              <a:rPr lang="en-GB" b="0" dirty="0">
                <a:latin typeface="Rubik SemiBold" pitchFamily="2" charset="-79"/>
                <a:cs typeface="Rubik SemiBold" pitchFamily="2" charset="-79"/>
              </a:rPr>
              <a:t>TOPIC: USING NUMBERS IN EVERYDAY LIFE</a:t>
            </a:r>
            <a:endParaRPr lang="en-US" dirty="0"/>
          </a:p>
        </p:txBody>
      </p:sp>
      <p:sp>
        <p:nvSpPr>
          <p:cNvPr id="4" name="Text Placeholder 7">
            <a:extLst>
              <a:ext uri="{FF2B5EF4-FFF2-40B4-BE49-F238E27FC236}">
                <a16:creationId xmlns:a16="http://schemas.microsoft.com/office/drawing/2014/main" id="{B9D853D6-FD11-93E1-8B70-F0E1B3709A10}"/>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numbers and maths in everyday life? Maybe you have to manage bills and budget, complete household tasks, or help kids with homework.</a:t>
            </a:r>
            <a:endParaRPr lang="en-GB" sz="1600" dirty="0"/>
          </a:p>
        </p:txBody>
      </p:sp>
      <p:sp>
        <p:nvSpPr>
          <p:cNvPr id="5" name="Rounded Rectangle 1">
            <a:extLst>
              <a:ext uri="{FF2B5EF4-FFF2-40B4-BE49-F238E27FC236}">
                <a16:creationId xmlns:a16="http://schemas.microsoft.com/office/drawing/2014/main" id="{01A42534-67E5-969D-082E-08D89E1626B8}"/>
              </a:ext>
            </a:extLst>
          </p:cNvPr>
          <p:cNvSpPr/>
          <p:nvPr/>
        </p:nvSpPr>
        <p:spPr>
          <a:xfrm>
            <a:off x="1664660" y="5534031"/>
            <a:ext cx="5814679" cy="862805"/>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u="none" strike="noStrike" dirty="0">
                <a:effectLst/>
                <a:latin typeface="Lato" panose="020F0502020204030203" pitchFamily="34" charset="77"/>
              </a:rPr>
              <a:t>How confident do you feel about </a:t>
            </a:r>
            <a:r>
              <a:rPr lang="en-GB" sz="1600" b="1" dirty="0">
                <a:latin typeface="Lato" panose="020F0502020204030203" pitchFamily="34" charset="77"/>
              </a:rPr>
              <a:t>using numbers in this way?</a:t>
            </a:r>
          </a:p>
          <a:p>
            <a:pPr algn="ctr"/>
            <a:r>
              <a:rPr lang="en-GB" sz="1400" dirty="0">
                <a:latin typeface="Lato" panose="020F0502020204030203" pitchFamily="34" charset="77"/>
              </a:rPr>
              <a:t>Share your thoughts and experiences with the group.</a:t>
            </a:r>
          </a:p>
        </p:txBody>
      </p:sp>
      <p:sp>
        <p:nvSpPr>
          <p:cNvPr id="6" name="Rounded Rectangle 2">
            <a:extLst>
              <a:ext uri="{FF2B5EF4-FFF2-40B4-BE49-F238E27FC236}">
                <a16:creationId xmlns:a16="http://schemas.microsoft.com/office/drawing/2014/main" id="{9522012B-65C0-73E5-0EA7-06776A3DEF18}"/>
              </a:ext>
            </a:extLst>
          </p:cNvPr>
          <p:cNvSpPr/>
          <p:nvPr/>
        </p:nvSpPr>
        <p:spPr>
          <a:xfrm>
            <a:off x="812908" y="3429000"/>
            <a:ext cx="3713507" cy="1999003"/>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b="1" dirty="0">
                <a:solidFill>
                  <a:srgbClr val="00304A"/>
                </a:solidFill>
                <a:latin typeface="Lato" panose="020F0502020204030203" pitchFamily="34" charset="77"/>
              </a:rPr>
              <a:t>In collaboration with the whole group, list all the different ways you use numbers in everyday life.</a:t>
            </a:r>
          </a:p>
          <a:p>
            <a:r>
              <a:rPr lang="en-US" sz="1400" dirty="0">
                <a:solidFill>
                  <a:srgbClr val="00304A"/>
                </a:solidFill>
                <a:latin typeface="Lato" panose="020F0502020204030203" pitchFamily="34" charset="77"/>
              </a:rPr>
              <a:t>Think outside of the box – it might not look or feel like maths.</a:t>
            </a:r>
            <a:endParaRPr lang="en-GB" sz="1400" dirty="0">
              <a:solidFill>
                <a:srgbClr val="00304A"/>
              </a:solidFill>
              <a:latin typeface="Lato" panose="020F0502020204030203" pitchFamily="34" charset="77"/>
            </a:endParaRPr>
          </a:p>
        </p:txBody>
      </p:sp>
      <p:sp>
        <p:nvSpPr>
          <p:cNvPr id="7" name="Rounded Rectangle 4">
            <a:extLst>
              <a:ext uri="{FF2B5EF4-FFF2-40B4-BE49-F238E27FC236}">
                <a16:creationId xmlns:a16="http://schemas.microsoft.com/office/drawing/2014/main" id="{9B183CF7-2CE5-3AB1-EA4C-A79D6A321365}"/>
              </a:ext>
            </a:extLst>
          </p:cNvPr>
          <p:cNvSpPr/>
          <p:nvPr/>
        </p:nvSpPr>
        <p:spPr>
          <a:xfrm>
            <a:off x="4617587" y="3428999"/>
            <a:ext cx="3713507" cy="199900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bg1"/>
                </a:solidFill>
                <a:latin typeface="Lato" panose="020F0502020204030203" pitchFamily="34" charset="0"/>
                <a:ea typeface="+mn-lt"/>
                <a:cs typeface="+mn-lt"/>
              </a:rPr>
              <a:t>Examples might include:</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Planning journeys or trips</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Cooking and baking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Shopping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DIY</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Budgeting and saving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Sports and exercise</a:t>
            </a:r>
          </a:p>
        </p:txBody>
      </p:sp>
    </p:spTree>
    <p:extLst>
      <p:ext uri="{BB962C8B-B14F-4D97-AF65-F5344CB8AC3E}">
        <p14:creationId xmlns:p14="http://schemas.microsoft.com/office/powerpoint/2010/main" val="4005405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9A8C-60E2-957A-2FC8-92E83BA3C9EA}"/>
              </a:ext>
            </a:extLst>
          </p:cNvPr>
          <p:cNvSpPr>
            <a:spLocks noGrp="1"/>
          </p:cNvSpPr>
          <p:nvPr>
            <p:ph type="ctrTitle"/>
          </p:nvPr>
        </p:nvSpPr>
        <p:spPr/>
        <p:txBody>
          <a:bodyPr/>
          <a:lstStyle/>
          <a:p>
            <a:r>
              <a:rPr lang="en-GB" dirty="0"/>
              <a:t>TOPIC: USING NUMBERS AT WORK</a:t>
            </a:r>
            <a:endParaRPr lang="en-US" dirty="0"/>
          </a:p>
        </p:txBody>
      </p:sp>
      <p:sp>
        <p:nvSpPr>
          <p:cNvPr id="4" name="Text Placeholder 7">
            <a:extLst>
              <a:ext uri="{FF2B5EF4-FFF2-40B4-BE49-F238E27FC236}">
                <a16:creationId xmlns:a16="http://schemas.microsoft.com/office/drawing/2014/main" id="{7D99B300-3D94-DAC6-178A-D7D18EE21C8B}"/>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maths in your job? Think of as many examples as you can where you use maths in your job</a:t>
            </a:r>
            <a:r>
              <a:rPr lang="en-GB" sz="1600" dirty="0"/>
              <a:t> </a:t>
            </a:r>
            <a:r>
              <a:rPr lang="en-GB" sz="1600" i="0" u="none" strike="noStrike" dirty="0">
                <a:effectLst/>
              </a:rPr>
              <a:t>and write them down.</a:t>
            </a:r>
            <a:endParaRPr lang="en-GB" sz="1600" dirty="0"/>
          </a:p>
        </p:txBody>
      </p:sp>
      <p:sp>
        <p:nvSpPr>
          <p:cNvPr id="5" name="Rounded Rectangle 1">
            <a:extLst>
              <a:ext uri="{FF2B5EF4-FFF2-40B4-BE49-F238E27FC236}">
                <a16:creationId xmlns:a16="http://schemas.microsoft.com/office/drawing/2014/main" id="{8E7AA4AF-CE30-E8E7-5EA3-405DD8A27355}"/>
              </a:ext>
            </a:extLst>
          </p:cNvPr>
          <p:cNvSpPr/>
          <p:nvPr/>
        </p:nvSpPr>
        <p:spPr>
          <a:xfrm>
            <a:off x="3137269" y="5428003"/>
            <a:ext cx="4468094" cy="862805"/>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i="0" u="none" strike="noStrike" dirty="0">
                <a:solidFill>
                  <a:srgbClr val="00304A"/>
                </a:solidFill>
                <a:effectLst/>
                <a:latin typeface="Lato" panose="020F0502020204030203" pitchFamily="34" charset="77"/>
              </a:rPr>
              <a:t>How does using maths at work make you feel</a:t>
            </a:r>
            <a:r>
              <a:rPr lang="en-GB" sz="1600" b="1" dirty="0">
                <a:solidFill>
                  <a:srgbClr val="00304A"/>
                </a:solidFill>
                <a:latin typeface="Lato" panose="020F0502020204030203" pitchFamily="34" charset="77"/>
              </a:rPr>
              <a:t>?</a:t>
            </a:r>
          </a:p>
          <a:p>
            <a:r>
              <a:rPr lang="en-GB" sz="1400" dirty="0">
                <a:solidFill>
                  <a:srgbClr val="00304A"/>
                </a:solidFill>
                <a:latin typeface="Lato" panose="020F0502020204030203" pitchFamily="34" charset="77"/>
              </a:rPr>
              <a:t>Share your thoughts and experiences with the group.</a:t>
            </a:r>
          </a:p>
        </p:txBody>
      </p:sp>
      <p:sp>
        <p:nvSpPr>
          <p:cNvPr id="6" name="Rounded Rectangle 4">
            <a:extLst>
              <a:ext uri="{FF2B5EF4-FFF2-40B4-BE49-F238E27FC236}">
                <a16:creationId xmlns:a16="http://schemas.microsoft.com/office/drawing/2014/main" id="{FA93B98A-201B-D8DC-12E2-3C4BA601DBFF}"/>
              </a:ext>
            </a:extLst>
          </p:cNvPr>
          <p:cNvSpPr/>
          <p:nvPr/>
        </p:nvSpPr>
        <p:spPr>
          <a:xfrm>
            <a:off x="683023" y="3429000"/>
            <a:ext cx="7854802" cy="1568284"/>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chemeClr val="bg1"/>
                </a:solidFill>
                <a:ea typeface="+mn-lt"/>
                <a:cs typeface="+mn-lt"/>
              </a:rPr>
              <a:t>Examples might include:</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Time: scheduling meetings and appointments, managing shift rotas, or annual leave</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Money: handling money, managing budgets</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Data: tracking stock levels, analysing and presenting data, setting targets</a:t>
            </a:r>
          </a:p>
        </p:txBody>
      </p:sp>
      <p:pic>
        <p:nvPicPr>
          <p:cNvPr id="9" name="Picture 8" descr="A blue and orange chat bubbles&#10;&#10;Description automatically generated">
            <a:extLst>
              <a:ext uri="{FF2B5EF4-FFF2-40B4-BE49-F238E27FC236}">
                <a16:creationId xmlns:a16="http://schemas.microsoft.com/office/drawing/2014/main" id="{CA7A059A-6BB0-17C9-2269-47E469FC06D6}"/>
              </a:ext>
            </a:extLst>
          </p:cNvPr>
          <p:cNvPicPr>
            <a:picLocks noChangeAspect="1"/>
          </p:cNvPicPr>
          <p:nvPr/>
        </p:nvPicPr>
        <p:blipFill>
          <a:blip r:embed="rId3"/>
          <a:stretch>
            <a:fillRect/>
          </a:stretch>
        </p:blipFill>
        <p:spPr>
          <a:xfrm>
            <a:off x="683023" y="4832642"/>
            <a:ext cx="2053525" cy="2053525"/>
          </a:xfrm>
          <a:prstGeom prst="rect">
            <a:avLst/>
          </a:prstGeom>
        </p:spPr>
      </p:pic>
    </p:spTree>
    <p:extLst>
      <p:ext uri="{BB962C8B-B14F-4D97-AF65-F5344CB8AC3E}">
        <p14:creationId xmlns:p14="http://schemas.microsoft.com/office/powerpoint/2010/main" val="2351516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5986D8-1CF2-70C0-FDCC-020EC2DEEF88}"/>
              </a:ext>
            </a:extLst>
          </p:cNvPr>
          <p:cNvSpPr>
            <a:spLocks noGrp="1"/>
          </p:cNvSpPr>
          <p:nvPr>
            <p:ph type="ctrTitle"/>
          </p:nvPr>
        </p:nvSpPr>
        <p:spPr>
          <a:xfrm>
            <a:off x="685800" y="1830961"/>
            <a:ext cx="7772400" cy="870279"/>
          </a:xfrm>
        </p:spPr>
        <p:txBody>
          <a:bodyPr/>
          <a:lstStyle/>
          <a:p>
            <a:r>
              <a:rPr lang="en-GB" sz="4000" dirty="0"/>
              <a:t>TOPIC: GENERAL CONFIDENCE AND SKILLS BUILDING</a:t>
            </a:r>
            <a:endParaRPr lang="en-US" sz="4000" dirty="0"/>
          </a:p>
        </p:txBody>
      </p:sp>
      <p:sp>
        <p:nvSpPr>
          <p:cNvPr id="4" name="Text Placeholder 7">
            <a:extLst>
              <a:ext uri="{FF2B5EF4-FFF2-40B4-BE49-F238E27FC236}">
                <a16:creationId xmlns:a16="http://schemas.microsoft.com/office/drawing/2014/main" id="{88620E34-BE44-9B48-9955-5392B3A0BCFB}"/>
              </a:ext>
            </a:extLst>
          </p:cNvPr>
          <p:cNvSpPr>
            <a:spLocks noGrp="1"/>
          </p:cNvSpPr>
          <p:nvPr>
            <p:ph type="body" sz="quarter" idx="10"/>
          </p:nvPr>
        </p:nvSpPr>
        <p:spPr>
          <a:xfrm>
            <a:off x="628650" y="3313817"/>
            <a:ext cx="7886700" cy="665023"/>
          </a:xfrm>
        </p:spPr>
        <p:txBody>
          <a:bodyPr/>
          <a:lstStyle/>
          <a:p>
            <a:pPr marL="0" indent="0">
              <a:buNone/>
            </a:pPr>
            <a:r>
              <a:rPr lang="en-GB" sz="1600" i="0" u="none" strike="noStrike" dirty="0">
                <a:effectLst/>
              </a:rPr>
              <a:t>Improving your numeracy is no different to building up your confidence </a:t>
            </a:r>
            <a:r>
              <a:rPr lang="en-GB" sz="1600" dirty="0"/>
              <a:t>to learn any other skill.</a:t>
            </a:r>
          </a:p>
        </p:txBody>
      </p:sp>
      <p:sp>
        <p:nvSpPr>
          <p:cNvPr id="5" name="Rounded Rectangle 4">
            <a:extLst>
              <a:ext uri="{FF2B5EF4-FFF2-40B4-BE49-F238E27FC236}">
                <a16:creationId xmlns:a16="http://schemas.microsoft.com/office/drawing/2014/main" id="{B54095C9-25F2-18E3-786C-A475DD87797B}"/>
              </a:ext>
            </a:extLst>
          </p:cNvPr>
          <p:cNvSpPr/>
          <p:nvPr/>
        </p:nvSpPr>
        <p:spPr>
          <a:xfrm>
            <a:off x="644599" y="3893778"/>
            <a:ext cx="7854802" cy="2411327"/>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rgbClr val="3C3C3B"/>
                </a:solidFill>
                <a:ea typeface="+mn-lt"/>
                <a:cs typeface="+mn-lt"/>
              </a:rPr>
              <a:t>Thinking about the following questions, please share your experiences:</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What is something you struggled to learn at first?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How did it make you feel?</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What steps did you take to overcome difficulties?</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Did you get there in the end?</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Why did/didn’t you give up?</a:t>
            </a:r>
          </a:p>
        </p:txBody>
      </p:sp>
    </p:spTree>
    <p:extLst>
      <p:ext uri="{BB962C8B-B14F-4D97-AF65-F5344CB8AC3E}">
        <p14:creationId xmlns:p14="http://schemas.microsoft.com/office/powerpoint/2010/main" val="3710305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7E38-E7E5-FE55-7CDA-CC24495EFD32}"/>
              </a:ext>
            </a:extLst>
          </p:cNvPr>
          <p:cNvSpPr>
            <a:spLocks noGrp="1"/>
          </p:cNvSpPr>
          <p:nvPr>
            <p:ph type="ctrTitle"/>
          </p:nvPr>
        </p:nvSpPr>
        <p:spPr/>
        <p:txBody>
          <a:bodyPr/>
          <a:lstStyle/>
          <a:p>
            <a:r>
              <a:rPr lang="en-GB" b="0" dirty="0">
                <a:latin typeface="Rubik SemiBold" pitchFamily="2" charset="-79"/>
                <a:cs typeface="Rubik SemiBold" pitchFamily="2" charset="-79"/>
              </a:rPr>
              <a:t>NEXT STEPS</a:t>
            </a:r>
            <a:endParaRPr lang="en-US" dirty="0"/>
          </a:p>
        </p:txBody>
      </p:sp>
    </p:spTree>
    <p:extLst>
      <p:ext uri="{BB962C8B-B14F-4D97-AF65-F5344CB8AC3E}">
        <p14:creationId xmlns:p14="http://schemas.microsoft.com/office/powerpoint/2010/main" val="2123484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71979-3B44-4D5C-AB7E-C79E733D83CE}"/>
              </a:ext>
            </a:extLst>
          </p:cNvPr>
          <p:cNvSpPr>
            <a:spLocks noGrp="1"/>
          </p:cNvSpPr>
          <p:nvPr>
            <p:ph type="ctrTitle"/>
          </p:nvPr>
        </p:nvSpPr>
        <p:spPr/>
        <p:txBody>
          <a:bodyPr/>
          <a:lstStyle/>
          <a:p>
            <a:r>
              <a:rPr lang="en-GB" b="0" dirty="0">
                <a:latin typeface="Rubik SemiBold" pitchFamily="2" charset="-79"/>
                <a:cs typeface="Rubik SemiBold" pitchFamily="2" charset="-79"/>
              </a:rPr>
              <a:t>7 TIPS FOR FEELING GOOD ABOUT NUMBERS</a:t>
            </a:r>
            <a:endParaRPr lang="en-US" dirty="0"/>
          </a:p>
        </p:txBody>
      </p:sp>
      <p:sp>
        <p:nvSpPr>
          <p:cNvPr id="4" name="Text Placeholder 4">
            <a:extLst>
              <a:ext uri="{FF2B5EF4-FFF2-40B4-BE49-F238E27FC236}">
                <a16:creationId xmlns:a16="http://schemas.microsoft.com/office/drawing/2014/main" id="{7159E8BF-EA60-EFA7-30E5-25FFF440E673}"/>
              </a:ext>
            </a:extLst>
          </p:cNvPr>
          <p:cNvSpPr>
            <a:spLocks noGrp="1"/>
          </p:cNvSpPr>
          <p:nvPr>
            <p:ph type="body" sz="quarter" idx="10"/>
          </p:nvPr>
        </p:nvSpPr>
        <p:spPr>
          <a:xfrm>
            <a:off x="628650" y="3302000"/>
            <a:ext cx="5772150" cy="2708275"/>
          </a:xfrm>
        </p:spPr>
        <p:txBody>
          <a:bodyPr/>
          <a:lstStyle/>
          <a:p>
            <a:pPr marL="342900" indent="-342900">
              <a:buFont typeface="+mj-lt"/>
              <a:buAutoNum type="arabicPeriod"/>
            </a:pPr>
            <a:r>
              <a:rPr lang="en-GB" sz="1600" b="0" dirty="0">
                <a:latin typeface="Lato"/>
                <a:ea typeface="Lato"/>
                <a:cs typeface="Lato"/>
              </a:rPr>
              <a:t>Have a go and stick with it. You might find that the way you feel about maths changes over time.</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Keep practising and your confidence and skills can grow.</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Find a comfortable space to be in, without distractions.</a:t>
            </a:r>
          </a:p>
          <a:p>
            <a:pPr marL="342900" indent="-342900">
              <a:buFont typeface="+mj-lt"/>
              <a:buAutoNum type="arabicPeriod"/>
            </a:pPr>
            <a:r>
              <a:rPr lang="en-US" sz="1600" dirty="0">
                <a:latin typeface="Lato"/>
                <a:ea typeface="Lato"/>
                <a:cs typeface="Lato"/>
              </a:rPr>
              <a:t>It’s ok to be honest at work and at home about how you feel.</a:t>
            </a:r>
          </a:p>
          <a:p>
            <a:pPr marL="342900" indent="-342900">
              <a:buFont typeface="+mj-lt"/>
              <a:buAutoNum type="arabicPeriod"/>
            </a:pPr>
            <a:r>
              <a:rPr lang="en-US" sz="1600" dirty="0">
                <a:latin typeface="Lato"/>
                <a:ea typeface="Lato"/>
                <a:cs typeface="Lato"/>
              </a:rPr>
              <a:t>Challenge your own beliefs.</a:t>
            </a:r>
          </a:p>
          <a:p>
            <a:pPr marL="342900" indent="-342900">
              <a:buFont typeface="+mj-lt"/>
              <a:buAutoNum type="arabicPeriod"/>
            </a:pPr>
            <a:r>
              <a:rPr lang="en-US" sz="1600" dirty="0">
                <a:ea typeface="Lato"/>
                <a:cs typeface="Lato"/>
              </a:rPr>
              <a:t>Try not to compare yourself to others.</a:t>
            </a:r>
          </a:p>
          <a:p>
            <a:pPr marL="342900" indent="-342900">
              <a:buFont typeface="+mj-lt"/>
              <a:buAutoNum type="arabicPeriod"/>
            </a:pPr>
            <a:r>
              <a:rPr lang="en-US" sz="1600" dirty="0">
                <a:ea typeface="Lato"/>
                <a:cs typeface="Lato"/>
              </a:rPr>
              <a:t>Take your time.</a:t>
            </a:r>
          </a:p>
        </p:txBody>
      </p:sp>
      <p:sp>
        <p:nvSpPr>
          <p:cNvPr id="6" name="TextBox 5">
            <a:extLst>
              <a:ext uri="{FF2B5EF4-FFF2-40B4-BE49-F238E27FC236}">
                <a16:creationId xmlns:a16="http://schemas.microsoft.com/office/drawing/2014/main" id="{D059A133-3D2B-F08D-3D77-52E354267D7A}"/>
              </a:ext>
            </a:extLst>
          </p:cNvPr>
          <p:cNvSpPr txBox="1"/>
          <p:nvPr/>
        </p:nvSpPr>
        <p:spPr>
          <a:xfrm>
            <a:off x="628650" y="2695370"/>
            <a:ext cx="4773753" cy="461665"/>
          </a:xfrm>
          <a:prstGeom prst="rect">
            <a:avLst/>
          </a:prstGeom>
          <a:noFill/>
        </p:spPr>
        <p:txBody>
          <a:bodyPr wrap="square">
            <a:spAutoFit/>
          </a:bodyPr>
          <a:lstStyle/>
          <a:p>
            <a:r>
              <a:rPr lang="en-GB" sz="2400" b="1" dirty="0">
                <a:solidFill>
                  <a:schemeClr val="bg1"/>
                </a:solidFill>
                <a:highlight>
                  <a:srgbClr val="F49422"/>
                </a:highlight>
              </a:rPr>
              <a:t>However you feel, you’re not alone.</a:t>
            </a:r>
            <a:endParaRPr lang="en-US" sz="2400" dirty="0">
              <a:solidFill>
                <a:schemeClr val="bg1"/>
              </a:solidFill>
              <a:highlight>
                <a:srgbClr val="F49422"/>
              </a:highlight>
            </a:endParaRPr>
          </a:p>
        </p:txBody>
      </p:sp>
      <p:pic>
        <p:nvPicPr>
          <p:cNvPr id="8" name="Picture 7" descr="A group of people sitting at a desk&#10;&#10;Description automatically generated">
            <a:extLst>
              <a:ext uri="{FF2B5EF4-FFF2-40B4-BE49-F238E27FC236}">
                <a16:creationId xmlns:a16="http://schemas.microsoft.com/office/drawing/2014/main" id="{2BC3932C-B27E-4EF3-074E-B267C92D43D9}"/>
              </a:ext>
            </a:extLst>
          </p:cNvPr>
          <p:cNvPicPr>
            <a:picLocks noChangeAspect="1"/>
          </p:cNvPicPr>
          <p:nvPr/>
        </p:nvPicPr>
        <p:blipFill>
          <a:blip r:embed="rId3"/>
          <a:stretch>
            <a:fillRect/>
          </a:stretch>
        </p:blipFill>
        <p:spPr>
          <a:xfrm>
            <a:off x="5858359" y="3831956"/>
            <a:ext cx="3026044" cy="3026044"/>
          </a:xfrm>
          <a:prstGeom prst="rect">
            <a:avLst/>
          </a:prstGeom>
        </p:spPr>
      </p:pic>
    </p:spTree>
    <p:extLst>
      <p:ext uri="{BB962C8B-B14F-4D97-AF65-F5344CB8AC3E}">
        <p14:creationId xmlns:p14="http://schemas.microsoft.com/office/powerpoint/2010/main" val="2401347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97A9C0-47B8-F7C6-16F3-0358E7629012}"/>
              </a:ext>
            </a:extLst>
          </p:cNvPr>
          <p:cNvSpPr>
            <a:spLocks noGrp="1"/>
          </p:cNvSpPr>
          <p:nvPr>
            <p:ph type="ctrTitle"/>
          </p:nvPr>
        </p:nvSpPr>
        <p:spPr/>
        <p:txBody>
          <a:bodyPr/>
          <a:lstStyle/>
          <a:p>
            <a:r>
              <a:rPr lang="en-GB" dirty="0"/>
              <a:t>IMPROVE YOUR NUMERACY</a:t>
            </a:r>
            <a:endParaRPr lang="en-US" dirty="0"/>
          </a:p>
        </p:txBody>
      </p:sp>
      <p:sp>
        <p:nvSpPr>
          <p:cNvPr id="4" name="Text Placeholder 2">
            <a:extLst>
              <a:ext uri="{FF2B5EF4-FFF2-40B4-BE49-F238E27FC236}">
                <a16:creationId xmlns:a16="http://schemas.microsoft.com/office/drawing/2014/main" id="{1C49F580-CAB5-15DC-CC52-D5889689E40E}"/>
              </a:ext>
            </a:extLst>
          </p:cNvPr>
          <p:cNvSpPr>
            <a:spLocks noGrp="1"/>
          </p:cNvSpPr>
          <p:nvPr>
            <p:ph type="body" sz="quarter" idx="10"/>
          </p:nvPr>
        </p:nvSpPr>
        <p:spPr>
          <a:xfrm>
            <a:off x="754301" y="2567206"/>
            <a:ext cx="7763914" cy="1703001"/>
          </a:xfrm>
        </p:spPr>
        <p:txBody>
          <a:bodyPr lIns="91440" tIns="45720" rIns="91440" bIns="45720" anchor="t"/>
          <a:lstStyle/>
          <a:p>
            <a:pPr marL="0" indent="0">
              <a:lnSpc>
                <a:spcPct val="100000"/>
              </a:lnSpc>
              <a:spcBef>
                <a:spcPts val="0"/>
              </a:spcBef>
              <a:buNone/>
            </a:pPr>
            <a:r>
              <a:rPr lang="en-GB" sz="1800" dirty="0"/>
              <a:t>Visit the </a:t>
            </a:r>
            <a:r>
              <a:rPr lang="en-GB" sz="1800" dirty="0">
                <a:hlinkClick r:id="rId3"/>
              </a:rPr>
              <a:t>Number Confidence Week website </a:t>
            </a:r>
            <a:r>
              <a:rPr lang="en-GB" sz="1800" dirty="0"/>
              <a:t>to get lots of free and useful resources for children and adults.</a:t>
            </a:r>
          </a:p>
          <a:p>
            <a:pPr marL="0" indent="0">
              <a:lnSpc>
                <a:spcPct val="100000"/>
              </a:lnSpc>
              <a:spcBef>
                <a:spcPts val="0"/>
              </a:spcBef>
              <a:buNone/>
            </a:pPr>
            <a:endParaRPr lang="en-GB" sz="1800" dirty="0"/>
          </a:p>
          <a:p>
            <a:pPr marL="0" indent="0">
              <a:lnSpc>
                <a:spcPct val="100000"/>
              </a:lnSpc>
              <a:spcBef>
                <a:spcPts val="0"/>
              </a:spcBef>
              <a:buNone/>
            </a:pPr>
            <a:r>
              <a:rPr lang="en-GB" sz="1800" dirty="0">
                <a:latin typeface="Lato"/>
                <a:ea typeface="Lato"/>
                <a:cs typeface="Rubik"/>
              </a:rPr>
              <a:t>Try the </a:t>
            </a:r>
            <a:r>
              <a:rPr lang="en-GB" sz="1800" dirty="0">
                <a:latin typeface="Lato"/>
                <a:ea typeface="Lato"/>
                <a:cs typeface="Rubik"/>
                <a:hlinkClick r:id="rId4"/>
              </a:rPr>
              <a:t>National Numeracy Challenge</a:t>
            </a:r>
            <a:r>
              <a:rPr lang="en-GB" sz="1800" dirty="0">
                <a:latin typeface="Lato"/>
                <a:ea typeface="Lato"/>
                <a:cs typeface="Rubik"/>
              </a:rPr>
              <a:t> – a free online tool where you can check your numeracy skills using any device, at your own pace. Start improving in just 10 minutes, anytime, anywhere.</a:t>
            </a:r>
            <a:endParaRPr lang="en-US" sz="1800" dirty="0">
              <a:ea typeface="Lato"/>
              <a:cs typeface="Lato"/>
            </a:endParaRPr>
          </a:p>
        </p:txBody>
      </p:sp>
      <p:sp>
        <p:nvSpPr>
          <p:cNvPr id="6" name="TextBox 5">
            <a:extLst>
              <a:ext uri="{FF2B5EF4-FFF2-40B4-BE49-F238E27FC236}">
                <a16:creationId xmlns:a16="http://schemas.microsoft.com/office/drawing/2014/main" id="{2DCD1874-9F62-2EFE-5A02-3EA670121683}"/>
              </a:ext>
            </a:extLst>
          </p:cNvPr>
          <p:cNvSpPr txBox="1"/>
          <p:nvPr/>
        </p:nvSpPr>
        <p:spPr>
          <a:xfrm>
            <a:off x="5930735" y="5441857"/>
            <a:ext cx="2201032" cy="784830"/>
          </a:xfrm>
          <a:prstGeom prst="rect">
            <a:avLst/>
          </a:prstGeom>
          <a:noFill/>
        </p:spPr>
        <p:txBody>
          <a:bodyPr wrap="square">
            <a:spAutoFit/>
          </a:bodyPr>
          <a:lstStyle/>
          <a:p>
            <a:r>
              <a:rPr lang="en-GB" sz="1500" b="1" dirty="0">
                <a:solidFill>
                  <a:srgbClr val="17BBEE"/>
                </a:solidFill>
                <a:highlight>
                  <a:srgbClr val="00304A"/>
                </a:highlight>
                <a:latin typeface="Lato" panose="020F0502020204030203" pitchFamily="34" charset="0"/>
                <a:hlinkClick r:id="rId5">
                  <a:extLst>
                    <a:ext uri="{A12FA001-AC4F-418D-AE19-62706E023703}">
                      <ahyp:hlinkClr xmlns:ahyp="http://schemas.microsoft.com/office/drawing/2018/hyperlinkcolor" val="tx"/>
                    </a:ext>
                  </a:extLst>
                </a:hlinkClick>
              </a:rPr>
              <a:t>Watch this video to find out how the Challenge can help you!</a:t>
            </a:r>
            <a:endParaRPr lang="en-GB" sz="1500" b="1" dirty="0">
              <a:solidFill>
                <a:srgbClr val="17BBEE"/>
              </a:solidFill>
              <a:highlight>
                <a:srgbClr val="00304A"/>
              </a:highlight>
            </a:endParaRPr>
          </a:p>
        </p:txBody>
      </p:sp>
      <p:grpSp>
        <p:nvGrpSpPr>
          <p:cNvPr id="7" name="Group 6">
            <a:extLst>
              <a:ext uri="{FF2B5EF4-FFF2-40B4-BE49-F238E27FC236}">
                <a16:creationId xmlns:a16="http://schemas.microsoft.com/office/drawing/2014/main" id="{947783F6-AA39-FE22-DB10-D8122AB893B9}"/>
              </a:ext>
            </a:extLst>
          </p:cNvPr>
          <p:cNvGrpSpPr/>
          <p:nvPr/>
        </p:nvGrpSpPr>
        <p:grpSpPr>
          <a:xfrm>
            <a:off x="1735968" y="4270207"/>
            <a:ext cx="4039909" cy="2618082"/>
            <a:chOff x="1735968" y="4270207"/>
            <a:chExt cx="4039909" cy="2618082"/>
          </a:xfrm>
        </p:grpSpPr>
        <p:pic>
          <p:nvPicPr>
            <p:cNvPr id="8" name="Picture 7" descr="Graphical user interface&#10;&#10;Description automatically generated">
              <a:extLst>
                <a:ext uri="{FF2B5EF4-FFF2-40B4-BE49-F238E27FC236}">
                  <a16:creationId xmlns:a16="http://schemas.microsoft.com/office/drawing/2014/main" id="{801E576B-E2B0-F76C-DA64-EB7BB6BCE4E4}"/>
                </a:ext>
              </a:extLst>
            </p:cNvPr>
            <p:cNvPicPr>
              <a:picLocks noChangeAspect="1"/>
            </p:cNvPicPr>
            <p:nvPr/>
          </p:nvPicPr>
          <p:blipFill rotWithShape="1">
            <a:blip r:embed="rId6"/>
            <a:srcRect t="9445" b="9074"/>
            <a:stretch/>
          </p:blipFill>
          <p:spPr>
            <a:xfrm>
              <a:off x="1735968" y="4270207"/>
              <a:ext cx="3213100" cy="26180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F92B6002-5EFE-AA53-7159-DF3AF27373DF}"/>
                </a:ext>
              </a:extLst>
            </p:cNvPr>
            <p:cNvPicPr>
              <a:picLocks noChangeAspect="1"/>
            </p:cNvPicPr>
            <p:nvPr/>
          </p:nvPicPr>
          <p:blipFill>
            <a:blip r:embed="rId7"/>
            <a:stretch>
              <a:fillRect/>
            </a:stretch>
          </p:blipFill>
          <p:spPr>
            <a:xfrm rot="652876">
              <a:off x="4601735" y="5075556"/>
              <a:ext cx="1174142" cy="1776490"/>
            </a:xfrm>
            <a:prstGeom prst="rect">
              <a:avLst/>
            </a:prstGeom>
          </p:spPr>
        </p:pic>
      </p:grpSp>
      <p:pic>
        <p:nvPicPr>
          <p:cNvPr id="2" name="Picture 1" descr="A hand pointing at something&#10;&#10;Description automatically generated">
            <a:extLst>
              <a:ext uri="{FF2B5EF4-FFF2-40B4-BE49-F238E27FC236}">
                <a16:creationId xmlns:a16="http://schemas.microsoft.com/office/drawing/2014/main" id="{8B752FBA-0EC5-88D7-1B8F-72946A74F9C2}"/>
              </a:ext>
            </a:extLst>
          </p:cNvPr>
          <p:cNvPicPr>
            <a:picLocks noChangeAspect="1"/>
          </p:cNvPicPr>
          <p:nvPr/>
        </p:nvPicPr>
        <p:blipFill>
          <a:blip r:embed="rId8"/>
          <a:stretch>
            <a:fillRect/>
          </a:stretch>
        </p:blipFill>
        <p:spPr>
          <a:xfrm flipH="1">
            <a:off x="7753280" y="5290168"/>
            <a:ext cx="1393813" cy="1393813"/>
          </a:xfrm>
          <a:prstGeom prst="rect">
            <a:avLst/>
          </a:prstGeom>
        </p:spPr>
      </p:pic>
    </p:spTree>
    <p:extLst>
      <p:ext uri="{BB962C8B-B14F-4D97-AF65-F5344CB8AC3E}">
        <p14:creationId xmlns:p14="http://schemas.microsoft.com/office/powerpoint/2010/main" val="3846389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6A415-5671-E503-92EC-DBF072AECA46}"/>
              </a:ext>
            </a:extLst>
          </p:cNvPr>
          <p:cNvSpPr>
            <a:spLocks noGrp="1"/>
          </p:cNvSpPr>
          <p:nvPr>
            <p:ph type="ctrTitle"/>
          </p:nvPr>
        </p:nvSpPr>
        <p:spPr/>
        <p:txBody>
          <a:bodyPr/>
          <a:lstStyle/>
          <a:p>
            <a:r>
              <a:rPr lang="en-GB" dirty="0"/>
              <a:t>JOIN THE WIDER CONVERSATION</a:t>
            </a:r>
            <a:endParaRPr lang="en-US" dirty="0"/>
          </a:p>
        </p:txBody>
      </p:sp>
      <p:pic>
        <p:nvPicPr>
          <p:cNvPr id="4" name="Picture 3">
            <a:extLst>
              <a:ext uri="{FF2B5EF4-FFF2-40B4-BE49-F238E27FC236}">
                <a16:creationId xmlns:a16="http://schemas.microsoft.com/office/drawing/2014/main" id="{E6795004-B829-1B29-9731-0D08FE3D3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686" y="3995592"/>
            <a:ext cx="2516968" cy="251696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0FB31697-B6E5-A8F9-242D-309E644B0DC5}"/>
              </a:ext>
            </a:extLst>
          </p:cNvPr>
          <p:cNvSpPr>
            <a:spLocks noGrp="1"/>
          </p:cNvSpPr>
          <p:nvPr>
            <p:ph type="body" sz="quarter" idx="10"/>
          </p:nvPr>
        </p:nvSpPr>
        <p:spPr>
          <a:xfrm>
            <a:off x="692221" y="2818294"/>
            <a:ext cx="7834866" cy="1339669"/>
          </a:xfrm>
        </p:spPr>
        <p:txBody>
          <a:bodyPr/>
          <a:lstStyle/>
          <a:p>
            <a:pPr marL="0" indent="0">
              <a:lnSpc>
                <a:spcPct val="100000"/>
              </a:lnSpc>
              <a:spcBef>
                <a:spcPts val="0"/>
              </a:spcBef>
              <a:buNone/>
            </a:pPr>
            <a:r>
              <a:rPr lang="en-GB" sz="1600" dirty="0">
                <a:latin typeface="Lato" panose="020F0502020204030203" pitchFamily="34" charset="0"/>
              </a:rPr>
              <a:t>The </a:t>
            </a:r>
            <a:r>
              <a:rPr lang="en-GB" sz="1600" dirty="0">
                <a:latin typeface="Lato" panose="020F0502020204030203" pitchFamily="34" charset="0"/>
                <a:ea typeface="Lato"/>
                <a:cs typeface="Lato"/>
              </a:rPr>
              <a:t>story behind your lucky number, top tips for bagging a bargain, doing calculations in your career, or helping kids with homework… whatever it is, we want to hear it!</a:t>
            </a:r>
          </a:p>
          <a:p>
            <a:pPr marL="0" indent="0">
              <a:lnSpc>
                <a:spcPct val="100000"/>
              </a:lnSpc>
              <a:spcBef>
                <a:spcPts val="0"/>
              </a:spcBef>
              <a:buNone/>
            </a:pPr>
            <a:endParaRPr lang="en-GB" sz="1600" dirty="0">
              <a:latin typeface="Lato" panose="020F0502020204030203" pitchFamily="34" charset="0"/>
              <a:ea typeface="Lato"/>
              <a:cs typeface="Lato"/>
            </a:endParaRPr>
          </a:p>
          <a:p>
            <a:pPr marL="0" indent="0">
              <a:lnSpc>
                <a:spcPct val="100000"/>
              </a:lnSpc>
              <a:spcBef>
                <a:spcPts val="0"/>
              </a:spcBef>
              <a:buNone/>
            </a:pPr>
            <a:r>
              <a:rPr lang="en-US" sz="1600" b="1" dirty="0">
                <a:latin typeface="Lato" panose="020F0502020204030203" pitchFamily="34" charset="0"/>
                <a:ea typeface="Lato"/>
                <a:cs typeface="Lato"/>
              </a:rPr>
              <a:t>At work: </a:t>
            </a:r>
            <a:r>
              <a:rPr lang="en-US" sz="1600" b="0" dirty="0">
                <a:latin typeface="Lato" panose="020F0502020204030203" pitchFamily="34" charset="0"/>
                <a:ea typeface="Lato"/>
                <a:cs typeface="Lato"/>
              </a:rPr>
              <a:t>As a team or individually, share your Big Number Natter videos, photos or messages via your intranet or internal </a:t>
            </a:r>
            <a:r>
              <a:rPr lang="en-GB" sz="1600" b="0" dirty="0">
                <a:latin typeface="Lato" panose="020F0502020204030203" pitchFamily="34" charset="0"/>
                <a:ea typeface="Lato"/>
                <a:cs typeface="Lato"/>
              </a:rPr>
              <a:t>channels.</a:t>
            </a:r>
            <a:endParaRPr lang="en-GB" sz="1600" dirty="0">
              <a:highlight>
                <a:srgbClr val="FFFF00"/>
              </a:highlight>
              <a:latin typeface="Lato" panose="020F0502020204030203" pitchFamily="34" charset="0"/>
              <a:ea typeface="Lato"/>
              <a:cs typeface="Lato"/>
            </a:endParaRPr>
          </a:p>
        </p:txBody>
      </p:sp>
      <p:sp>
        <p:nvSpPr>
          <p:cNvPr id="6" name="Text Placeholder 4">
            <a:extLst>
              <a:ext uri="{FF2B5EF4-FFF2-40B4-BE49-F238E27FC236}">
                <a16:creationId xmlns:a16="http://schemas.microsoft.com/office/drawing/2014/main" id="{0CB157F4-1F7C-6BBA-567E-A655386B1FC5}"/>
              </a:ext>
            </a:extLst>
          </p:cNvPr>
          <p:cNvSpPr txBox="1">
            <a:spLocks/>
          </p:cNvSpPr>
          <p:nvPr/>
        </p:nvSpPr>
        <p:spPr>
          <a:xfrm>
            <a:off x="692221" y="4246218"/>
            <a:ext cx="5743465" cy="1270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ato" panose="020F0502020204030203"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dirty="0">
                <a:latin typeface="Lato" panose="020F0502020204030203" pitchFamily="34" charset="0"/>
                <a:ea typeface="Lato"/>
                <a:cs typeface="Lato"/>
              </a:rPr>
              <a:t>At home: </a:t>
            </a:r>
            <a:r>
              <a:rPr lang="en-US" sz="1600" dirty="0">
                <a:latin typeface="Lato" panose="020F0502020204030203" pitchFamily="34" charset="0"/>
                <a:ea typeface="Lato"/>
                <a:cs typeface="Lato"/>
              </a:rPr>
              <a:t>Join the wider conversation – share your own perspective on your social media channels.</a:t>
            </a:r>
          </a:p>
        </p:txBody>
      </p:sp>
    </p:spTree>
    <p:extLst>
      <p:ext uri="{BB962C8B-B14F-4D97-AF65-F5344CB8AC3E}">
        <p14:creationId xmlns:p14="http://schemas.microsoft.com/office/powerpoint/2010/main" val="257018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15D7-9C2C-1BAF-97FC-6B009809F4A6}"/>
              </a:ext>
            </a:extLst>
          </p:cNvPr>
          <p:cNvSpPr>
            <a:spLocks noGrp="1"/>
          </p:cNvSpPr>
          <p:nvPr>
            <p:ph type="ctrTitle"/>
          </p:nvPr>
        </p:nvSpPr>
        <p:spPr/>
        <p:txBody>
          <a:bodyPr/>
          <a:lstStyle/>
          <a:p>
            <a:r>
              <a:rPr lang="en-GB" b="0" dirty="0">
                <a:latin typeface="Rubik SemiBold" pitchFamily="2" charset="-79"/>
                <a:cs typeface="Rubik SemiBold" pitchFamily="2" charset="-79"/>
              </a:rPr>
              <a:t>THANK YOU FOR TAKING PART</a:t>
            </a:r>
            <a:endParaRPr lang="en-US" b="0" dirty="0">
              <a:latin typeface="Rubik SemiBold" pitchFamily="2" charset="-79"/>
              <a:cs typeface="Rubik SemiBold" pitchFamily="2" charset="-79"/>
            </a:endParaRPr>
          </a:p>
        </p:txBody>
      </p:sp>
    </p:spTree>
    <p:extLst>
      <p:ext uri="{BB962C8B-B14F-4D97-AF65-F5344CB8AC3E}">
        <p14:creationId xmlns:p14="http://schemas.microsoft.com/office/powerpoint/2010/main" val="821416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348AC-B60A-C9B9-C103-A500289789FA}"/>
            </a:ext>
          </a:extLst>
        </p:cNvPr>
        <p:cNvGrpSpPr/>
        <p:nvPr/>
      </p:nvGrpSpPr>
      <p:grpSpPr>
        <a:xfrm>
          <a:off x="0" y="0"/>
          <a:ext cx="0" cy="0"/>
          <a:chOff x="0" y="0"/>
          <a:chExt cx="0" cy="0"/>
        </a:xfrm>
      </p:grpSpPr>
      <p:sp>
        <p:nvSpPr>
          <p:cNvPr id="11" name="Title 2">
            <a:extLst>
              <a:ext uri="{FF2B5EF4-FFF2-40B4-BE49-F238E27FC236}">
                <a16:creationId xmlns:a16="http://schemas.microsoft.com/office/drawing/2014/main" id="{D921E270-EE7A-E9DA-1501-DFD2C11CFA29}"/>
              </a:ext>
            </a:extLst>
          </p:cNvPr>
          <p:cNvSpPr>
            <a:spLocks noGrp="1"/>
          </p:cNvSpPr>
          <p:nvPr>
            <p:ph type="ctrTitle"/>
          </p:nvPr>
        </p:nvSpPr>
        <p:spPr>
          <a:xfrm>
            <a:off x="692150" y="1582989"/>
            <a:ext cx="7772400" cy="870279"/>
          </a:xfrm>
        </p:spPr>
        <p:txBody>
          <a:bodyPr/>
          <a:lstStyle/>
          <a:p>
            <a:r>
              <a:rPr lang="en-GB" b="0" dirty="0">
                <a:latin typeface="Rubik SemiBold" pitchFamily="2" charset="-79"/>
                <a:cs typeface="Rubik SemiBold" pitchFamily="2" charset="-79"/>
              </a:rPr>
              <a:t>HOW TO RUN A BIG NUMBER NATTER</a:t>
            </a:r>
            <a:endParaRPr lang="en-US" dirty="0"/>
          </a:p>
        </p:txBody>
      </p:sp>
      <p:sp>
        <p:nvSpPr>
          <p:cNvPr id="12" name="TextBox 11">
            <a:extLst>
              <a:ext uri="{FF2B5EF4-FFF2-40B4-BE49-F238E27FC236}">
                <a16:creationId xmlns:a16="http://schemas.microsoft.com/office/drawing/2014/main" id="{F0C2F2CD-17CB-C343-6D5D-C8B7C532AB99}"/>
              </a:ext>
            </a:extLst>
          </p:cNvPr>
          <p:cNvSpPr txBox="1"/>
          <p:nvPr/>
        </p:nvSpPr>
        <p:spPr>
          <a:xfrm>
            <a:off x="653363" y="4168622"/>
            <a:ext cx="7835901" cy="2677656"/>
          </a:xfrm>
          <a:prstGeom prst="rect">
            <a:avLst/>
          </a:prstGeom>
          <a:noFill/>
        </p:spPr>
        <p:txBody>
          <a:bodyPr wrap="square">
            <a:spAutoFit/>
          </a:bodyPr>
          <a:lstStyle/>
          <a:p>
            <a:r>
              <a:rPr lang="en-GB" sz="1200" b="1" dirty="0">
                <a:latin typeface="Lato" panose="020F0502020204030203" pitchFamily="34" charset="0"/>
              </a:rPr>
              <a:t>Choose a time &amp; place</a:t>
            </a:r>
            <a:endParaRPr lang="en-GB" sz="1200" dirty="0">
              <a:latin typeface="Lato" panose="020F0502020204030203" pitchFamily="34" charset="0"/>
            </a:endParaRPr>
          </a:p>
          <a:p>
            <a:pPr marL="171450" indent="-171450">
              <a:buFont typeface="Arial" panose="020B0604020202020204" pitchFamily="34" charset="0"/>
              <a:buChar char="•"/>
            </a:pPr>
            <a:r>
              <a:rPr lang="en-GB" sz="1200" dirty="0">
                <a:latin typeface="Lato" panose="020F0502020204030203" pitchFamily="34" charset="0"/>
              </a:rPr>
              <a:t>In person or online (Teams, Zoom, etc.).</a:t>
            </a:r>
          </a:p>
          <a:p>
            <a:pPr marL="171450" indent="-171450">
              <a:buFont typeface="Arial" panose="020B0604020202020204" pitchFamily="34" charset="0"/>
              <a:buChar char="•"/>
            </a:pPr>
            <a:r>
              <a:rPr lang="en-GB" sz="1200" dirty="0">
                <a:latin typeface="Lato" panose="020F0502020204030203" pitchFamily="34" charset="0"/>
              </a:rPr>
              <a:t>Focus on 3–7 November, but sessions can happen anytime in November.</a:t>
            </a:r>
          </a:p>
          <a:p>
            <a:pPr marL="171450" indent="-171450">
              <a:buFont typeface="Arial" panose="020B0604020202020204" pitchFamily="34" charset="0"/>
              <a:buChar char="•"/>
            </a:pPr>
            <a:r>
              <a:rPr lang="en-GB" sz="1200" dirty="0">
                <a:latin typeface="Lato" panose="020F0502020204030203" pitchFamily="34" charset="0"/>
              </a:rPr>
              <a:t>Let people know.</a:t>
            </a:r>
          </a:p>
          <a:p>
            <a:pPr marL="171450" indent="-171450">
              <a:buFont typeface="Arial" panose="020B0604020202020204" pitchFamily="34" charset="0"/>
              <a:buChar char="•"/>
            </a:pPr>
            <a:r>
              <a:rPr lang="en-GB" sz="1200" dirty="0">
                <a:latin typeface="Lato" panose="020F0502020204030203" pitchFamily="34" charset="0"/>
              </a:rPr>
              <a:t>Send out calendar invites.</a:t>
            </a:r>
          </a:p>
          <a:p>
            <a:pPr marL="171450" indent="-171450">
              <a:buFont typeface="Arial" panose="020B0604020202020204" pitchFamily="34" charset="0"/>
              <a:buChar char="•"/>
            </a:pPr>
            <a:r>
              <a:rPr lang="en-GB" sz="1200" dirty="0">
                <a:latin typeface="Lato" panose="020F0502020204030203" pitchFamily="34" charset="0"/>
              </a:rPr>
              <a:t>Sample invite: </a:t>
            </a:r>
            <a:r>
              <a:rPr lang="en-GB" sz="1200" i="1" dirty="0">
                <a:latin typeface="Lato" panose="020F0502020204030203" pitchFamily="34" charset="0"/>
              </a:rPr>
              <a:t>“You’re invited to [Organisation name]’s Big Number Natter! Come and share your stories about numbers — no maths required.”</a:t>
            </a:r>
          </a:p>
          <a:p>
            <a:r>
              <a:rPr lang="en-US" sz="1200" dirty="0">
                <a:latin typeface="Lato" panose="020F0502020204030203" pitchFamily="34" charset="0"/>
              </a:rPr>
              <a:t> </a:t>
            </a:r>
            <a:endParaRPr lang="en-GB" sz="1200" dirty="0">
              <a:latin typeface="Lato" panose="020F0502020204030203" pitchFamily="34" charset="0"/>
            </a:endParaRPr>
          </a:p>
          <a:p>
            <a:r>
              <a:rPr lang="en-GB" sz="1200" b="1" dirty="0">
                <a:latin typeface="Lato" panose="020F0502020204030203" pitchFamily="34" charset="0"/>
              </a:rPr>
              <a:t>Promote it</a:t>
            </a:r>
            <a:endParaRPr lang="en-GB" sz="1200" dirty="0">
              <a:latin typeface="Lato" panose="020F0502020204030203" pitchFamily="34" charset="0"/>
            </a:endParaRPr>
          </a:p>
          <a:p>
            <a:pPr marL="171450" indent="-171450">
              <a:buFont typeface="Arial" panose="020B0604020202020204" pitchFamily="34" charset="0"/>
              <a:buChar char="•"/>
            </a:pPr>
            <a:r>
              <a:rPr lang="en-GB" sz="1200" dirty="0">
                <a:latin typeface="Lato" panose="020F0502020204030203" pitchFamily="34" charset="0"/>
              </a:rPr>
              <a:t>Use the poster in your toolkit (fill in your date/time/location or link).</a:t>
            </a:r>
          </a:p>
          <a:p>
            <a:pPr marL="171450" indent="-171450">
              <a:buFont typeface="Arial" panose="020B0604020202020204" pitchFamily="34" charset="0"/>
              <a:buChar char="•"/>
            </a:pPr>
            <a:r>
              <a:rPr lang="en-GB" sz="1200" dirty="0">
                <a:latin typeface="Lato" panose="020F0502020204030203" pitchFamily="34" charset="0"/>
              </a:rPr>
              <a:t>Add it to newsletters, intranet, noticeboards.</a:t>
            </a:r>
          </a:p>
          <a:p>
            <a:pPr marL="171450" indent="-171450">
              <a:buFont typeface="Arial" panose="020B0604020202020204" pitchFamily="34" charset="0"/>
              <a:buChar char="•"/>
            </a:pPr>
            <a:r>
              <a:rPr lang="en-GB" sz="1200" dirty="0">
                <a:latin typeface="Lato" panose="020F0502020204030203" pitchFamily="34" charset="0"/>
              </a:rPr>
              <a:t>Emphasise: </a:t>
            </a:r>
            <a:r>
              <a:rPr lang="en-GB" sz="1200" b="1" dirty="0">
                <a:latin typeface="Lato" panose="020F0502020204030203" pitchFamily="34" charset="0"/>
              </a:rPr>
              <a:t>this is for everyone </a:t>
            </a:r>
            <a:r>
              <a:rPr lang="en-GB" sz="1200" dirty="0">
                <a:latin typeface="Lato" panose="020F0502020204030203" pitchFamily="34" charset="0"/>
              </a:rPr>
              <a:t>— whether you love or dislike maths.</a:t>
            </a:r>
          </a:p>
          <a:p>
            <a:r>
              <a:rPr lang="en-US" sz="1200" dirty="0">
                <a:latin typeface="Lato" panose="020F0502020204030203" pitchFamily="34" charset="0"/>
              </a:rPr>
              <a:t> </a:t>
            </a:r>
            <a:endParaRPr lang="en-GB" sz="1200" dirty="0">
              <a:latin typeface="Lato" panose="020F0502020204030203" pitchFamily="34" charset="0"/>
            </a:endParaRPr>
          </a:p>
          <a:p>
            <a:endParaRPr lang="en-GB" sz="1200" dirty="0">
              <a:latin typeface="Lato" panose="020F0502020204030203" pitchFamily="34" charset="0"/>
            </a:endParaRPr>
          </a:p>
        </p:txBody>
      </p:sp>
      <p:sp>
        <p:nvSpPr>
          <p:cNvPr id="13" name="Rounded Rectangle 2">
            <a:extLst>
              <a:ext uri="{FF2B5EF4-FFF2-40B4-BE49-F238E27FC236}">
                <a16:creationId xmlns:a16="http://schemas.microsoft.com/office/drawing/2014/main" id="{5E4FA0FD-2B60-98C5-6789-8CC03813239F}"/>
              </a:ext>
            </a:extLst>
          </p:cNvPr>
          <p:cNvSpPr/>
          <p:nvPr/>
        </p:nvSpPr>
        <p:spPr>
          <a:xfrm>
            <a:off x="692150" y="2699954"/>
            <a:ext cx="3713507" cy="1468668"/>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1200" b="1" dirty="0">
                <a:latin typeface="Lato" panose="020F0502020204030203" pitchFamily="34" charset="0"/>
              </a:rPr>
              <a:t>Option 1:</a:t>
            </a:r>
            <a:r>
              <a:rPr lang="en-GB" sz="1200" dirty="0">
                <a:latin typeface="Lato" panose="020F0502020204030203" pitchFamily="34" charset="0"/>
              </a:rPr>
              <a:t> Big Number Natter session (15–30 mins)</a:t>
            </a:r>
          </a:p>
          <a:p>
            <a:pPr marL="171450" indent="-171450">
              <a:buFont typeface="Arial" panose="020B0604020202020204" pitchFamily="34" charset="0"/>
              <a:buChar char="•"/>
            </a:pPr>
            <a:r>
              <a:rPr lang="en-GB" sz="1200" dirty="0">
                <a:latin typeface="Lato" panose="020F0502020204030203" pitchFamily="34" charset="0"/>
              </a:rPr>
              <a:t>Use this slide deck (from slide 4 onwards) to lead the conversation.</a:t>
            </a:r>
          </a:p>
          <a:p>
            <a:pPr marL="171450" indent="-171450">
              <a:buFont typeface="Arial" panose="020B0604020202020204" pitchFamily="34" charset="0"/>
              <a:buChar char="•"/>
            </a:pPr>
            <a:r>
              <a:rPr lang="en-GB" sz="1200" dirty="0">
                <a:latin typeface="Lato" panose="020F0502020204030203" pitchFamily="34" charset="0"/>
              </a:rPr>
              <a:t>Suitable for teams, groups or your whole organisation.</a:t>
            </a:r>
          </a:p>
          <a:p>
            <a:pPr marL="171450" indent="-171450">
              <a:buFont typeface="Arial" panose="020B0604020202020204" pitchFamily="34" charset="0"/>
              <a:buChar char="•"/>
            </a:pPr>
            <a:r>
              <a:rPr lang="en-GB" sz="1200" dirty="0">
                <a:latin typeface="Lato" panose="020F0502020204030203" pitchFamily="34" charset="0"/>
              </a:rPr>
              <a:t>No prep required — just guide people through and let them share.</a:t>
            </a:r>
          </a:p>
        </p:txBody>
      </p:sp>
      <p:sp>
        <p:nvSpPr>
          <p:cNvPr id="15" name="Rounded Rectangle 4">
            <a:extLst>
              <a:ext uri="{FF2B5EF4-FFF2-40B4-BE49-F238E27FC236}">
                <a16:creationId xmlns:a16="http://schemas.microsoft.com/office/drawing/2014/main" id="{834665B5-EFD5-1452-F6FA-667743AD16A1}"/>
              </a:ext>
            </a:extLst>
          </p:cNvPr>
          <p:cNvSpPr/>
          <p:nvPr/>
        </p:nvSpPr>
        <p:spPr>
          <a:xfrm>
            <a:off x="4496829" y="2699954"/>
            <a:ext cx="3713507" cy="1468668"/>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rtlCol="0" anchor="t" anchorCtr="0">
            <a:noAutofit/>
          </a:bodyPr>
          <a:lstStyle/>
          <a:p>
            <a:r>
              <a:rPr lang="en-GB" sz="1200" b="1" dirty="0">
                <a:latin typeface="Lato" panose="020F0502020204030203" pitchFamily="34" charset="0"/>
              </a:rPr>
              <a:t>Option 2:</a:t>
            </a:r>
            <a:r>
              <a:rPr lang="en-GB" sz="1200" dirty="0">
                <a:latin typeface="Lato" panose="020F0502020204030203" pitchFamily="34" charset="0"/>
              </a:rPr>
              <a:t> Quick Number Natter (5–15 mins)</a:t>
            </a:r>
          </a:p>
          <a:p>
            <a:pPr marL="171450" indent="-171450">
              <a:buFont typeface="Arial" panose="020B0604020202020204" pitchFamily="34" charset="0"/>
              <a:buChar char="•"/>
            </a:pPr>
            <a:r>
              <a:rPr lang="en-GB" sz="1200" dirty="0">
                <a:latin typeface="Lato" panose="020F0502020204030203" pitchFamily="34" charset="0"/>
              </a:rPr>
              <a:t>Add it to an existing meeting.</a:t>
            </a:r>
          </a:p>
          <a:p>
            <a:pPr marL="171450" indent="-171450">
              <a:buFont typeface="Arial" panose="020B0604020202020204" pitchFamily="34" charset="0"/>
              <a:buChar char="•"/>
            </a:pPr>
            <a:r>
              <a:rPr lang="en-GB" sz="1200" dirty="0">
                <a:latin typeface="Lato" panose="020F0502020204030203" pitchFamily="34" charset="0"/>
              </a:rPr>
              <a:t>Start quick chats during breaks or in common spaces.</a:t>
            </a:r>
          </a:p>
          <a:p>
            <a:pPr marL="171450" indent="-171450">
              <a:buFont typeface="Arial" panose="020B0604020202020204" pitchFamily="34" charset="0"/>
              <a:buChar char="•"/>
            </a:pPr>
            <a:r>
              <a:rPr lang="en-GB" sz="1200" dirty="0">
                <a:latin typeface="Lato" panose="020F0502020204030203" pitchFamily="34" charset="0"/>
              </a:rPr>
              <a:t>Or use an internal comms thread for people to post responses.</a:t>
            </a:r>
          </a:p>
        </p:txBody>
      </p:sp>
    </p:spTree>
    <p:extLst>
      <p:ext uri="{BB962C8B-B14F-4D97-AF65-F5344CB8AC3E}">
        <p14:creationId xmlns:p14="http://schemas.microsoft.com/office/powerpoint/2010/main" val="1243312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F01B5-D688-91C4-CC06-62E50C8860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15A054-1D8F-080B-4F7F-F416CAA6B3BE}"/>
              </a:ext>
            </a:extLst>
          </p:cNvPr>
          <p:cNvSpPr>
            <a:spLocks noGrp="1"/>
          </p:cNvSpPr>
          <p:nvPr>
            <p:ph type="ctrTitle"/>
          </p:nvPr>
        </p:nvSpPr>
        <p:spPr/>
        <p:txBody>
          <a:bodyPr/>
          <a:lstStyle/>
          <a:p>
            <a:r>
              <a:rPr lang="en-GB" b="0" dirty="0">
                <a:latin typeface="Rubik SemiBold" pitchFamily="2" charset="-79"/>
                <a:cs typeface="Rubik SemiBold" pitchFamily="2" charset="-79"/>
              </a:rPr>
              <a:t>ORGANISING YOUR NATTER</a:t>
            </a:r>
            <a:endParaRPr lang="en-US" dirty="0"/>
          </a:p>
        </p:txBody>
      </p:sp>
      <p:sp>
        <p:nvSpPr>
          <p:cNvPr id="4" name="TextBox 3">
            <a:extLst>
              <a:ext uri="{FF2B5EF4-FFF2-40B4-BE49-F238E27FC236}">
                <a16:creationId xmlns:a16="http://schemas.microsoft.com/office/drawing/2014/main" id="{72334488-DC7B-202C-91B3-9BC84CA68368}"/>
              </a:ext>
            </a:extLst>
          </p:cNvPr>
          <p:cNvSpPr txBox="1"/>
          <p:nvPr/>
        </p:nvSpPr>
        <p:spPr>
          <a:xfrm>
            <a:off x="628649" y="2749998"/>
            <a:ext cx="7835901" cy="3600986"/>
          </a:xfrm>
          <a:prstGeom prst="rect">
            <a:avLst/>
          </a:prstGeom>
          <a:noFill/>
        </p:spPr>
        <p:txBody>
          <a:bodyPr wrap="square">
            <a:spAutoFit/>
          </a:bodyPr>
          <a:lstStyle/>
          <a:p>
            <a:r>
              <a:rPr lang="en-GB" sz="1200" b="1" dirty="0">
                <a:latin typeface="Lato" panose="020F0502020204030203" pitchFamily="34" charset="0"/>
              </a:rPr>
              <a:t>Before your session</a:t>
            </a:r>
            <a:endParaRPr lang="en-GB" sz="1200" dirty="0">
              <a:latin typeface="Lato" panose="020F0502020204030203" pitchFamily="34" charset="0"/>
            </a:endParaRPr>
          </a:p>
          <a:p>
            <a:r>
              <a:rPr lang="en-GB" sz="1200" dirty="0">
                <a:latin typeface="Lato" panose="020F0502020204030203" pitchFamily="34" charset="0"/>
              </a:rPr>
              <a:t>Review the slides so you feel comfortable running it.</a:t>
            </a:r>
          </a:p>
          <a:p>
            <a:r>
              <a:rPr lang="en-US" sz="1200" dirty="0">
                <a:latin typeface="Lato" panose="020F0502020204030203" pitchFamily="34" charset="0"/>
              </a:rPr>
              <a:t> </a:t>
            </a:r>
            <a:endParaRPr lang="en-GB" sz="1200" dirty="0">
              <a:latin typeface="Lato" panose="020F0502020204030203" pitchFamily="34" charset="0"/>
            </a:endParaRPr>
          </a:p>
          <a:p>
            <a:r>
              <a:rPr lang="en-GB" sz="1200" b="1" dirty="0">
                <a:latin typeface="Lato" panose="020F0502020204030203" pitchFamily="34" charset="0"/>
              </a:rPr>
              <a:t>During the session</a:t>
            </a:r>
            <a:endParaRPr lang="en-GB" sz="1200" dirty="0">
              <a:latin typeface="Lato" panose="020F0502020204030203" pitchFamily="34" charset="0"/>
            </a:endParaRPr>
          </a:p>
          <a:p>
            <a:pPr marL="171450" indent="-171450">
              <a:buFont typeface="Arial" panose="020B0604020202020204" pitchFamily="34" charset="0"/>
              <a:buChar char="•"/>
            </a:pPr>
            <a:r>
              <a:rPr lang="en-GB" sz="1200" dirty="0">
                <a:latin typeface="Lato" panose="020F0502020204030203" pitchFamily="34" charset="0"/>
              </a:rPr>
              <a:t>Ask open questions and listen.</a:t>
            </a:r>
          </a:p>
          <a:p>
            <a:pPr marL="171450" indent="-171450">
              <a:buFont typeface="Arial" panose="020B0604020202020204" pitchFamily="34" charset="0"/>
              <a:buChar char="•"/>
            </a:pPr>
            <a:r>
              <a:rPr lang="en-GB" sz="1200" dirty="0">
                <a:latin typeface="Lato" panose="020F0502020204030203" pitchFamily="34" charset="0"/>
              </a:rPr>
              <a:t>Encourage honesty — all feelings are valid.</a:t>
            </a:r>
          </a:p>
          <a:p>
            <a:pPr marL="171450" indent="-171450">
              <a:buFont typeface="Arial" panose="020B0604020202020204" pitchFamily="34" charset="0"/>
              <a:buChar char="•"/>
            </a:pPr>
            <a:r>
              <a:rPr lang="en-GB" sz="1200" dirty="0">
                <a:latin typeface="Lato" panose="020F0502020204030203" pitchFamily="34" charset="0"/>
              </a:rPr>
              <a:t>Be patient, kind, and keep the space safe and inclusive</a:t>
            </a:r>
          </a:p>
          <a:p>
            <a:pPr marL="171450" indent="-171450">
              <a:buFont typeface="Arial" panose="020B0604020202020204" pitchFamily="34" charset="0"/>
              <a:buChar char="•"/>
            </a:pPr>
            <a:r>
              <a:rPr lang="en-GB" sz="1200" dirty="0">
                <a:latin typeface="Lato" panose="020F0502020204030203" pitchFamily="34" charset="0"/>
              </a:rPr>
              <a:t>Need advice on how to talk about numbers ? Read here: </a:t>
            </a:r>
            <a:r>
              <a:rPr lang="en-GB" sz="1200" u="sng" dirty="0">
                <a:latin typeface="Lato" panose="020F0502020204030203" pitchFamily="34" charset="0"/>
                <a:hlinkClick r:id="rId3"/>
              </a:rPr>
              <a:t>here</a:t>
            </a:r>
            <a:r>
              <a:rPr lang="en-US" sz="1200" dirty="0">
                <a:latin typeface="Lato" panose="020F0502020204030203" pitchFamily="34" charset="0"/>
              </a:rPr>
              <a:t> </a:t>
            </a:r>
          </a:p>
          <a:p>
            <a:endParaRPr lang="en-GB" sz="1200" dirty="0">
              <a:latin typeface="Lato" panose="020F0502020204030203" pitchFamily="34" charset="0"/>
            </a:endParaRPr>
          </a:p>
          <a:p>
            <a:r>
              <a:rPr lang="en-GB" sz="1200" b="1" dirty="0">
                <a:latin typeface="Lato" panose="020F0502020204030203" pitchFamily="34" charset="0"/>
              </a:rPr>
              <a:t>After the session</a:t>
            </a:r>
            <a:endParaRPr lang="en-GB" sz="1200" dirty="0">
              <a:latin typeface="Lato" panose="020F0502020204030203" pitchFamily="34" charset="0"/>
            </a:endParaRPr>
          </a:p>
          <a:p>
            <a:pPr marL="171450" indent="-171450">
              <a:buFont typeface="Arial" panose="020B0604020202020204" pitchFamily="34" charset="0"/>
              <a:buChar char="•"/>
            </a:pPr>
            <a:r>
              <a:rPr lang="en-GB" sz="1200" dirty="0">
                <a:latin typeface="Lato" panose="020F0502020204030203" pitchFamily="34" charset="0"/>
              </a:rPr>
              <a:t>Encourage participants to:</a:t>
            </a:r>
          </a:p>
          <a:p>
            <a:pPr marL="171450" indent="-171450">
              <a:buFont typeface="Arial" panose="020B0604020202020204" pitchFamily="34" charset="0"/>
              <a:buChar char="•"/>
            </a:pPr>
            <a:r>
              <a:rPr lang="en-GB" sz="1200" dirty="0">
                <a:latin typeface="Lato" panose="020F0502020204030203" pitchFamily="34" charset="0"/>
              </a:rPr>
              <a:t>Visit the National Numeracy website for free resources.</a:t>
            </a:r>
          </a:p>
          <a:p>
            <a:pPr marL="171450" indent="-171450">
              <a:buFont typeface="Arial" panose="020B0604020202020204" pitchFamily="34" charset="0"/>
              <a:buChar char="•"/>
            </a:pPr>
            <a:r>
              <a:rPr lang="en-GB" sz="1200" dirty="0">
                <a:latin typeface="Lato" panose="020F0502020204030203" pitchFamily="34" charset="0"/>
              </a:rPr>
              <a:t>Try the National Numeracy Challenge — a 10-minute tool to build numeracy skills: </a:t>
            </a:r>
            <a:r>
              <a:rPr lang="en-GB" sz="1200" dirty="0">
                <a:latin typeface="Lato" panose="020F0502020204030203" pitchFamily="34" charset="0"/>
                <a:hlinkClick r:id="rId4"/>
              </a:rPr>
              <a:t>https://www.nationalnumeracy.org.uk/challenge</a:t>
            </a:r>
            <a:r>
              <a:rPr lang="en-GB" sz="1200" dirty="0">
                <a:latin typeface="Lato" panose="020F0502020204030203" pitchFamily="34" charset="0"/>
              </a:rPr>
              <a:t> </a:t>
            </a:r>
          </a:p>
          <a:p>
            <a:pPr marL="171450" indent="-171450">
              <a:buFont typeface="Arial" panose="020B0604020202020204" pitchFamily="34" charset="0"/>
              <a:buChar char="•"/>
            </a:pPr>
            <a:r>
              <a:rPr lang="en-GB" sz="1200" dirty="0">
                <a:latin typeface="Lato" panose="020F0502020204030203" pitchFamily="34" charset="0"/>
              </a:rPr>
              <a:t>Share their Number Natter stories internally or on social media (tag us!).</a:t>
            </a:r>
          </a:p>
          <a:p>
            <a:endParaRPr lang="en-GB" sz="1200" b="1" dirty="0">
              <a:latin typeface="Lato" panose="020F0502020204030203" pitchFamily="34" charset="0"/>
            </a:endParaRPr>
          </a:p>
          <a:p>
            <a:r>
              <a:rPr lang="en-GB" sz="1200" b="1" dirty="0">
                <a:latin typeface="Lato" panose="020F0502020204030203" pitchFamily="34" charset="0"/>
              </a:rPr>
              <a:t>Sample follow-up message:</a:t>
            </a:r>
            <a:endParaRPr lang="en-GB" sz="1200" dirty="0">
              <a:latin typeface="Lato" panose="020F0502020204030203" pitchFamily="34" charset="0"/>
            </a:endParaRPr>
          </a:p>
          <a:p>
            <a:r>
              <a:rPr lang="en-GB" sz="1200" i="1" dirty="0">
                <a:latin typeface="Lato" panose="020F0502020204030203" pitchFamily="34" charset="0"/>
              </a:rPr>
              <a:t>“Thanks for joining our Big Number Natter! It was great to hear your thoughts. Let’s keep the conversation going — share your stories or try the National Numeracy Challenge: </a:t>
            </a:r>
            <a:r>
              <a:rPr lang="en-GB" sz="1200" i="1" dirty="0">
                <a:latin typeface="Lato" panose="020F0502020204030203" pitchFamily="34" charset="0"/>
                <a:hlinkClick r:id="rId4"/>
              </a:rPr>
              <a:t>https://www.nationalnumeracy.org.uk/challenge</a:t>
            </a:r>
            <a:r>
              <a:rPr lang="en-GB" sz="1200" i="1" dirty="0">
                <a:latin typeface="Lato" panose="020F0502020204030203" pitchFamily="34" charset="0"/>
              </a:rPr>
              <a:t>”</a:t>
            </a:r>
          </a:p>
        </p:txBody>
      </p:sp>
    </p:spTree>
    <p:extLst>
      <p:ext uri="{BB962C8B-B14F-4D97-AF65-F5344CB8AC3E}">
        <p14:creationId xmlns:p14="http://schemas.microsoft.com/office/powerpoint/2010/main" val="4073336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AA8-348D-D51D-4701-D52437447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3CA3EE-DCCA-BE11-2390-E0136ADE7DB5}"/>
              </a:ext>
            </a:extLst>
          </p:cNvPr>
          <p:cNvSpPr>
            <a:spLocks noGrp="1"/>
          </p:cNvSpPr>
          <p:nvPr>
            <p:ph type="ctrTitle"/>
          </p:nvPr>
        </p:nvSpPr>
        <p:spPr>
          <a:xfrm>
            <a:off x="1060598" y="2371299"/>
            <a:ext cx="7022805" cy="2387600"/>
          </a:xfrm>
        </p:spPr>
        <p:txBody>
          <a:bodyPr/>
          <a:lstStyle/>
          <a:p>
            <a:r>
              <a:rPr lang="en-GB" b="0" dirty="0">
                <a:latin typeface="Rubik SemiBold" pitchFamily="2" charset="-79"/>
                <a:cs typeface="Rubik SemiBold" pitchFamily="2" charset="-79"/>
              </a:rPr>
              <a:t>WELCOME TO OUR BIG NUMBER NATTER</a:t>
            </a:r>
            <a:endParaRPr lang="en-US" b="0" dirty="0">
              <a:latin typeface="Rubik SemiBold" pitchFamily="2" charset="-79"/>
              <a:cs typeface="Rubik SemiBold" pitchFamily="2" charset="-79"/>
            </a:endParaRPr>
          </a:p>
        </p:txBody>
      </p:sp>
    </p:spTree>
    <p:extLst>
      <p:ext uri="{BB962C8B-B14F-4D97-AF65-F5344CB8AC3E}">
        <p14:creationId xmlns:p14="http://schemas.microsoft.com/office/powerpoint/2010/main" val="278787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926804-3E56-88C7-7F22-F5D701CCC875}"/>
              </a:ext>
            </a:extLst>
          </p:cNvPr>
          <p:cNvSpPr>
            <a:spLocks noGrp="1"/>
          </p:cNvSpPr>
          <p:nvPr>
            <p:ph type="ctrTitle"/>
          </p:nvPr>
        </p:nvSpPr>
        <p:spPr/>
        <p:txBody>
          <a:bodyPr/>
          <a:lstStyle/>
          <a:p>
            <a:r>
              <a:rPr lang="en-US" sz="5400" b="0" dirty="0">
                <a:latin typeface="Rubik SemiBold" pitchFamily="2" charset="-79"/>
                <a:cs typeface="Rubik SemiBold" pitchFamily="2" charset="-79"/>
              </a:rPr>
              <a:t>WHAT IS THE BIG NUMBER NATTER?</a:t>
            </a:r>
            <a:endParaRPr lang="en-US" dirty="0"/>
          </a:p>
        </p:txBody>
      </p:sp>
      <p:sp>
        <p:nvSpPr>
          <p:cNvPr id="4" name="Rounded Rectangle 3">
            <a:extLst>
              <a:ext uri="{FF2B5EF4-FFF2-40B4-BE49-F238E27FC236}">
                <a16:creationId xmlns:a16="http://schemas.microsoft.com/office/drawing/2014/main" id="{C3DF6EC4-C2A7-9FE5-1731-C4360771B8E7}"/>
              </a:ext>
            </a:extLst>
          </p:cNvPr>
          <p:cNvSpPr/>
          <p:nvPr/>
        </p:nvSpPr>
        <p:spPr>
          <a:xfrm>
            <a:off x="628650" y="3193920"/>
            <a:ext cx="2660701" cy="3015494"/>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i="0" u="none" strike="noStrike" baseline="0" dirty="0">
                <a:solidFill>
                  <a:schemeClr val="bg1"/>
                </a:solidFill>
                <a:highlight>
                  <a:srgbClr val="00304A"/>
                </a:highlight>
                <a:latin typeface="Lato"/>
              </a:rPr>
              <a:t>The Big Number Natter is the UK’s only nationwide conversation</a:t>
            </a:r>
            <a:r>
              <a:rPr lang="en-GB" sz="1200" b="1" dirty="0">
                <a:solidFill>
                  <a:schemeClr val="bg1"/>
                </a:solidFill>
                <a:highlight>
                  <a:srgbClr val="00304A"/>
                </a:highlight>
                <a:latin typeface="Lato"/>
              </a:rPr>
              <a:t> about numbers.</a:t>
            </a:r>
            <a:endParaRPr lang="en-GB" sz="1200" b="1" i="0" u="none" strike="noStrike" baseline="0" dirty="0">
              <a:solidFill>
                <a:schemeClr val="bg1"/>
              </a:solidFill>
              <a:highlight>
                <a:srgbClr val="00304A"/>
              </a:highlight>
              <a:latin typeface="Lato"/>
            </a:endParaRPr>
          </a:p>
          <a:p>
            <a:pPr marL="0" indent="0">
              <a:lnSpc>
                <a:spcPct val="100000"/>
              </a:lnSpc>
              <a:spcBef>
                <a:spcPts val="0"/>
              </a:spcBef>
              <a:buNone/>
            </a:pPr>
            <a:endParaRPr lang="en-GB" sz="1200" i="0" u="none" strike="noStrike" baseline="0" dirty="0">
              <a:solidFill>
                <a:srgbClr val="E5007D"/>
              </a:solidFill>
              <a:highlight>
                <a:srgbClr val="A9E408"/>
              </a:highlight>
              <a:latin typeface="Lato"/>
            </a:endParaRPr>
          </a:p>
          <a:p>
            <a:pPr marL="0" indent="0">
              <a:lnSpc>
                <a:spcPct val="100000"/>
              </a:lnSpc>
              <a:spcBef>
                <a:spcPts val="0"/>
              </a:spcBef>
              <a:buNone/>
            </a:pPr>
            <a:r>
              <a:rPr lang="en-GB" sz="1200" i="0" u="none" strike="noStrike" baseline="0" dirty="0">
                <a:solidFill>
                  <a:srgbClr val="00304A"/>
                </a:solidFill>
                <a:latin typeface="Lato"/>
              </a:rPr>
              <a:t>It’s an opportunity to talk about how we feel about maths, and love it or loathe it, everyone has something to say!</a:t>
            </a:r>
          </a:p>
          <a:p>
            <a:pPr marL="0" indent="0">
              <a:lnSpc>
                <a:spcPct val="100000"/>
              </a:lnSpc>
              <a:spcBef>
                <a:spcPts val="0"/>
              </a:spcBef>
              <a:buNone/>
            </a:pPr>
            <a:endParaRPr lang="en-GB" sz="1200" b="1" dirty="0">
              <a:solidFill>
                <a:srgbClr val="00304A"/>
              </a:solidFill>
              <a:latin typeface="Lato"/>
            </a:endParaRPr>
          </a:p>
          <a:p>
            <a:pPr marL="0" indent="0">
              <a:lnSpc>
                <a:spcPct val="100000"/>
              </a:lnSpc>
              <a:spcBef>
                <a:spcPts val="0"/>
              </a:spcBef>
              <a:buNone/>
            </a:pPr>
            <a:r>
              <a:rPr lang="en-GB" sz="1200" b="1" i="0" u="none" strike="noStrike" baseline="0" dirty="0">
                <a:solidFill>
                  <a:srgbClr val="00304A"/>
                </a:solidFill>
                <a:latin typeface="Lato"/>
              </a:rPr>
              <a:t>You won’t be doing any maths in this session </a:t>
            </a:r>
            <a:r>
              <a:rPr lang="en-GB" sz="1200" i="0" u="none" strike="noStrike" baseline="0" dirty="0">
                <a:solidFill>
                  <a:srgbClr val="00304A"/>
                </a:solidFill>
                <a:latin typeface="Lato"/>
              </a:rPr>
              <a:t>– it’s a chance to share your own thoughts and experiences. </a:t>
            </a:r>
            <a:r>
              <a:rPr lang="en-GB" sz="1200" dirty="0">
                <a:solidFill>
                  <a:srgbClr val="00304A"/>
                </a:solidFill>
                <a:latin typeface="Lato"/>
              </a:rPr>
              <a:t>It’s okay to be honest about how you feel, good or bad. </a:t>
            </a:r>
            <a:endParaRPr lang="en-GB" sz="1200" dirty="0">
              <a:solidFill>
                <a:srgbClr val="00304A"/>
              </a:solidFill>
              <a:latin typeface="Lato" panose="020F0502020204030203" pitchFamily="34" charset="0"/>
            </a:endParaRPr>
          </a:p>
        </p:txBody>
      </p:sp>
      <p:sp>
        <p:nvSpPr>
          <p:cNvPr id="5" name="Rounded Rectangle 4">
            <a:extLst>
              <a:ext uri="{FF2B5EF4-FFF2-40B4-BE49-F238E27FC236}">
                <a16:creationId xmlns:a16="http://schemas.microsoft.com/office/drawing/2014/main" id="{6D33051E-F95C-7C25-2707-3B2C3786B290}"/>
              </a:ext>
            </a:extLst>
          </p:cNvPr>
          <p:cNvSpPr/>
          <p:nvPr/>
        </p:nvSpPr>
        <p:spPr>
          <a:xfrm>
            <a:off x="3413413" y="3193919"/>
            <a:ext cx="2660701" cy="3541177"/>
          </a:xfrm>
          <a:prstGeom prst="roundRect">
            <a:avLst/>
          </a:prstGeom>
          <a:solidFill>
            <a:srgbClr val="00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dirty="0">
                <a:solidFill>
                  <a:schemeClr val="bg1"/>
                </a:solidFill>
                <a:highlight>
                  <a:srgbClr val="F49422"/>
                </a:highlight>
                <a:latin typeface="Lato" panose="020F0502020204030203" pitchFamily="34" charset="0"/>
              </a:rPr>
              <a:t>Because around h</a:t>
            </a:r>
            <a:r>
              <a:rPr lang="en-GB" sz="1200" b="1" i="0" u="none" strike="noStrike" baseline="0" dirty="0">
                <a:solidFill>
                  <a:schemeClr val="bg1"/>
                </a:solidFill>
                <a:highlight>
                  <a:srgbClr val="F49422"/>
                </a:highlight>
                <a:latin typeface="Lato" panose="020F0502020204030203" pitchFamily="34" charset="0"/>
              </a:rPr>
              <a:t>alf of the UK’s working-age adults have the numeracy levels of a primary school child. </a:t>
            </a:r>
          </a:p>
          <a:p>
            <a:pPr marL="0" indent="0">
              <a:lnSpc>
                <a:spcPct val="100000"/>
              </a:lnSpc>
              <a:spcBef>
                <a:spcPts val="0"/>
              </a:spcBef>
              <a:buNone/>
            </a:pPr>
            <a:endParaRPr lang="en-GB" sz="1200" b="1" i="0" u="none" strike="noStrike" baseline="0" dirty="0">
              <a:solidFill>
                <a:schemeClr val="bg1"/>
              </a:solidFill>
              <a:highlight>
                <a:srgbClr val="3C3C3B"/>
              </a:highlight>
              <a:latin typeface="Lato" panose="020F0502020204030203" pitchFamily="34" charset="0"/>
            </a:endParaRPr>
          </a:p>
          <a:p>
            <a:pPr marL="0" indent="0">
              <a:lnSpc>
                <a:spcPct val="100000"/>
              </a:lnSpc>
              <a:spcBef>
                <a:spcPts val="0"/>
              </a:spcBef>
              <a:buNone/>
            </a:pPr>
            <a:r>
              <a:rPr lang="en-GB" sz="1200" b="0" i="0" u="none" strike="noStrike" baseline="0" dirty="0">
                <a:solidFill>
                  <a:schemeClr val="bg1"/>
                </a:solidFill>
                <a:latin typeface="Lato" panose="020F0502020204030203" pitchFamily="34" charset="0"/>
              </a:rPr>
              <a:t>This can hold people back in different areas of their life and makes them more vulnerable to things like debt, unemployment, poor health and fraud. It can also make some things harder to deal with, like the rising cost of living. </a:t>
            </a:r>
          </a:p>
          <a:p>
            <a:pPr marL="0" indent="0">
              <a:lnSpc>
                <a:spcPct val="100000"/>
              </a:lnSpc>
              <a:spcBef>
                <a:spcPts val="0"/>
              </a:spcBef>
              <a:buNone/>
            </a:pPr>
            <a:endParaRPr lang="en-GB" sz="1200" dirty="0">
              <a:solidFill>
                <a:schemeClr val="bg1"/>
              </a:solidFill>
              <a:latin typeface="Lato" panose="020F0502020204030203" pitchFamily="34" charset="0"/>
            </a:endParaRPr>
          </a:p>
          <a:p>
            <a:pPr marL="0" indent="0">
              <a:lnSpc>
                <a:spcPct val="100000"/>
              </a:lnSpc>
              <a:spcBef>
                <a:spcPts val="0"/>
              </a:spcBef>
              <a:buNone/>
            </a:pPr>
            <a:r>
              <a:rPr lang="en-GB" sz="1200" b="0" i="0" u="none" strike="noStrike" baseline="0" dirty="0">
                <a:solidFill>
                  <a:schemeClr val="bg1"/>
                </a:solidFill>
                <a:latin typeface="Lato" panose="020F0502020204030203" pitchFamily="34" charset="0"/>
              </a:rPr>
              <a:t>But everyone can improve their numeracy, and talking about numbers is a fantastic first step to boosting number skills and confidence!</a:t>
            </a:r>
          </a:p>
        </p:txBody>
      </p:sp>
      <p:sp>
        <p:nvSpPr>
          <p:cNvPr id="6" name="Rounded Rectangle 5">
            <a:extLst>
              <a:ext uri="{FF2B5EF4-FFF2-40B4-BE49-F238E27FC236}">
                <a16:creationId xmlns:a16="http://schemas.microsoft.com/office/drawing/2014/main" id="{0B9986FF-016C-5FB0-4A86-F6F928004625}"/>
              </a:ext>
            </a:extLst>
          </p:cNvPr>
          <p:cNvSpPr/>
          <p:nvPr/>
        </p:nvSpPr>
        <p:spPr>
          <a:xfrm>
            <a:off x="6198176" y="3193920"/>
            <a:ext cx="2660701" cy="1773496"/>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200" b="1" dirty="0">
                <a:solidFill>
                  <a:srgbClr val="00304A"/>
                </a:solidFill>
                <a:highlight>
                  <a:srgbClr val="17BBEE"/>
                </a:highlight>
                <a:latin typeface="Lato"/>
                <a:ea typeface="Lato"/>
                <a:cs typeface="Lato"/>
              </a:rPr>
              <a:t>Number Confidence Week 3-7 November, or anytime throughout November. </a:t>
            </a:r>
          </a:p>
          <a:p>
            <a:pPr marL="0" indent="0">
              <a:lnSpc>
                <a:spcPct val="100000"/>
              </a:lnSpc>
              <a:spcBef>
                <a:spcPts val="0"/>
              </a:spcBef>
              <a:buNone/>
            </a:pPr>
            <a:endParaRPr lang="en-GB" sz="1200" dirty="0">
              <a:solidFill>
                <a:schemeClr val="bg1"/>
              </a:solidFill>
              <a:highlight>
                <a:srgbClr val="E5007D"/>
              </a:highlight>
              <a:latin typeface="Lato" panose="020F0502020204030203" pitchFamily="34" charset="0"/>
            </a:endParaRPr>
          </a:p>
          <a:p>
            <a:pPr marL="0" indent="0">
              <a:lnSpc>
                <a:spcPct val="100000"/>
              </a:lnSpc>
              <a:spcBef>
                <a:spcPts val="0"/>
              </a:spcBef>
              <a:buNone/>
            </a:pPr>
            <a:r>
              <a:rPr lang="en-GB" sz="1200" dirty="0">
                <a:latin typeface="Lato" panose="020F0502020204030203" pitchFamily="34" charset="0"/>
              </a:rPr>
              <a:t>The Big Number Natter is part of the charity National Numeracy’s campaign to build brighter futures through confidence with numbers.</a:t>
            </a:r>
            <a:endParaRPr lang="en-GB" b="0" i="0" u="none" strike="noStrike" baseline="0" dirty="0">
              <a:latin typeface="Lato" panose="020F0502020204030203" pitchFamily="34" charset="0"/>
            </a:endParaRPr>
          </a:p>
        </p:txBody>
      </p:sp>
      <p:sp>
        <p:nvSpPr>
          <p:cNvPr id="7" name="Title 1">
            <a:extLst>
              <a:ext uri="{FF2B5EF4-FFF2-40B4-BE49-F238E27FC236}">
                <a16:creationId xmlns:a16="http://schemas.microsoft.com/office/drawing/2014/main" id="{6D937D8E-1BAE-2C51-391D-036D9AE35C7E}"/>
              </a:ext>
            </a:extLst>
          </p:cNvPr>
          <p:cNvSpPr txBox="1">
            <a:spLocks/>
          </p:cNvSpPr>
          <p:nvPr/>
        </p:nvSpPr>
        <p:spPr>
          <a:xfrm>
            <a:off x="736966" y="2771355"/>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17BBEE"/>
                </a:solidFill>
                <a:latin typeface="Rubik SemiBold" pitchFamily="2" charset="-79"/>
                <a:cs typeface="Rubik SemiBold" pitchFamily="2" charset="-79"/>
              </a:rPr>
              <a:t>WHAT?</a:t>
            </a:r>
            <a:endParaRPr lang="en-GB" sz="1800" b="0" dirty="0">
              <a:solidFill>
                <a:srgbClr val="17BBEE"/>
              </a:solidFill>
              <a:latin typeface="Rubik SemiBold" pitchFamily="2" charset="-79"/>
              <a:cs typeface="Rubik SemiBold" pitchFamily="2" charset="-79"/>
            </a:endParaRPr>
          </a:p>
        </p:txBody>
      </p:sp>
      <p:sp>
        <p:nvSpPr>
          <p:cNvPr id="8" name="Title 1">
            <a:extLst>
              <a:ext uri="{FF2B5EF4-FFF2-40B4-BE49-F238E27FC236}">
                <a16:creationId xmlns:a16="http://schemas.microsoft.com/office/drawing/2014/main" id="{81149827-9CF0-0AA6-C652-4A84DE1746E5}"/>
              </a:ext>
            </a:extLst>
          </p:cNvPr>
          <p:cNvSpPr txBox="1">
            <a:spLocks/>
          </p:cNvSpPr>
          <p:nvPr/>
        </p:nvSpPr>
        <p:spPr>
          <a:xfrm>
            <a:off x="3527319" y="2771354"/>
            <a:ext cx="2089362" cy="422563"/>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00304A"/>
                </a:solidFill>
                <a:latin typeface="Rubik SemiBold" pitchFamily="2" charset="-79"/>
                <a:cs typeface="Rubik SemiBold"/>
              </a:rPr>
              <a:t>WHY?</a:t>
            </a:r>
            <a:endParaRPr lang="en-GB" sz="1800" b="0">
              <a:solidFill>
                <a:srgbClr val="00304A"/>
              </a:solidFill>
              <a:latin typeface="Rubik SemiBold" pitchFamily="2" charset="-79"/>
              <a:cs typeface="Rubik SemiBold"/>
            </a:endParaRPr>
          </a:p>
        </p:txBody>
      </p:sp>
      <p:sp>
        <p:nvSpPr>
          <p:cNvPr id="9" name="Title 1">
            <a:extLst>
              <a:ext uri="{FF2B5EF4-FFF2-40B4-BE49-F238E27FC236}">
                <a16:creationId xmlns:a16="http://schemas.microsoft.com/office/drawing/2014/main" id="{F95A9A79-0279-FC62-B23F-5E8912721FFC}"/>
              </a:ext>
            </a:extLst>
          </p:cNvPr>
          <p:cNvSpPr txBox="1">
            <a:spLocks/>
          </p:cNvSpPr>
          <p:nvPr/>
        </p:nvSpPr>
        <p:spPr>
          <a:xfrm>
            <a:off x="6317672" y="2771353"/>
            <a:ext cx="2089362" cy="422563"/>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F49422"/>
                </a:solidFill>
                <a:latin typeface="Rubik SemiBold" pitchFamily="2" charset="-79"/>
                <a:cs typeface="Rubik SemiBold"/>
              </a:rPr>
              <a:t>WHEN?</a:t>
            </a:r>
            <a:endParaRPr lang="en-GB" sz="1800" b="0">
              <a:solidFill>
                <a:srgbClr val="F49422"/>
              </a:solidFill>
              <a:latin typeface="Rubik SemiBold" pitchFamily="2" charset="-79"/>
              <a:cs typeface="Rubik SemiBold"/>
            </a:endParaRPr>
          </a:p>
        </p:txBody>
      </p:sp>
    </p:spTree>
    <p:extLst>
      <p:ext uri="{BB962C8B-B14F-4D97-AF65-F5344CB8AC3E}">
        <p14:creationId xmlns:p14="http://schemas.microsoft.com/office/powerpoint/2010/main" val="1186388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B5C12-F922-C42E-F5A5-796DFFE272F0}"/>
              </a:ext>
            </a:extLst>
          </p:cNvPr>
          <p:cNvSpPr>
            <a:spLocks noGrp="1"/>
          </p:cNvSpPr>
          <p:nvPr>
            <p:ph type="ctrTitle"/>
          </p:nvPr>
        </p:nvSpPr>
        <p:spPr/>
        <p:txBody>
          <a:bodyPr/>
          <a:lstStyle/>
          <a:p>
            <a:r>
              <a:rPr lang="en-US" sz="4800" b="0" dirty="0">
                <a:latin typeface="Rubik SemiBold" pitchFamily="2" charset="-79"/>
                <a:cs typeface="Rubik SemiBold" pitchFamily="2" charset="-79"/>
              </a:rPr>
              <a:t>HOW DO OTHER PEOPLE FEEL ABOUT MATHS?</a:t>
            </a:r>
            <a:endParaRPr lang="en-US" sz="4800" dirty="0"/>
          </a:p>
        </p:txBody>
      </p:sp>
      <p:pic>
        <p:nvPicPr>
          <p:cNvPr id="4" name="Picture 3" descr="A hand pointing at something&#10;&#10;Description automatically generated">
            <a:extLst>
              <a:ext uri="{FF2B5EF4-FFF2-40B4-BE49-F238E27FC236}">
                <a16:creationId xmlns:a16="http://schemas.microsoft.com/office/drawing/2014/main" id="{D7557A4C-E09A-B288-06A8-D5E453B63B34}"/>
              </a:ext>
            </a:extLst>
          </p:cNvPr>
          <p:cNvPicPr>
            <a:picLocks noChangeAspect="1"/>
          </p:cNvPicPr>
          <p:nvPr/>
        </p:nvPicPr>
        <p:blipFill>
          <a:blip r:embed="rId3"/>
          <a:stretch>
            <a:fillRect/>
          </a:stretch>
        </p:blipFill>
        <p:spPr>
          <a:xfrm flipH="1">
            <a:off x="7813246" y="5737732"/>
            <a:ext cx="1393813" cy="1393813"/>
          </a:xfrm>
          <a:prstGeom prst="rect">
            <a:avLst/>
          </a:prstGeom>
        </p:spPr>
      </p:pic>
      <p:sp>
        <p:nvSpPr>
          <p:cNvPr id="6" name="Text Placeholder 2">
            <a:extLst>
              <a:ext uri="{FF2B5EF4-FFF2-40B4-BE49-F238E27FC236}">
                <a16:creationId xmlns:a16="http://schemas.microsoft.com/office/drawing/2014/main" id="{52A97E4D-4FD4-B678-BB25-4A395CFFFBE4}"/>
              </a:ext>
            </a:extLst>
          </p:cNvPr>
          <p:cNvSpPr>
            <a:spLocks noGrp="1"/>
          </p:cNvSpPr>
          <p:nvPr>
            <p:ph type="body" sz="quarter" idx="10"/>
          </p:nvPr>
        </p:nvSpPr>
        <p:spPr>
          <a:xfrm>
            <a:off x="661530" y="3079694"/>
            <a:ext cx="3038550" cy="1186110"/>
          </a:xfrm>
        </p:spPr>
        <p:txBody>
          <a:bodyPr lIns="91440" tIns="45720" rIns="91440" bIns="45720" anchor="t"/>
          <a:lstStyle/>
          <a:p>
            <a:pPr marL="0" indent="0">
              <a:buNone/>
            </a:pPr>
            <a:r>
              <a:rPr lang="en-US" sz="1800" dirty="0">
                <a:latin typeface="Lato" panose="020F0502020204030203" pitchFamily="34" charset="0"/>
              </a:rPr>
              <a:t>Hear from other people about how they feel about maths – just click on the picture or </a:t>
            </a:r>
            <a:r>
              <a:rPr lang="en-US" sz="1800" dirty="0">
                <a:solidFill>
                  <a:srgbClr val="172B4D"/>
                </a:solidFill>
                <a:latin typeface="Lato" panose="020F0502020204030203" pitchFamily="34" charset="0"/>
                <a:hlinkClick r:id="rId4"/>
              </a:rPr>
              <a:t>this link.</a:t>
            </a:r>
            <a:endParaRPr lang="en-GB" dirty="0">
              <a:solidFill>
                <a:srgbClr val="000000"/>
              </a:solidFill>
              <a:ea typeface="Lato" panose="020F0502020204030203" pitchFamily="34" charset="77"/>
            </a:endParaRPr>
          </a:p>
        </p:txBody>
      </p:sp>
      <p:sp>
        <p:nvSpPr>
          <p:cNvPr id="7" name="TextBox 6">
            <a:extLst>
              <a:ext uri="{FF2B5EF4-FFF2-40B4-BE49-F238E27FC236}">
                <a16:creationId xmlns:a16="http://schemas.microsoft.com/office/drawing/2014/main" id="{79D41BAD-33C7-995A-9D53-5F9A0893E9A2}"/>
              </a:ext>
            </a:extLst>
          </p:cNvPr>
          <p:cNvSpPr txBox="1"/>
          <p:nvPr/>
        </p:nvSpPr>
        <p:spPr>
          <a:xfrm>
            <a:off x="5137722" y="6157639"/>
            <a:ext cx="3146937" cy="553998"/>
          </a:xfrm>
          <a:prstGeom prst="rect">
            <a:avLst/>
          </a:prstGeom>
          <a:noFill/>
        </p:spPr>
        <p:txBody>
          <a:bodyPr wrap="square">
            <a:spAutoFit/>
          </a:bodyPr>
          <a:lstStyle/>
          <a:p>
            <a:r>
              <a:rPr lang="en-GB" sz="1500" b="1" i="0" strike="noStrike" baseline="0" dirty="0">
                <a:solidFill>
                  <a:srgbClr val="F49422"/>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Check out some </a:t>
            </a:r>
            <a:r>
              <a:rPr lang="en-GB" sz="1500" b="1" dirty="0">
                <a:solidFill>
                  <a:srgbClr val="F49422"/>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previous</a:t>
            </a:r>
            <a:r>
              <a:rPr lang="en-GB" sz="1500" b="1" i="0" strike="noStrike" baseline="0" dirty="0">
                <a:solidFill>
                  <a:srgbClr val="F49422"/>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 </a:t>
            </a:r>
          </a:p>
          <a:p>
            <a:r>
              <a:rPr lang="en-GB" sz="1500" b="1" i="0" strike="noStrike" baseline="0" dirty="0">
                <a:solidFill>
                  <a:srgbClr val="F49422"/>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Big Number Natters</a:t>
            </a:r>
            <a:endParaRPr lang="en-GB" sz="1500" b="1" dirty="0">
              <a:solidFill>
                <a:srgbClr val="F49422"/>
              </a:solidFill>
            </a:endParaRPr>
          </a:p>
        </p:txBody>
      </p:sp>
      <p:pic>
        <p:nvPicPr>
          <p:cNvPr id="9" name="Picture 8" descr="A person with brown hair&#10;&#10;Description automatically generated">
            <a:hlinkClick r:id="rId4"/>
            <a:extLst>
              <a:ext uri="{FF2B5EF4-FFF2-40B4-BE49-F238E27FC236}">
                <a16:creationId xmlns:a16="http://schemas.microsoft.com/office/drawing/2014/main" id="{2BE42291-172E-B582-A082-D9F729EE9A36}"/>
              </a:ext>
            </a:extLst>
          </p:cNvPr>
          <p:cNvPicPr>
            <a:picLocks noChangeAspect="1"/>
          </p:cNvPicPr>
          <p:nvPr/>
        </p:nvPicPr>
        <p:blipFill>
          <a:blip r:embed="rId6"/>
          <a:stretch>
            <a:fillRect/>
          </a:stretch>
        </p:blipFill>
        <p:spPr>
          <a:xfrm>
            <a:off x="4572000" y="2747100"/>
            <a:ext cx="4079986" cy="3276839"/>
          </a:xfrm>
          <a:prstGeom prst="rect">
            <a:avLst/>
          </a:prstGeom>
        </p:spPr>
      </p:pic>
      <p:pic>
        <p:nvPicPr>
          <p:cNvPr id="14" name="Picture 13" descr="A couple of people sitting in bean bags&#10;&#10;Description automatically generated">
            <a:extLst>
              <a:ext uri="{FF2B5EF4-FFF2-40B4-BE49-F238E27FC236}">
                <a16:creationId xmlns:a16="http://schemas.microsoft.com/office/drawing/2014/main" id="{096A6D86-37AC-98A1-65BB-03ED75AFDC59}"/>
              </a:ext>
            </a:extLst>
          </p:cNvPr>
          <p:cNvPicPr>
            <a:picLocks noChangeAspect="1"/>
          </p:cNvPicPr>
          <p:nvPr/>
        </p:nvPicPr>
        <p:blipFill>
          <a:blip r:embed="rId7"/>
          <a:stretch>
            <a:fillRect/>
          </a:stretch>
        </p:blipFill>
        <p:spPr>
          <a:xfrm>
            <a:off x="542385" y="3775587"/>
            <a:ext cx="3276839" cy="3276839"/>
          </a:xfrm>
          <a:prstGeom prst="rect">
            <a:avLst/>
          </a:prstGeom>
        </p:spPr>
      </p:pic>
    </p:spTree>
    <p:extLst>
      <p:ext uri="{BB962C8B-B14F-4D97-AF65-F5344CB8AC3E}">
        <p14:creationId xmlns:p14="http://schemas.microsoft.com/office/powerpoint/2010/main" val="992047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0E677-19BF-8170-3300-A961E117F2B3}"/>
              </a:ext>
            </a:extLst>
          </p:cNvPr>
          <p:cNvSpPr>
            <a:spLocks noGrp="1"/>
          </p:cNvSpPr>
          <p:nvPr>
            <p:ph type="ctrTitle"/>
          </p:nvPr>
        </p:nvSpPr>
        <p:spPr/>
        <p:txBody>
          <a:bodyPr/>
          <a:lstStyle/>
          <a:p>
            <a:r>
              <a:rPr lang="en-GB" sz="5400" b="0" dirty="0">
                <a:latin typeface="Rubik SemiBold" pitchFamily="2" charset="-79"/>
                <a:cs typeface="Rubik SemiBold" pitchFamily="2" charset="-79"/>
              </a:rPr>
              <a:t>NUMERACY IN THE UK</a:t>
            </a:r>
            <a:endParaRPr lang="en-US" dirty="0"/>
          </a:p>
        </p:txBody>
      </p:sp>
      <p:grpSp>
        <p:nvGrpSpPr>
          <p:cNvPr id="4" name="Group 3">
            <a:extLst>
              <a:ext uri="{FF2B5EF4-FFF2-40B4-BE49-F238E27FC236}">
                <a16:creationId xmlns:a16="http://schemas.microsoft.com/office/drawing/2014/main" id="{71BE74FF-B871-19E5-B03F-49943BCE2894}"/>
              </a:ext>
            </a:extLst>
          </p:cNvPr>
          <p:cNvGrpSpPr/>
          <p:nvPr/>
        </p:nvGrpSpPr>
        <p:grpSpPr>
          <a:xfrm>
            <a:off x="385304" y="2958088"/>
            <a:ext cx="3870486" cy="3085935"/>
            <a:chOff x="415207" y="1835941"/>
            <a:chExt cx="3870486" cy="3085935"/>
          </a:xfrm>
        </p:grpSpPr>
        <p:graphicFrame>
          <p:nvGraphicFramePr>
            <p:cNvPr id="5" name="Chart 4">
              <a:extLst>
                <a:ext uri="{FF2B5EF4-FFF2-40B4-BE49-F238E27FC236}">
                  <a16:creationId xmlns:a16="http://schemas.microsoft.com/office/drawing/2014/main" id="{232798E1-2F53-2E58-7BB7-35021C43F803}"/>
                </a:ext>
              </a:extLst>
            </p:cNvPr>
            <p:cNvGraphicFramePr/>
            <p:nvPr>
              <p:extLst>
                <p:ext uri="{D42A27DB-BD31-4B8C-83A1-F6EECF244321}">
                  <p14:modId xmlns:p14="http://schemas.microsoft.com/office/powerpoint/2010/main" val="3466820299"/>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B2CABDB-CAAE-025F-6C60-0BD3EF9C4510}"/>
                </a:ext>
              </a:extLst>
            </p:cNvPr>
            <p:cNvSpPr txBox="1"/>
            <p:nvPr/>
          </p:nvSpPr>
          <p:spPr>
            <a:xfrm>
              <a:off x="1628407" y="2956876"/>
              <a:ext cx="1444086" cy="830997"/>
            </a:xfrm>
            <a:prstGeom prst="rect">
              <a:avLst/>
            </a:prstGeom>
            <a:noFill/>
          </p:spPr>
          <p:txBody>
            <a:bodyPr wrap="square" rtlCol="0">
              <a:spAutoFit/>
            </a:bodyPr>
            <a:lstStyle/>
            <a:p>
              <a:pPr algn="ctr"/>
              <a:r>
                <a:rPr lang="en-US" sz="2400" b="1" dirty="0">
                  <a:solidFill>
                    <a:srgbClr val="01304A"/>
                  </a:solidFill>
                  <a:latin typeface="Rubik" pitchFamily="2" charset="-79"/>
                  <a:cs typeface="Rubik" pitchFamily="2" charset="-79"/>
                </a:rPr>
                <a:t>Around 50%</a:t>
              </a:r>
            </a:p>
          </p:txBody>
        </p:sp>
        <p:sp>
          <p:nvSpPr>
            <p:cNvPr id="7" name="TextBox 6">
              <a:extLst>
                <a:ext uri="{FF2B5EF4-FFF2-40B4-BE49-F238E27FC236}">
                  <a16:creationId xmlns:a16="http://schemas.microsoft.com/office/drawing/2014/main" id="{8212C25F-8BEB-CDBC-9D8F-37A23981D464}"/>
                </a:ext>
              </a:extLst>
            </p:cNvPr>
            <p:cNvSpPr txBox="1"/>
            <p:nvPr/>
          </p:nvSpPr>
          <p:spPr>
            <a:xfrm>
              <a:off x="885239" y="4275545"/>
              <a:ext cx="2930422" cy="646331"/>
            </a:xfrm>
            <a:prstGeom prst="rect">
              <a:avLst/>
            </a:prstGeom>
            <a:noFill/>
          </p:spPr>
          <p:txBody>
            <a:bodyPr wrap="square" rtlCol="0">
              <a:spAutoFit/>
            </a:bodyPr>
            <a:lstStyle/>
            <a:p>
              <a:pPr algn="ctr">
                <a:lnSpc>
                  <a:spcPct val="100000"/>
                </a:lnSpc>
                <a:spcBef>
                  <a:spcPts val="0"/>
                </a:spcBef>
              </a:pPr>
              <a:r>
                <a:rPr lang="en-GB" altLang="en-US" sz="1200" dirty="0">
                  <a:latin typeface="Lato" panose="020F0502020204030203" pitchFamily="34" charset="77"/>
                </a:rPr>
                <a:t>of working age adults have the numeracy skills expected of children at primary school.</a:t>
              </a:r>
            </a:p>
          </p:txBody>
        </p:sp>
      </p:grpSp>
      <p:grpSp>
        <p:nvGrpSpPr>
          <p:cNvPr id="8" name="Group 7">
            <a:extLst>
              <a:ext uri="{FF2B5EF4-FFF2-40B4-BE49-F238E27FC236}">
                <a16:creationId xmlns:a16="http://schemas.microsoft.com/office/drawing/2014/main" id="{681B5F0E-30AE-450B-1852-214F64979943}"/>
              </a:ext>
            </a:extLst>
          </p:cNvPr>
          <p:cNvGrpSpPr/>
          <p:nvPr/>
        </p:nvGrpSpPr>
        <p:grpSpPr>
          <a:xfrm>
            <a:off x="4572000" y="2958088"/>
            <a:ext cx="3870486" cy="3104487"/>
            <a:chOff x="415207" y="1835941"/>
            <a:chExt cx="3870486" cy="3104487"/>
          </a:xfrm>
        </p:grpSpPr>
        <p:graphicFrame>
          <p:nvGraphicFramePr>
            <p:cNvPr id="9" name="Chart 8">
              <a:extLst>
                <a:ext uri="{FF2B5EF4-FFF2-40B4-BE49-F238E27FC236}">
                  <a16:creationId xmlns:a16="http://schemas.microsoft.com/office/drawing/2014/main" id="{B006F0AC-BDBA-81FA-2334-877E9EAE8C52}"/>
                </a:ext>
              </a:extLst>
            </p:cNvPr>
            <p:cNvGraphicFramePr/>
            <p:nvPr>
              <p:extLst>
                <p:ext uri="{D42A27DB-BD31-4B8C-83A1-F6EECF244321}">
                  <p14:modId xmlns:p14="http://schemas.microsoft.com/office/powerpoint/2010/main" val="3958811831"/>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BFE11D6D-1857-1F89-0DF2-BA425C258B5A}"/>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30%</a:t>
              </a:r>
            </a:p>
          </p:txBody>
        </p:sp>
        <p:sp>
          <p:nvSpPr>
            <p:cNvPr id="11" name="TextBox 10">
              <a:extLst>
                <a:ext uri="{FF2B5EF4-FFF2-40B4-BE49-F238E27FC236}">
                  <a16:creationId xmlns:a16="http://schemas.microsoft.com/office/drawing/2014/main" id="{E1563E15-3879-B823-41F9-C37096595133}"/>
                </a:ext>
              </a:extLst>
            </p:cNvPr>
            <p:cNvSpPr txBox="1"/>
            <p:nvPr/>
          </p:nvSpPr>
          <p:spPr>
            <a:xfrm>
              <a:off x="530536" y="4294097"/>
              <a:ext cx="3639827" cy="646331"/>
            </a:xfrm>
            <a:prstGeom prst="rect">
              <a:avLst/>
            </a:prstGeom>
            <a:noFill/>
          </p:spPr>
          <p:txBody>
            <a:bodyPr wrap="square" rtlCol="0">
              <a:spAutoFit/>
            </a:bodyPr>
            <a:lstStyle/>
            <a:p>
              <a:pPr algn="ctr">
                <a:lnSpc>
                  <a:spcPct val="100000"/>
                </a:lnSpc>
                <a:spcBef>
                  <a:spcPts val="0"/>
                </a:spcBef>
              </a:pPr>
              <a:r>
                <a:rPr lang="en-GB" altLang="en-US" sz="1200" dirty="0">
                  <a:latin typeface="Lato" panose="020F0502020204030203" pitchFamily="34" charset="77"/>
                </a:rPr>
                <a:t>of school leavers (18-24s) feel anxious about using maths and numbers. They are the most </a:t>
              </a:r>
            </a:p>
            <a:p>
              <a:pPr algn="ctr">
                <a:lnSpc>
                  <a:spcPct val="100000"/>
                </a:lnSpc>
                <a:spcBef>
                  <a:spcPts val="0"/>
                </a:spcBef>
              </a:pPr>
              <a:r>
                <a:rPr lang="en-GB" altLang="en-US" sz="1200" dirty="0">
                  <a:latin typeface="Lato" panose="020F0502020204030203" pitchFamily="34" charset="77"/>
                </a:rPr>
                <a:t>maths-anxious adult group in the UK</a:t>
              </a:r>
              <a:r>
                <a:rPr lang="en-GB" altLang="en-US" sz="1100" dirty="0">
                  <a:latin typeface="Lato" panose="020F0502020204030203" pitchFamily="34" charset="77"/>
                </a:rPr>
                <a:t>.</a:t>
              </a:r>
            </a:p>
          </p:txBody>
        </p:sp>
      </p:grpSp>
      <p:sp>
        <p:nvSpPr>
          <p:cNvPr id="12" name="TextBox 11">
            <a:extLst>
              <a:ext uri="{FF2B5EF4-FFF2-40B4-BE49-F238E27FC236}">
                <a16:creationId xmlns:a16="http://schemas.microsoft.com/office/drawing/2014/main" id="{D47351D7-6B0E-2BA9-5F9D-4FE717FBD569}"/>
              </a:ext>
            </a:extLst>
          </p:cNvPr>
          <p:cNvSpPr txBox="1"/>
          <p:nvPr/>
        </p:nvSpPr>
        <p:spPr>
          <a:xfrm>
            <a:off x="4792711" y="2566833"/>
            <a:ext cx="3429061" cy="584775"/>
          </a:xfrm>
          <a:prstGeom prst="rect">
            <a:avLst/>
          </a:prstGeom>
          <a:noFill/>
        </p:spPr>
        <p:txBody>
          <a:bodyPr wrap="square">
            <a:spAutoFit/>
          </a:bodyPr>
          <a:lstStyle/>
          <a:p>
            <a:pPr algn="ctr"/>
            <a:r>
              <a:rPr lang="en-GB" altLang="en-US" sz="1600" b="1" dirty="0">
                <a:solidFill>
                  <a:schemeClr val="bg1"/>
                </a:solidFill>
                <a:highlight>
                  <a:srgbClr val="F49422"/>
                </a:highlight>
                <a:latin typeface="Rubik" pitchFamily="2" charset="-79"/>
                <a:cs typeface="Rubik" pitchFamily="2" charset="-79"/>
              </a:rPr>
              <a:t>Millions of children leave school lacking number confidence</a:t>
            </a:r>
            <a:endParaRPr lang="en-US" sz="1600" b="1" dirty="0">
              <a:solidFill>
                <a:schemeClr val="bg1"/>
              </a:solidFill>
              <a:highlight>
                <a:srgbClr val="F49422"/>
              </a:highlight>
              <a:latin typeface="Rubik" pitchFamily="2" charset="-79"/>
              <a:cs typeface="Rubik" pitchFamily="2" charset="-79"/>
            </a:endParaRPr>
          </a:p>
        </p:txBody>
      </p:sp>
      <p:sp>
        <p:nvSpPr>
          <p:cNvPr id="13" name="TextBox 12">
            <a:extLst>
              <a:ext uri="{FF2B5EF4-FFF2-40B4-BE49-F238E27FC236}">
                <a16:creationId xmlns:a16="http://schemas.microsoft.com/office/drawing/2014/main" id="{BFCE6992-86E4-0FB9-85C8-7A9A69899BED}"/>
              </a:ext>
            </a:extLst>
          </p:cNvPr>
          <p:cNvSpPr txBox="1"/>
          <p:nvPr/>
        </p:nvSpPr>
        <p:spPr>
          <a:xfrm>
            <a:off x="500633" y="2689944"/>
            <a:ext cx="3639827" cy="338554"/>
          </a:xfrm>
          <a:prstGeom prst="rect">
            <a:avLst/>
          </a:prstGeom>
          <a:noFill/>
        </p:spPr>
        <p:txBody>
          <a:bodyPr wrap="square">
            <a:spAutoFit/>
          </a:bodyPr>
          <a:lstStyle/>
          <a:p>
            <a:pPr algn="ctr"/>
            <a:r>
              <a:rPr lang="en-GB" altLang="en-US" sz="1600" b="1" dirty="0">
                <a:solidFill>
                  <a:srgbClr val="00304A"/>
                </a:solidFill>
                <a:highlight>
                  <a:srgbClr val="17BBEE"/>
                </a:highlight>
                <a:latin typeface="Rubik" pitchFamily="2" charset="-79"/>
                <a:cs typeface="Rubik" pitchFamily="2" charset="-79"/>
              </a:rPr>
              <a:t>The issue</a:t>
            </a:r>
            <a:endParaRPr lang="en-US" sz="1600" b="1" dirty="0">
              <a:solidFill>
                <a:srgbClr val="00304A"/>
              </a:solidFill>
              <a:highlight>
                <a:srgbClr val="17BBEE"/>
              </a:highlight>
              <a:latin typeface="Rubik" pitchFamily="2" charset="-79"/>
              <a:cs typeface="Rubik" pitchFamily="2" charset="-79"/>
            </a:endParaRPr>
          </a:p>
        </p:txBody>
      </p:sp>
    </p:spTree>
    <p:extLst>
      <p:ext uri="{BB962C8B-B14F-4D97-AF65-F5344CB8AC3E}">
        <p14:creationId xmlns:p14="http://schemas.microsoft.com/office/powerpoint/2010/main" val="3986269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E44CA-6E96-0015-2231-70DC12D60A6A}"/>
              </a:ext>
            </a:extLst>
          </p:cNvPr>
          <p:cNvSpPr>
            <a:spLocks noGrp="1"/>
          </p:cNvSpPr>
          <p:nvPr>
            <p:ph type="ctrTitle"/>
          </p:nvPr>
        </p:nvSpPr>
        <p:spPr/>
        <p:txBody>
          <a:bodyPr/>
          <a:lstStyle/>
          <a:p>
            <a:r>
              <a:rPr lang="en-US" sz="5400" b="0" dirty="0">
                <a:latin typeface="Rubik SemiBold" pitchFamily="2" charset="-79"/>
                <a:cs typeface="Rubik SemiBold" pitchFamily="2" charset="-79"/>
              </a:rPr>
              <a:t>HOW DO YOU FEEL ABOUT MATHS?</a:t>
            </a:r>
            <a:endParaRPr lang="en-US" dirty="0"/>
          </a:p>
        </p:txBody>
      </p:sp>
      <p:sp>
        <p:nvSpPr>
          <p:cNvPr id="4" name="Rounded Rectangle 4">
            <a:extLst>
              <a:ext uri="{FF2B5EF4-FFF2-40B4-BE49-F238E27FC236}">
                <a16:creationId xmlns:a16="http://schemas.microsoft.com/office/drawing/2014/main" id="{D641D337-AB6A-FC2D-F997-D366BDFC6A26}"/>
              </a:ext>
            </a:extLst>
          </p:cNvPr>
          <p:cNvSpPr/>
          <p:nvPr/>
        </p:nvSpPr>
        <p:spPr>
          <a:xfrm>
            <a:off x="5417127" y="2725511"/>
            <a:ext cx="3336348" cy="2206707"/>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2000" b="1" dirty="0">
                <a:solidFill>
                  <a:schemeClr val="bg1"/>
                </a:solidFill>
                <a:ea typeface="+mn-lt"/>
                <a:cs typeface="+mn-lt"/>
              </a:rPr>
              <a:t>Remember:</a:t>
            </a:r>
            <a:endParaRPr lang="en-GB" sz="1400" b="1" dirty="0">
              <a:solidFill>
                <a:schemeClr val="bg1"/>
              </a:solidFill>
              <a:ea typeface="+mn-lt"/>
              <a:cs typeface="+mn-lt"/>
            </a:endParaRP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Listen to what others have to say.</a:t>
            </a:r>
            <a:endParaRPr lang="en-US" sz="1400" dirty="0">
              <a:solidFill>
                <a:schemeClr val="bg1"/>
              </a:solidFill>
              <a:latin typeface="Lato" panose="020F0502020204030203" pitchFamily="34" charset="0"/>
              <a:ea typeface="+mn-lt"/>
              <a:cs typeface="+mn-lt"/>
            </a:endParaRP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Everybody’s thoughts are valid, whether they are positive or negative about numbers</a:t>
            </a:r>
            <a:r>
              <a:rPr lang="en-US" sz="1400" dirty="0">
                <a:solidFill>
                  <a:schemeClr val="bg1"/>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Be patient and kind.</a:t>
            </a:r>
            <a:endParaRPr lang="en-US" sz="1400" dirty="0">
              <a:latin typeface="Lato" panose="020F0502020204030203" pitchFamily="34" charset="0"/>
              <a:ea typeface="Lato"/>
              <a:cs typeface="Lato"/>
            </a:endParaRPr>
          </a:p>
        </p:txBody>
      </p:sp>
      <p:sp>
        <p:nvSpPr>
          <p:cNvPr id="5" name="Text Placeholder 7">
            <a:extLst>
              <a:ext uri="{FF2B5EF4-FFF2-40B4-BE49-F238E27FC236}">
                <a16:creationId xmlns:a16="http://schemas.microsoft.com/office/drawing/2014/main" id="{FB3D4FB2-4698-AEFB-C228-5AEB3B3799C3}"/>
              </a:ext>
            </a:extLst>
          </p:cNvPr>
          <p:cNvSpPr txBox="1">
            <a:spLocks/>
          </p:cNvSpPr>
          <p:nvPr/>
        </p:nvSpPr>
        <p:spPr>
          <a:xfrm>
            <a:off x="645577" y="2725511"/>
            <a:ext cx="4536145" cy="3599089"/>
          </a:xfrm>
          <a:prstGeom prst="rect">
            <a:avLst/>
          </a:prstGeom>
        </p:spPr>
        <p:txBody>
          <a:bodyPr lIns="91440" tIns="45720" rIns="91440" bIns="45720" anchor="t"/>
          <a:lstStyle>
            <a:lvl1pPr marL="0" indent="-228600" algn="l" defTabSz="914400" rtl="0" eaLnBrk="1" latinLnBrk="0" hangingPunct="1">
              <a:lnSpc>
                <a:spcPct val="90000"/>
              </a:lnSpc>
              <a:spcBef>
                <a:spcPts val="1000"/>
              </a:spcBef>
              <a:buFontTx/>
              <a:buNone/>
              <a:defRPr sz="1500" b="0" i="0" kern="1200">
                <a:solidFill>
                  <a:srgbClr val="951B81"/>
                </a:solidFill>
                <a:latin typeface="Lato" panose="020F0502020204030203" pitchFamily="34" charset="77"/>
                <a:ea typeface="+mn-ea"/>
                <a:cs typeface="+mn-cs"/>
              </a:defRPr>
            </a:lvl1pPr>
            <a:lvl2pPr marL="0" indent="-228600" algn="l" defTabSz="914400" rtl="0" eaLnBrk="1" latinLnBrk="0" hangingPunct="1">
              <a:lnSpc>
                <a:spcPct val="90000"/>
              </a:lnSpc>
              <a:spcBef>
                <a:spcPts val="500"/>
              </a:spcBef>
              <a:buFontTx/>
              <a:buNone/>
              <a:defRPr sz="1200" b="1" i="0" kern="1200" baseline="0">
                <a:solidFill>
                  <a:schemeClr val="tx1"/>
                </a:solidFill>
                <a:latin typeface="Lato" panose="020F0502020204030203" pitchFamily="34" charset="77"/>
                <a:ea typeface="+mn-ea"/>
                <a:cs typeface="+mn-cs"/>
              </a:defRPr>
            </a:lvl2pPr>
            <a:lvl3pPr marL="0" marR="0" indent="-228600" algn="l" defTabSz="914400" rtl="0" eaLnBrk="1" fontAlgn="auto" latinLnBrk="0" hangingPunct="1">
              <a:lnSpc>
                <a:spcPct val="90000"/>
              </a:lnSpc>
              <a:spcBef>
                <a:spcPts val="500"/>
              </a:spcBef>
              <a:spcAft>
                <a:spcPts val="0"/>
              </a:spcAft>
              <a:buClrTx/>
              <a:buSzTx/>
              <a:buFontTx/>
              <a:buNone/>
              <a:tabLst/>
              <a:defRPr sz="1200" b="0" i="0" kern="1200">
                <a:solidFill>
                  <a:schemeClr val="tx1"/>
                </a:solidFill>
                <a:latin typeface="Lato" panose="020F0502020204030203" pitchFamily="34" charset="77"/>
                <a:ea typeface="+mn-ea"/>
                <a:cs typeface="+mn-cs"/>
              </a:defRPr>
            </a:lvl3pPr>
            <a:lvl4pPr marL="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sz="12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Tx/>
              <a:buNone/>
              <a:defRPr sz="10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0">
              <a:lnSpc>
                <a:spcPct val="100000"/>
              </a:lnSpc>
              <a:spcBef>
                <a:spcPts val="0"/>
              </a:spcBef>
              <a:spcAft>
                <a:spcPts val="1200"/>
              </a:spcAft>
              <a:defRPr/>
            </a:pPr>
            <a:r>
              <a:rPr lang="en-US" sz="1800" b="1" dirty="0">
                <a:latin typeface="Lato" panose="020F0502020204030203" pitchFamily="34" charset="0"/>
              </a:rPr>
              <a:t>Share your thoughts:</a:t>
            </a:r>
            <a:endParaRPr lang="en-US" sz="1600" dirty="0">
              <a:latin typeface="Lato" panose="020F0502020204030203" pitchFamily="34" charset="0"/>
            </a:endParaRP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Share one word that describes how you feel about maths</a:t>
            </a:r>
            <a:r>
              <a:rPr lang="en-US" sz="1600" dirty="0">
                <a:latin typeface="Lato" panose="020F0502020204030203" pitchFamily="34" charset="0"/>
              </a:rPr>
              <a:t> - </a:t>
            </a:r>
            <a:r>
              <a:rPr lang="en-US" sz="1600" i="0" dirty="0">
                <a:effectLst/>
                <a:latin typeface="Lato" panose="020F0502020204030203" pitchFamily="34" charset="0"/>
              </a:rPr>
              <a:t>positive or negative.</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You can write it down on paper or in the online chat.</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Take it in turns to share </a:t>
            </a:r>
            <a:r>
              <a:rPr lang="en-US" sz="1600" dirty="0">
                <a:latin typeface="Lato" panose="020F0502020204030203" pitchFamily="34" charset="0"/>
              </a:rPr>
              <a:t>your words – can you pinpoint why you feel that way?</a:t>
            </a:r>
            <a:endParaRPr lang="en-US" sz="1600" i="0" dirty="0">
              <a:effectLst/>
              <a:latin typeface="Lato" panose="020F0502020204030203" pitchFamily="34" charset="0"/>
              <a:ea typeface="Lato"/>
              <a:cs typeface="Lato"/>
            </a:endParaRP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Think about the words you just heard from others – which ones stood out?</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Where do these feelings come from?</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What experiences can impact our feelings about numbers?</a:t>
            </a:r>
          </a:p>
        </p:txBody>
      </p:sp>
      <p:pic>
        <p:nvPicPr>
          <p:cNvPr id="8" name="Picture 7" descr="A person holding a light bulb&#10;&#10;Description automatically generated">
            <a:extLst>
              <a:ext uri="{FF2B5EF4-FFF2-40B4-BE49-F238E27FC236}">
                <a16:creationId xmlns:a16="http://schemas.microsoft.com/office/drawing/2014/main" id="{28166314-2A29-CB01-E87A-0B487C8959B6}"/>
              </a:ext>
            </a:extLst>
          </p:cNvPr>
          <p:cNvPicPr>
            <a:picLocks noChangeAspect="1"/>
          </p:cNvPicPr>
          <p:nvPr/>
        </p:nvPicPr>
        <p:blipFill>
          <a:blip r:embed="rId3"/>
          <a:stretch>
            <a:fillRect/>
          </a:stretch>
        </p:blipFill>
        <p:spPr>
          <a:xfrm>
            <a:off x="6199323" y="4525505"/>
            <a:ext cx="2449538" cy="2449538"/>
          </a:xfrm>
          <a:prstGeom prst="rect">
            <a:avLst/>
          </a:prstGeom>
        </p:spPr>
      </p:pic>
    </p:spTree>
    <p:extLst>
      <p:ext uri="{BB962C8B-B14F-4D97-AF65-F5344CB8AC3E}">
        <p14:creationId xmlns:p14="http://schemas.microsoft.com/office/powerpoint/2010/main" val="1698261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57C8A-A3FE-716D-AF17-D455D02136AE}"/>
              </a:ext>
            </a:extLst>
          </p:cNvPr>
          <p:cNvSpPr>
            <a:spLocks noGrp="1"/>
          </p:cNvSpPr>
          <p:nvPr>
            <p:ph type="ctrTitle"/>
          </p:nvPr>
        </p:nvSpPr>
        <p:spPr/>
        <p:txBody>
          <a:bodyPr/>
          <a:lstStyle/>
          <a:p>
            <a:r>
              <a:rPr lang="en-US" sz="5400" b="0" dirty="0">
                <a:latin typeface="Rubik SemiBold" pitchFamily="2" charset="-79"/>
                <a:cs typeface="Rubik SemiBold" pitchFamily="2" charset="-79"/>
              </a:rPr>
              <a:t>HOW DO YOU FEEL ABOUT MATHS?</a:t>
            </a:r>
            <a:endParaRPr lang="en-US" dirty="0"/>
          </a:p>
        </p:txBody>
      </p:sp>
      <p:sp>
        <p:nvSpPr>
          <p:cNvPr id="4" name="Text Placeholder 4">
            <a:extLst>
              <a:ext uri="{FF2B5EF4-FFF2-40B4-BE49-F238E27FC236}">
                <a16:creationId xmlns:a16="http://schemas.microsoft.com/office/drawing/2014/main" id="{68B6DAB9-2BDB-D0B7-0B7B-9ED122019D7D}"/>
              </a:ext>
            </a:extLst>
          </p:cNvPr>
          <p:cNvSpPr>
            <a:spLocks noGrp="1"/>
          </p:cNvSpPr>
          <p:nvPr>
            <p:ph type="body" sz="quarter" idx="10"/>
          </p:nvPr>
        </p:nvSpPr>
        <p:spPr>
          <a:xfrm>
            <a:off x="682283" y="2706318"/>
            <a:ext cx="4474508" cy="3889375"/>
          </a:xfrm>
        </p:spPr>
        <p:txBody>
          <a:bodyPr/>
          <a:lstStyle/>
          <a:p>
            <a:pPr marL="0" indent="0">
              <a:lnSpc>
                <a:spcPct val="100000"/>
              </a:lnSpc>
              <a:spcBef>
                <a:spcPts val="0"/>
              </a:spcBef>
              <a:spcAft>
                <a:spcPts val="600"/>
              </a:spcAft>
              <a:buNone/>
            </a:pPr>
            <a:r>
              <a:rPr lang="en-GB" sz="1500" dirty="0">
                <a:latin typeface="Lato" panose="020F0502020204030203" pitchFamily="34" charset="0"/>
              </a:rPr>
              <a:t>Many people respond to this question by telling us that they feel negatively about maths. Sometimes they have had bad experiences at school or feel under pressure from others.</a:t>
            </a:r>
          </a:p>
          <a:p>
            <a:pPr marL="0" indent="0">
              <a:lnSpc>
                <a:spcPct val="100000"/>
              </a:lnSpc>
              <a:spcBef>
                <a:spcPts val="0"/>
              </a:spcBef>
              <a:spcAft>
                <a:spcPts val="600"/>
              </a:spcAft>
              <a:buNone/>
            </a:pPr>
            <a:r>
              <a:rPr lang="en-GB" sz="1500" dirty="0">
                <a:latin typeface="Lato" panose="020F0502020204030203" pitchFamily="34" charset="0"/>
              </a:rPr>
              <a:t>Some might have been told they’re “not a numbers person” or might not have known where to get support.</a:t>
            </a:r>
          </a:p>
          <a:p>
            <a:pPr marL="0" indent="0">
              <a:lnSpc>
                <a:spcPct val="100000"/>
              </a:lnSpc>
              <a:spcBef>
                <a:spcPts val="0"/>
              </a:spcBef>
              <a:spcAft>
                <a:spcPts val="1200"/>
              </a:spcAft>
              <a:buNone/>
            </a:pPr>
            <a:r>
              <a:rPr lang="en-GB" sz="1500" b="1" dirty="0">
                <a:latin typeface="Lato" panose="020F0502020204030203" pitchFamily="34" charset="0"/>
              </a:rPr>
              <a:t>Remember:</a:t>
            </a:r>
          </a:p>
          <a:p>
            <a:pPr>
              <a:lnSpc>
                <a:spcPct val="100000"/>
              </a:lnSpc>
              <a:spcBef>
                <a:spcPts val="0"/>
              </a:spcBef>
              <a:spcAft>
                <a:spcPts val="600"/>
              </a:spcAft>
            </a:pPr>
            <a:r>
              <a:rPr lang="en-US" sz="1500" dirty="0">
                <a:latin typeface="Lato" panose="020F0502020204030203" pitchFamily="34" charset="0"/>
              </a:rPr>
              <a:t>However you feel about maths, you’re not alone.</a:t>
            </a:r>
          </a:p>
          <a:p>
            <a:pPr>
              <a:lnSpc>
                <a:spcPct val="100000"/>
              </a:lnSpc>
              <a:spcBef>
                <a:spcPts val="0"/>
              </a:spcBef>
              <a:spcAft>
                <a:spcPts val="600"/>
              </a:spcAft>
            </a:pPr>
            <a:r>
              <a:rPr lang="en-US" sz="1500" dirty="0">
                <a:latin typeface="Lato" panose="020F0502020204030203" pitchFamily="34" charset="0"/>
              </a:rPr>
              <a:t>Feeling a certain way about maths is not the same as being bad at maths.</a:t>
            </a:r>
          </a:p>
          <a:p>
            <a:pPr>
              <a:lnSpc>
                <a:spcPct val="100000"/>
              </a:lnSpc>
              <a:spcBef>
                <a:spcPts val="0"/>
              </a:spcBef>
              <a:spcAft>
                <a:spcPts val="600"/>
              </a:spcAft>
            </a:pPr>
            <a:r>
              <a:rPr lang="en-US" sz="1500" dirty="0">
                <a:latin typeface="Lato" panose="020F0502020204030203" pitchFamily="34" charset="0"/>
              </a:rPr>
              <a:t>No matter how you feel right now, you can always build your number confidence and skills.</a:t>
            </a:r>
            <a:endParaRPr lang="en-US" sz="1500" i="0" u="none" strike="noStrike" dirty="0">
              <a:effectLst/>
              <a:latin typeface="Lato" panose="020F0502020204030203" pitchFamily="34" charset="0"/>
              <a:ea typeface="Lato"/>
              <a:cs typeface="Lato"/>
            </a:endParaRPr>
          </a:p>
        </p:txBody>
      </p:sp>
      <p:pic>
        <p:nvPicPr>
          <p:cNvPr id="6" name="Picture 5" descr="A close-up of words&#10;&#10;Description automatically generated">
            <a:extLst>
              <a:ext uri="{FF2B5EF4-FFF2-40B4-BE49-F238E27FC236}">
                <a16:creationId xmlns:a16="http://schemas.microsoft.com/office/drawing/2014/main" id="{501946B7-F8A6-F044-B1CD-BCC0D1F33BC0}"/>
              </a:ext>
            </a:extLst>
          </p:cNvPr>
          <p:cNvPicPr>
            <a:picLocks noChangeAspect="1"/>
          </p:cNvPicPr>
          <p:nvPr/>
        </p:nvPicPr>
        <p:blipFill>
          <a:blip r:embed="rId3"/>
          <a:stretch>
            <a:fillRect/>
          </a:stretch>
        </p:blipFill>
        <p:spPr>
          <a:xfrm>
            <a:off x="5156791" y="2453268"/>
            <a:ext cx="3546764" cy="3546764"/>
          </a:xfrm>
          <a:prstGeom prst="rect">
            <a:avLst/>
          </a:prstGeom>
        </p:spPr>
      </p:pic>
    </p:spTree>
    <p:extLst>
      <p:ext uri="{BB962C8B-B14F-4D97-AF65-F5344CB8AC3E}">
        <p14:creationId xmlns:p14="http://schemas.microsoft.com/office/powerpoint/2010/main" val="3616757245"/>
      </p:ext>
    </p:extLst>
  </p:cSld>
  <p:clrMapOvr>
    <a:masterClrMapping/>
  </p:clrMapOvr>
</p:sld>
</file>

<file path=ppt/theme/theme1.xml><?xml version="1.0" encoding="utf-8"?>
<a:theme xmlns:a="http://schemas.openxmlformats.org/drawingml/2006/main" name="Title Page - Block Colou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itle Page -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apter/ Section Mark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ouble Column Content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mage &amp;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7FE630D82CD840BE3B853723BB2ED2" ma:contentTypeVersion="27" ma:contentTypeDescription="Create a new document." ma:contentTypeScope="" ma:versionID="d5d0b81f45c2614ac2155d230cb97a69">
  <xsd:schema xmlns:xsd="http://www.w3.org/2001/XMLSchema" xmlns:xs="http://www.w3.org/2001/XMLSchema" xmlns:p="http://schemas.microsoft.com/office/2006/metadata/properties" xmlns:ns2="9ee82e13-1b50-405b-9568-052d589b8073" xmlns:ns3="5c446c59-e2cf-4ab6-976a-d41307e20e11" xmlns:ns4="a0c5e170-c2bf-40c5-965f-30bc478cefd3" targetNamespace="http://schemas.microsoft.com/office/2006/metadata/properties" ma:root="true" ma:fieldsID="50babd5a3c2b6033b3f9d761c9374a7c" ns2:_="" ns3:_="" ns4:_="">
    <xsd:import namespace="9ee82e13-1b50-405b-9568-052d589b8073"/>
    <xsd:import namespace="5c446c59-e2cf-4ab6-976a-d41307e20e11"/>
    <xsd:import namespace="a0c5e170-c2bf-40c5-965f-30bc478cefd3"/>
    <xsd:element name="properties">
      <xsd:complexType>
        <xsd:sequence>
          <xsd:element name="documentManagement">
            <xsd:complexType>
              <xsd:all>
                <xsd:element ref="ns2:Product_x0020_or_x0020_project"/>
                <xsd:element ref="ns2:Audience" minOccurs="0"/>
                <xsd:element ref="ns2:Related_x0020_organisation" minOccurs="0"/>
                <xsd:element ref="ns2:Marketing_x0020_collateral" minOccurs="0"/>
                <xsd:element ref="ns2:Purpose" minOccurs="0"/>
                <xsd:element ref="ns3:SharedWithUsers"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82e13-1b50-405b-9568-052d589b8073" elementFormDefault="qualified">
    <xsd:import namespace="http://schemas.microsoft.com/office/2006/documentManagement/types"/>
    <xsd:import namespace="http://schemas.microsoft.com/office/infopath/2007/PartnerControls"/>
    <xsd:element name="Product_x0020_or_x0020_project" ma:index="8" ma:displayName="Product or project" ma:format="Dropdown" ma:internalName="Product_x0020_or_x0020_project">
      <xsd:simpleType>
        <xsd:restriction base="dms:Choice">
          <xsd:enumeration value="National Numeracy Day"/>
          <xsd:enumeration value="National Numeracy Challenge (NNC)"/>
          <xsd:enumeration value="NNC Champions"/>
          <xsd:enumeration value="NNC Online"/>
          <xsd:enumeration value="Firm Foundations (PHF)"/>
          <xsd:enumeration value="Parental Engagement (PHF)"/>
          <xsd:enumeration value="Event"/>
          <xsd:enumeration value="Numeracy Forum"/>
          <xsd:enumeration value="HoL Reception 2012"/>
          <xsd:enumeration value="Manifesto"/>
          <xsd:enumeration value="YouGov"/>
          <xsd:enumeration value="NAC"/>
          <xsd:enumeration value="Morning Maths Meetings (MMM)"/>
          <xsd:enumeration value="Numeracy Review"/>
          <xsd:enumeration value="APPG"/>
          <xsd:enumeration value="Website"/>
          <xsd:enumeration value="Passport Maths"/>
          <xsd:enumeration value="Internal Comms"/>
          <xsd:enumeration value="Media"/>
          <xsd:enumeration value="Star Dash Studios"/>
          <xsd:enumeration value="Number Confidence Week"/>
          <xsd:enumeration value="Checktember"/>
          <xsd:enumeration value="Other"/>
        </xsd:restriction>
      </xsd:simpleType>
    </xsd:element>
    <xsd:element name="Audience" ma:index="9" nillable="true" ma:displayName="Audience" ma:internalName="Audience">
      <xsd:complexType>
        <xsd:complexContent>
          <xsd:extension base="dms:MultiChoice">
            <xsd:sequence>
              <xsd:element name="Value" maxOccurs="unbounded" minOccurs="0" nillable="true">
                <xsd:simpleType>
                  <xsd:restriction base="dms:Choice">
                    <xsd:enumeration value="Parents"/>
                    <xsd:enumeration value="Learners"/>
                    <xsd:enumeration value="Employers"/>
                    <xsd:enumeration value="Teachers"/>
                    <xsd:enumeration value="Influencers"/>
                    <xsd:enumeration value="All"/>
                  </xsd:restriction>
                </xsd:simpleType>
              </xsd:element>
            </xsd:sequence>
          </xsd:extension>
        </xsd:complexContent>
      </xsd:complexType>
    </xsd:element>
    <xsd:element name="Related_x0020_organisation" ma:index="10" nillable="true" ma:displayName="Related organisation" ma:internalName="Related_x0020_organisation">
      <xsd:simpleType>
        <xsd:restriction base="dms:Text">
          <xsd:maxLength value="100"/>
        </xsd:restriction>
      </xsd:simpleType>
    </xsd:element>
    <xsd:element name="Marketing_x0020_collateral" ma:index="11" nillable="true" ma:displayName="External Document - Use" ma:format="Dropdown" ma:indexed="true" ma:internalName="Marketing_x0020_collateral">
      <xsd:simpleType>
        <xsd:restriction base="dms:Choice">
          <xsd:enumeration value="News release"/>
          <xsd:enumeration value="Presentation"/>
          <xsd:enumeration value="Case study"/>
          <xsd:enumeration value="Leaflet / Handout"/>
          <xsd:enumeration value="Logo"/>
        </xsd:restriction>
      </xsd:simpleType>
    </xsd:element>
    <xsd:element name="Purpose" ma:index="12" nillable="true" ma:displayName="Internal Document - Use" ma:format="Dropdown" ma:indexed="true" ma:internalName="Purpose">
      <xsd:simpleType>
        <xsd:restriction base="dms:Choice">
          <xsd:enumeration value="Planning"/>
          <xsd:enumeration value="Guidelines"/>
          <xsd:enumeration value="Application"/>
          <xsd:enumeration value="Contact list"/>
          <xsd:enumeration value="Pre design copy"/>
          <xsd:enumeration value="Consultation / Response"/>
          <xsd:enumeration value="Third party comms"/>
          <xsd:enumeration value="Evidence / Report"/>
          <xsd:enumeration value="Case Study"/>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description=""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31"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c5e170-c2bf-40c5-965f-30bc478cefd3" elementFormDefault="qualified">
    <xsd:import namespace="http://schemas.microsoft.com/office/2006/documentManagement/types"/>
    <xsd:import namespace="http://schemas.microsoft.com/office/infopath/2007/PartnerControls"/>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udience xmlns="9ee82e13-1b50-405b-9568-052d589b8073" xsi:nil="true"/>
    <lcf76f155ced4ddcb4097134ff3c332f xmlns="9ee82e13-1b50-405b-9568-052d589b8073">
      <Terms xmlns="http://schemas.microsoft.com/office/infopath/2007/PartnerControls"/>
    </lcf76f155ced4ddcb4097134ff3c332f>
    <Related_x0020_organisation xmlns="9ee82e13-1b50-405b-9568-052d589b8073" xsi:nil="true"/>
    <Marketing_x0020_collateral xmlns="9ee82e13-1b50-405b-9568-052d589b8073" xsi:nil="true"/>
    <Purpose xmlns="9ee82e13-1b50-405b-9568-052d589b8073" xsi:nil="true"/>
    <TaxCatchAll xmlns="5c446c59-e2cf-4ab6-976a-d41307e20e11" xsi:nil="true"/>
    <Product_x0020_or_x0020_project xmlns="9ee82e13-1b50-405b-9568-052d589b8073">Number Confidence Week</Product_x0020_or_x0020_project>
  </documentManagement>
</p:properties>
</file>

<file path=customXml/itemProps1.xml><?xml version="1.0" encoding="utf-8"?>
<ds:datastoreItem xmlns:ds="http://schemas.openxmlformats.org/officeDocument/2006/customXml" ds:itemID="{706374E9-04BB-4BC6-8930-4BC3DA789039}">
  <ds:schemaRefs>
    <ds:schemaRef ds:uri="http://schemas.microsoft.com/sharepoint/v3/contenttype/forms"/>
  </ds:schemaRefs>
</ds:datastoreItem>
</file>

<file path=customXml/itemProps2.xml><?xml version="1.0" encoding="utf-8"?>
<ds:datastoreItem xmlns:ds="http://schemas.openxmlformats.org/officeDocument/2006/customXml" ds:itemID="{999B091E-95CB-4D87-9DF3-826FF63B23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82e13-1b50-405b-9568-052d589b8073"/>
    <ds:schemaRef ds:uri="5c446c59-e2cf-4ab6-976a-d41307e20e11"/>
    <ds:schemaRef ds:uri="a0c5e170-c2bf-40c5-965f-30bc478cef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5C795D-B0E6-4791-8DAA-376F36FFABB3}">
  <ds:schemaRefs>
    <ds:schemaRef ds:uri="http://schemas.openxmlformats.org/package/2006/metadata/core-properties"/>
    <ds:schemaRef ds:uri="http://purl.org/dc/elements/1.1/"/>
    <ds:schemaRef ds:uri="9ee82e13-1b50-405b-9568-052d589b8073"/>
    <ds:schemaRef ds:uri="http://schemas.microsoft.com/office/2006/documentManagement/types"/>
    <ds:schemaRef ds:uri="a0c5e170-c2bf-40c5-965f-30bc478cefd3"/>
    <ds:schemaRef ds:uri="http://www.w3.org/XML/1998/namespace"/>
    <ds:schemaRef ds:uri="http://purl.org/dc/terms/"/>
    <ds:schemaRef ds:uri="http://purl.org/dc/dcmitype/"/>
    <ds:schemaRef ds:uri="http://schemas.microsoft.com/office/infopath/2007/PartnerControls"/>
    <ds:schemaRef ds:uri="5c446c59-e2cf-4ab6-976a-d41307e20e1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452</TotalTime>
  <Words>2257</Words>
  <Application>Microsoft Office PowerPoint</Application>
  <PresentationFormat>On-screen Show (4:3)</PresentationFormat>
  <Paragraphs>182</Paragraphs>
  <Slides>19</Slides>
  <Notes>14</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19</vt:i4>
      </vt:variant>
    </vt:vector>
  </HeadingPairs>
  <TitlesOfParts>
    <vt:vector size="32" baseType="lpstr">
      <vt:lpstr>Aptos</vt:lpstr>
      <vt:lpstr>Arial</vt:lpstr>
      <vt:lpstr>Calibri</vt:lpstr>
      <vt:lpstr>Lato</vt:lpstr>
      <vt:lpstr>Lato-Regular</vt:lpstr>
      <vt:lpstr>Rubik</vt:lpstr>
      <vt:lpstr>Rubik SemiBold</vt:lpstr>
      <vt:lpstr>Title Page - Block Colour</vt:lpstr>
      <vt:lpstr>Title Page - Image</vt:lpstr>
      <vt:lpstr>Chapter/ Section Marker</vt:lpstr>
      <vt:lpstr>Text Page</vt:lpstr>
      <vt:lpstr>Double Column Content - Orange</vt:lpstr>
      <vt:lpstr>Image &amp; Text</vt:lpstr>
      <vt:lpstr>THE BIG  NUMBER NATTER</vt:lpstr>
      <vt:lpstr>HOW TO RUN A BIG NUMBER NATTER</vt:lpstr>
      <vt:lpstr>ORGANISING YOUR NATTER</vt:lpstr>
      <vt:lpstr>WELCOME TO OUR BIG NUMBER NATTER</vt:lpstr>
      <vt:lpstr>WHAT IS THE BIG NUMBER NATTER?</vt:lpstr>
      <vt:lpstr>HOW DO OTHER PEOPLE FEEL ABOUT MATHS?</vt:lpstr>
      <vt:lpstr>NUMERACY IN THE UK</vt:lpstr>
      <vt:lpstr>HOW DO YOU FEEL ABOUT MATHS?</vt:lpstr>
      <vt:lpstr>HOW DO YOU FEEL ABOUT MATHS?</vt:lpstr>
      <vt:lpstr>MATHS ANXIETY AND DYSCALCULIA</vt:lpstr>
      <vt:lpstr>FOCUSED TOPICS</vt:lpstr>
      <vt:lpstr>TOPIC: USING NUMBERS IN EVERYDAY LIFE</vt:lpstr>
      <vt:lpstr>TOPIC: USING NUMBERS AT WORK</vt:lpstr>
      <vt:lpstr>TOPIC: GENERAL CONFIDENCE AND SKILLS BUILDING</vt:lpstr>
      <vt:lpstr>NEXT STEPS</vt:lpstr>
      <vt:lpstr>7 TIPS FOR FEELING GOOD ABOUT NUMBERS</vt:lpstr>
      <vt:lpstr>IMPROVE YOUR NUMERACY</vt:lpstr>
      <vt:lpstr>JOIN THE WIDER CONVERSATION</vt:lpstr>
      <vt:lpstr>THANK YOU FOR TAKING PART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Big Number Natter</dc:title>
  <dc:creator>Maya Metcalfe</dc:creator>
  <cp:lastModifiedBy>Lizzie Green</cp:lastModifiedBy>
  <cp:revision>12</cp:revision>
  <dcterms:created xsi:type="dcterms:W3CDTF">2023-09-15T11:38:00Z</dcterms:created>
  <dcterms:modified xsi:type="dcterms:W3CDTF">2025-10-01T14:21:30Z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0x010100897FE630D82CD840BE3B853723BB2ED2</vt:lpwstr>
  </property>
  <property fmtid="{D5CDD505-2E9C-101B-9397-08002B2CF9AE}" pid="3" name="MediaServiceImageTags">
    <vt:lpwstr/>
  </property>
</Properties>
</file>