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4" r:id="rId5"/>
    <p:sldMasterId id="2147483669" r:id="rId6"/>
    <p:sldMasterId id="2147483673" r:id="rId7"/>
    <p:sldMasterId id="2147483679" r:id="rId8"/>
    <p:sldMasterId id="2147483686" r:id="rId9"/>
  </p:sldMasterIdLst>
  <p:notesMasterIdLst>
    <p:notesMasterId r:id="rId26"/>
  </p:notesMasterIdLst>
  <p:sldIdLst>
    <p:sldId id="256" r:id="rId10"/>
    <p:sldId id="265" r:id="rId11"/>
    <p:sldId id="266" r:id="rId12"/>
    <p:sldId id="267"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422"/>
    <a:srgbClr val="17BBEE"/>
    <a:srgbClr val="00304A"/>
    <a:srgbClr val="941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13BBE5-433C-4D42-B130-12B408CC0653}" v="1" dt="2024-10-25T12:51:41.4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28"/>
    <p:restoredTop sz="81970"/>
  </p:normalViewPr>
  <p:slideViewPr>
    <p:cSldViewPr snapToGrid="0">
      <p:cViewPr varScale="1">
        <p:scale>
          <a:sx n="90" d="100"/>
          <a:sy n="90" d="100"/>
        </p:scale>
        <p:origin x="108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6"/>
            <c:spPr>
              <a:solidFill>
                <a:srgbClr val="17BBEE"/>
              </a:solidFill>
              <a:ln w="19050">
                <a:solidFill>
                  <a:srgbClr val="17BBEE"/>
                </a:solidFill>
              </a:ln>
              <a:effectLst/>
            </c:spPr>
            <c:extLst>
              <c:ext xmlns:c16="http://schemas.microsoft.com/office/drawing/2014/chart" uri="{C3380CC4-5D6E-409C-BE32-E72D297353CC}">
                <c16:uniqueId val="{00000001-5FF3-0945-ACD0-5349B8505FD6}"/>
              </c:ext>
            </c:extLst>
          </c:dPt>
          <c:dPt>
            <c:idx val="1"/>
            <c:bubble3D val="0"/>
            <c:spPr>
              <a:solidFill>
                <a:srgbClr val="F49422"/>
              </a:solidFill>
              <a:ln w="19050">
                <a:solidFill>
                  <a:schemeClr val="lt1"/>
                </a:solidFill>
              </a:ln>
              <a:effectLst/>
            </c:spPr>
            <c:extLst>
              <c:ext xmlns:c16="http://schemas.microsoft.com/office/drawing/2014/chart" uri="{C3380CC4-5D6E-409C-BE32-E72D297353CC}">
                <c16:uniqueId val="{00000003-5FF3-0945-ACD0-5349B8505FD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FF3-0945-ACD0-5349B8505FD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FF3-0945-ACD0-5349B8505FD6}"/>
              </c:ext>
            </c:extLst>
          </c:dPt>
          <c:cat>
            <c:strRef>
              <c:f>Sheet1!$A$2:$A$5</c:f>
              <c:strCache>
                <c:ptCount val="2"/>
                <c:pt idx="0">
                  <c:v>1st Qtr</c:v>
                </c:pt>
                <c:pt idx="1">
                  <c:v>2nd Qtr</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5FF3-0945-ACD0-5349B8505FD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no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13"/>
            <c:spPr>
              <a:solidFill>
                <a:srgbClr val="17BBEE"/>
              </a:solidFill>
              <a:ln w="19050">
                <a:solidFill>
                  <a:srgbClr val="17BBEE"/>
                </a:solidFill>
              </a:ln>
              <a:effectLst/>
            </c:spPr>
            <c:extLst>
              <c:ext xmlns:c16="http://schemas.microsoft.com/office/drawing/2014/chart" uri="{C3380CC4-5D6E-409C-BE32-E72D297353CC}">
                <c16:uniqueId val="{00000001-E196-CA41-8A65-16C28C8F6ABD}"/>
              </c:ext>
            </c:extLst>
          </c:dPt>
          <c:dPt>
            <c:idx val="1"/>
            <c:bubble3D val="0"/>
            <c:spPr>
              <a:solidFill>
                <a:srgbClr val="F49422"/>
              </a:solidFill>
              <a:ln w="19050">
                <a:solidFill>
                  <a:schemeClr val="lt1"/>
                </a:solidFill>
              </a:ln>
              <a:effectLst/>
            </c:spPr>
            <c:extLst>
              <c:ext xmlns:c16="http://schemas.microsoft.com/office/drawing/2014/chart" uri="{C3380CC4-5D6E-409C-BE32-E72D297353CC}">
                <c16:uniqueId val="{00000003-E196-CA41-8A65-16C28C8F6A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196-CA41-8A65-16C28C8F6A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196-CA41-8A65-16C28C8F6ABD}"/>
              </c:ext>
            </c:extLst>
          </c:dPt>
          <c:cat>
            <c:strRef>
              <c:f>Sheet1!$A$2:$A$5</c:f>
              <c:strCache>
                <c:ptCount val="2"/>
                <c:pt idx="0">
                  <c:v>1st Qtr</c:v>
                </c:pt>
                <c:pt idx="1">
                  <c:v>2nd Qtr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E196-CA41-8A65-16C28C8F6AB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no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938C4-AFDD-644C-8DA3-47F18768F0DE}" type="datetimeFigureOut">
              <a:rPr lang="en-US" smtClean="0"/>
              <a:t>10/2/2025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0B470-7ED6-EE48-B77C-813A61370B8F}" type="slidenum">
              <a:rPr lang="en-US" smtClean="0"/>
              <a:t>‹#›</a:t>
            </a:fld>
            <a:endParaRPr lang="en-US"/>
          </a:p>
        </p:txBody>
      </p:sp>
    </p:spTree>
    <p:extLst>
      <p:ext uri="{BB962C8B-B14F-4D97-AF65-F5344CB8AC3E}">
        <p14:creationId xmlns:p14="http://schemas.microsoft.com/office/powerpoint/2010/main" val="1874926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Mae’r sleid hon yn esbonio beth yw'r Big Number Natter a pham rydym yn cymryd rhan.</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2</a:t>
            </a:fld>
            <a:endParaRPr lang="en-US"/>
          </a:p>
        </p:txBody>
      </p:sp>
    </p:spTree>
    <p:extLst>
      <p:ext uri="{BB962C8B-B14F-4D97-AF65-F5344CB8AC3E}">
        <p14:creationId xmlns:p14="http://schemas.microsoft.com/office/powerpoint/2010/main" val="3827498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Rhannwch y sïon sicr hyn ac annog mwy o gyfranogwyr i fynd i wefan Number Confidence Week i gael rhagor o adnoddau, gwybodaeth a chymorth.</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13</a:t>
            </a:fld>
            <a:endParaRPr lang="en-US"/>
          </a:p>
        </p:txBody>
      </p:sp>
    </p:spTree>
    <p:extLst>
      <p:ext uri="{BB962C8B-B14F-4D97-AF65-F5344CB8AC3E}">
        <p14:creationId xmlns:p14="http://schemas.microsoft.com/office/powerpoint/2010/main" val="369898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Anogwch bobl i gyrchu adnoddau Number Confidence Week, gan gynnwys fideos a thaflenni gweithgaredd, a’u hannog i roi cynnig ar y National Numeracy Challenge – offeryn ar-lein, am ddim sy’n helpu pobl i wella eich sgiliau a’u hyder gyda rhifau ar eu cyflymder nhw.</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14</a:t>
            </a:fld>
            <a:endParaRPr lang="en-US"/>
          </a:p>
        </p:txBody>
      </p:sp>
    </p:spTree>
    <p:extLst>
      <p:ext uri="{BB962C8B-B14F-4D97-AF65-F5344CB8AC3E}">
        <p14:creationId xmlns:p14="http://schemas.microsoft.com/office/powerpoint/2010/main" val="997592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Anogwch bobl i barhau â’r sgwrs mewn gwahanol ffyrdd.</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15</a:t>
            </a:fld>
            <a:endParaRPr lang="en-US"/>
          </a:p>
        </p:txBody>
      </p:sp>
    </p:spTree>
    <p:extLst>
      <p:ext uri="{BB962C8B-B14F-4D97-AF65-F5344CB8AC3E}">
        <p14:creationId xmlns:p14="http://schemas.microsoft.com/office/powerpoint/2010/main" val="270532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Gwyliwch y fideo hwn gyda’ch gilydd – mae’n gyfle gweld a chlywed sut mae eraill yn teimlo am fathemateg.</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3</a:t>
            </a:fld>
            <a:endParaRPr lang="en-US"/>
          </a:p>
        </p:txBody>
      </p:sp>
    </p:spTree>
    <p:extLst>
      <p:ext uri="{BB962C8B-B14F-4D97-AF65-F5344CB8AC3E}">
        <p14:creationId xmlns:p14="http://schemas.microsoft.com/office/powerpoint/2010/main" val="266902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Mae’r sleid hon yn datgelu ychydig am rifedd ledled y DU. Gallwch weld bod canran enfawr o’r boblogaeth o oedolion yn cael anawsterau gyda rhifau ac yn aml iawn, gall pryder am fathemateg ddechrau yn yr ysgol.</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4</a:t>
            </a:fld>
            <a:endParaRPr lang="en-US"/>
          </a:p>
        </p:txBody>
      </p:sp>
    </p:spTree>
    <p:extLst>
      <p:ext uri="{BB962C8B-B14F-4D97-AF65-F5344CB8AC3E}">
        <p14:creationId xmlns:p14="http://schemas.microsoft.com/office/powerpoint/2010/main" val="1238059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Nawr eich tro chi. Dilynwch y cyfarwyddiadau ar y sleid i sbarduno'r sgwrs. Anogwch bobl dawelwch i gyfrannu gan ddefnyddio'r swyddogaeth sgwrs os yw'r sesiwn yn rhithwir neu’n ddienw drwy ddefnyddio pen a phapur os yw’r sesiwn yn un wyneb yn wyneb.</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FC0B470-7ED6-EE48-B77C-813A61370B8F}" type="slidenum">
              <a:rPr lang="en-US" smtClean="0"/>
              <a:t>5</a:t>
            </a:fld>
            <a:endParaRPr lang="en-US"/>
          </a:p>
        </p:txBody>
      </p:sp>
    </p:spTree>
    <p:extLst>
      <p:ext uri="{BB962C8B-B14F-4D97-AF65-F5344CB8AC3E}">
        <p14:creationId xmlns:p14="http://schemas.microsoft.com/office/powerpoint/2010/main" val="1521586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Yn aml, mae pobl sy’n ymateb i’r cwestiwn hwn yn teimlo’n negyddol am fathemateg – mae rhai o’r rhesymau wedi’u rhestri uchod.</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Beth bynnag yw eich teimladau am rifau, mae’n bwysig cofio nid ydych chi ar eich pen eich hun a gallwch newid y ffordd rydych chi’n teimlo drwy gymryd camau bach i wella eich sgiliau a’ch hyder rhifedd.</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6</a:t>
            </a:fld>
            <a:endParaRPr lang="en-US"/>
          </a:p>
        </p:txBody>
      </p:sp>
    </p:spTree>
    <p:extLst>
      <p:ext uri="{BB962C8B-B14F-4D97-AF65-F5344CB8AC3E}">
        <p14:creationId xmlns:p14="http://schemas.microsoft.com/office/powerpoint/2010/main" val="1058788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Mae’r sleid hon yn trafod rhai o’r heriau penodol gyda rhifau a mathemateg sy’n effeithio ar lawer o'r bobl yn y DU.</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Mae llawer o bobl yn dioddef o bryder mathemateg – pan fydd mathemateg yn gwneud i bobl deimlo mwy o banig. Mae gan eraill ddyscalcwlia – sy’n cael ei ddisgrifio’n aml fel ‘dyslecsia mathemateg’.</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7</a:t>
            </a:fld>
            <a:endParaRPr lang="en-US"/>
          </a:p>
        </p:txBody>
      </p:sp>
    </p:spTree>
    <p:extLst>
      <p:ext uri="{BB962C8B-B14F-4D97-AF65-F5344CB8AC3E}">
        <p14:creationId xmlns:p14="http://schemas.microsoft.com/office/powerpoint/2010/main" val="1003352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a:t>
            </a:r>
            <a:endParaRPr lang="en-GB" sz="1200" kern="100" dirty="0">
              <a:effectLst/>
              <a:latin typeface="Lato" panose="020F0502020204030203"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Mae hon yn sgwrs bwysig i helpu oedolion i symud i ffwrdd o’r syniad ‘dw i ddim wedi gwneud unrhyw fathemateg ers yr ysgol.’ Mae pawb yn defnyddio rhifau bob dydd, yn aml heb hyd yn oed meddwl am y peth.</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Ar ddiwedd y sgwrs, meddyliwch am faint o ffyrdd gwahanol mae pobl yn defnyddio mathemateg a rhifau yn eu bywydau pob dydd. Mae’n bwysig i bawb gydnabod bod rhifedd yn sgil bywyd hanfodol. </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Os yw unrhyw un yn teimlo y byddai datblygu ei hyder gyda rhifau yn ei helpu gartref, gall fynd i’r hyb Number Confidence Week neu roi cynnig ar National Numeracy Challenge (gwybodaeth ar ddiwedd y dec hwn).</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FC0B470-7ED6-EE48-B77C-813A61370B8F}" type="slidenum">
              <a:rPr lang="en-US" smtClean="0"/>
              <a:t>9</a:t>
            </a:fld>
            <a:endParaRPr lang="en-US"/>
          </a:p>
        </p:txBody>
      </p:sp>
    </p:spTree>
    <p:extLst>
      <p:ext uri="{BB962C8B-B14F-4D97-AF65-F5344CB8AC3E}">
        <p14:creationId xmlns:p14="http://schemas.microsoft.com/office/powerpoint/2010/main" val="2791569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a:t>
            </a:r>
            <a:endParaRPr lang="en-GB" sz="1200" b="1" kern="100" dirty="0">
              <a:effectLst/>
              <a:latin typeface="Lato" panose="020F0502020204030203" pitchFamily="34"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Sbardunwch sgwrs am ddefnyddio rhifau yn y gwaith – boed hynny mewn swydd bresennol neu swydd yn y dyfodol. </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Os ydych chi’n cynnal y drafodaeth mewn sefydliad, gallai cyfranogwyr sy’n gwneud swyddi tebyg weithio gyda’i gilydd. Os ydych chi mewn lleoliad lle mae gan gyfranogwyr yrfaoedd gwahanol, efallai y byddwch chi’n dymuno rhannu syniadau cyffredinol o’r rhestr isod.</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Ar ddiwedd y drafodaeth, meddyliwch am sut mae pawb yn defnyddio rhifau yn eu swydd mewn un ffordd neu gilydd.</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Dylech atgoffa pawb: nid yw gallu yn rhywbeth sefydlog – gall pawb wella eu rhifedd; mae’r fathemateg rydym yn ei defnyddio yn y byd go iawn yn wahanol i’r fathemateg a ddysgon ni yn yr ysgol; ac nid yw’n golygu eich bod chi’n wael ym mathemateg os nad oes gennych chi gymhwyster.</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FC0B470-7ED6-EE48-B77C-813A61370B8F}" type="slidenum">
              <a:rPr lang="en-US" smtClean="0"/>
              <a:t>10</a:t>
            </a:fld>
            <a:endParaRPr lang="en-US"/>
          </a:p>
        </p:txBody>
      </p:sp>
    </p:spTree>
    <p:extLst>
      <p:ext uri="{BB962C8B-B14F-4D97-AF65-F5344CB8AC3E}">
        <p14:creationId xmlns:p14="http://schemas.microsoft.com/office/powerpoint/2010/main" val="2782400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Gofynnwch i'r grŵp feddwl am ddatblygu hyder a sgiliau’n fwy cyffredinol drwy ateb y cwestiynau hyn. Meddyliwch am brofiadau megis dysgu sut i yrru, reidio beic, dysgu i wau, rhoi cynnig ar fath newydd o chwaraeon, dosbarth neu weithgaredd newydd... Beth bynnag fydd hyn, mae angen i bawb ddatblygu hyder a sgiliau dros amser wrth wneud rhywbeth nad ydym ni’n gyffyrddus neu’n gyfarwydd ag ef.</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11</a:t>
            </a:fld>
            <a:endParaRPr lang="en-US"/>
          </a:p>
        </p:txBody>
      </p:sp>
    </p:spTree>
    <p:extLst>
      <p:ext uri="{BB962C8B-B14F-4D97-AF65-F5344CB8AC3E}">
        <p14:creationId xmlns:p14="http://schemas.microsoft.com/office/powerpoint/2010/main" val="1426016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 Block Oran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48636"/>
            <a:ext cx="77724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dirty="0"/>
              <a:t>CLICK TO EDIT MASTER TITLE STYLE</a:t>
            </a:r>
            <a:endParaRPr lang="en-US" dirty="0"/>
          </a:p>
        </p:txBody>
      </p:sp>
      <p:sp>
        <p:nvSpPr>
          <p:cNvPr id="3" name="Subtitle 2"/>
          <p:cNvSpPr>
            <a:spLocks noGrp="1"/>
          </p:cNvSpPr>
          <p:nvPr>
            <p:ph type="subTitle" idx="1"/>
          </p:nvPr>
        </p:nvSpPr>
        <p:spPr>
          <a:xfrm>
            <a:off x="1143000" y="4728311"/>
            <a:ext cx="6858000" cy="523913"/>
          </a:xfrm>
          <a:prstGeom prst="rect">
            <a:avLst/>
          </a:prstGeom>
        </p:spPr>
        <p:txBody>
          <a:bodyPr anchor="ctr"/>
          <a:lstStyle>
            <a:lvl1pPr marL="0" indent="0" algn="ctr">
              <a:buNone/>
              <a:defRPr sz="2400">
                <a:solidFill>
                  <a:schemeClr val="bg1"/>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560190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 Orang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282CB1B-8593-FDD4-ED48-7CD3BF4FD563}"/>
              </a:ext>
            </a:extLst>
          </p:cNvPr>
          <p:cNvSpPr>
            <a:spLocks noGrp="1"/>
          </p:cNvSpPr>
          <p:nvPr>
            <p:ph type="body" sz="quarter" idx="10"/>
          </p:nvPr>
        </p:nvSpPr>
        <p:spPr>
          <a:xfrm>
            <a:off x="692150" y="2832100"/>
            <a:ext cx="7772400" cy="35131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a:extLst>
              <a:ext uri="{FF2B5EF4-FFF2-40B4-BE49-F238E27FC236}">
                <a16:creationId xmlns:a16="http://schemas.microsoft.com/office/drawing/2014/main" id="{EF852F48-5E2B-21A9-2EB0-A1B57A69088F}"/>
              </a:ext>
            </a:extLst>
          </p:cNvPr>
          <p:cNvSpPr>
            <a:spLocks noGrp="1"/>
          </p:cNvSpPr>
          <p:nvPr>
            <p:ph type="ctrTitle" hasCustomPrompt="1"/>
          </p:nvPr>
        </p:nvSpPr>
        <p:spPr>
          <a:xfrm>
            <a:off x="692150" y="1582989"/>
            <a:ext cx="7772400" cy="870279"/>
          </a:xfrm>
          <a:prstGeom prst="rect">
            <a:avLst/>
          </a:prstGeom>
        </p:spPr>
        <p:txBody>
          <a:bodyPr anchor="ctr"/>
          <a:lstStyle>
            <a:lvl1pPr algn="l">
              <a:defRPr sz="5000" b="1" i="0">
                <a:solidFill>
                  <a:srgbClr val="F49422"/>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3122632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Pag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282CB1B-8593-FDD4-ED48-7CD3BF4FD563}"/>
              </a:ext>
            </a:extLst>
          </p:cNvPr>
          <p:cNvSpPr>
            <a:spLocks noGrp="1"/>
          </p:cNvSpPr>
          <p:nvPr>
            <p:ph type="body" sz="quarter" idx="10"/>
          </p:nvPr>
        </p:nvSpPr>
        <p:spPr>
          <a:xfrm>
            <a:off x="692150" y="2832100"/>
            <a:ext cx="7772400" cy="35131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a:extLst>
              <a:ext uri="{FF2B5EF4-FFF2-40B4-BE49-F238E27FC236}">
                <a16:creationId xmlns:a16="http://schemas.microsoft.com/office/drawing/2014/main" id="{EF852F48-5E2B-21A9-2EB0-A1B57A69088F}"/>
              </a:ext>
            </a:extLst>
          </p:cNvPr>
          <p:cNvSpPr>
            <a:spLocks noGrp="1"/>
          </p:cNvSpPr>
          <p:nvPr>
            <p:ph type="ctrTitle" hasCustomPrompt="1"/>
          </p:nvPr>
        </p:nvSpPr>
        <p:spPr>
          <a:xfrm>
            <a:off x="692150" y="1582989"/>
            <a:ext cx="7772400" cy="870279"/>
          </a:xfrm>
          <a:prstGeom prst="rect">
            <a:avLst/>
          </a:prstGeom>
        </p:spPr>
        <p:txBody>
          <a:bodyPr anchor="ctr"/>
          <a:lstStyle>
            <a:lvl1pPr algn="l">
              <a:defRPr sz="5000" b="1" i="0">
                <a:solidFill>
                  <a:srgbClr val="00304A"/>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118396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age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282CB1B-8593-FDD4-ED48-7CD3BF4FD563}"/>
              </a:ext>
            </a:extLst>
          </p:cNvPr>
          <p:cNvSpPr>
            <a:spLocks noGrp="1"/>
          </p:cNvSpPr>
          <p:nvPr>
            <p:ph type="body" sz="quarter" idx="10"/>
          </p:nvPr>
        </p:nvSpPr>
        <p:spPr>
          <a:xfrm>
            <a:off x="692150" y="2832100"/>
            <a:ext cx="7772400" cy="35131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a:extLst>
              <a:ext uri="{FF2B5EF4-FFF2-40B4-BE49-F238E27FC236}">
                <a16:creationId xmlns:a16="http://schemas.microsoft.com/office/drawing/2014/main" id="{EF852F48-5E2B-21A9-2EB0-A1B57A69088F}"/>
              </a:ext>
            </a:extLst>
          </p:cNvPr>
          <p:cNvSpPr>
            <a:spLocks noGrp="1"/>
          </p:cNvSpPr>
          <p:nvPr>
            <p:ph type="ctrTitle" hasCustomPrompt="1"/>
          </p:nvPr>
        </p:nvSpPr>
        <p:spPr>
          <a:xfrm>
            <a:off x="692150" y="1582989"/>
            <a:ext cx="7772400" cy="870279"/>
          </a:xfrm>
          <a:prstGeom prst="rect">
            <a:avLst/>
          </a:prstGeom>
        </p:spPr>
        <p:txBody>
          <a:bodyPr anchor="ctr"/>
          <a:lstStyle>
            <a:lvl1pPr algn="l">
              <a:defRPr sz="5000" b="1" i="0">
                <a:solidFill>
                  <a:srgbClr val="941A80"/>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143056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B1AE71-A4C8-A617-F5AA-79E27F13C6C8}"/>
              </a:ext>
            </a:extLst>
          </p:cNvPr>
          <p:cNvSpPr>
            <a:spLocks noGrp="1"/>
          </p:cNvSpPr>
          <p:nvPr>
            <p:ph sz="half" idx="1"/>
          </p:nvPr>
        </p:nvSpPr>
        <p:spPr>
          <a:xfrm>
            <a:off x="426070"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75BBFD20-4FA0-53D7-9599-A2C807AE123A}"/>
              </a:ext>
            </a:extLst>
          </p:cNvPr>
          <p:cNvSpPr>
            <a:spLocks noGrp="1"/>
          </p:cNvSpPr>
          <p:nvPr>
            <p:ph sz="half" idx="2"/>
          </p:nvPr>
        </p:nvSpPr>
        <p:spPr>
          <a:xfrm>
            <a:off x="4850781"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a:extLst>
              <a:ext uri="{FF2B5EF4-FFF2-40B4-BE49-F238E27FC236}">
                <a16:creationId xmlns:a16="http://schemas.microsoft.com/office/drawing/2014/main" id="{92A9BFC1-FAC1-A6EB-3378-3B57E928A7E5}"/>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F49422"/>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41291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Column Conten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B1AE71-A4C8-A617-F5AA-79E27F13C6C8}"/>
              </a:ext>
            </a:extLst>
          </p:cNvPr>
          <p:cNvSpPr>
            <a:spLocks noGrp="1"/>
          </p:cNvSpPr>
          <p:nvPr>
            <p:ph sz="half" idx="1"/>
          </p:nvPr>
        </p:nvSpPr>
        <p:spPr>
          <a:xfrm>
            <a:off x="426070"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75BBFD20-4FA0-53D7-9599-A2C807AE123A}"/>
              </a:ext>
            </a:extLst>
          </p:cNvPr>
          <p:cNvSpPr>
            <a:spLocks noGrp="1"/>
          </p:cNvSpPr>
          <p:nvPr>
            <p:ph sz="half" idx="2"/>
          </p:nvPr>
        </p:nvSpPr>
        <p:spPr>
          <a:xfrm>
            <a:off x="4850781"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a:extLst>
              <a:ext uri="{FF2B5EF4-FFF2-40B4-BE49-F238E27FC236}">
                <a16:creationId xmlns:a16="http://schemas.microsoft.com/office/drawing/2014/main" id="{92A9BFC1-FAC1-A6EB-3378-3B57E928A7E5}"/>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00304A"/>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3437262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uble Column 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B1AE71-A4C8-A617-F5AA-79E27F13C6C8}"/>
              </a:ext>
            </a:extLst>
          </p:cNvPr>
          <p:cNvSpPr>
            <a:spLocks noGrp="1"/>
          </p:cNvSpPr>
          <p:nvPr>
            <p:ph sz="half" idx="1"/>
          </p:nvPr>
        </p:nvSpPr>
        <p:spPr>
          <a:xfrm>
            <a:off x="426070"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75BBFD20-4FA0-53D7-9599-A2C807AE123A}"/>
              </a:ext>
            </a:extLst>
          </p:cNvPr>
          <p:cNvSpPr>
            <a:spLocks noGrp="1"/>
          </p:cNvSpPr>
          <p:nvPr>
            <p:ph sz="half" idx="2"/>
          </p:nvPr>
        </p:nvSpPr>
        <p:spPr>
          <a:xfrm>
            <a:off x="4850781"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a:extLst>
              <a:ext uri="{FF2B5EF4-FFF2-40B4-BE49-F238E27FC236}">
                <a16:creationId xmlns:a16="http://schemas.microsoft.com/office/drawing/2014/main" id="{92A9BFC1-FAC1-A6EB-3378-3B57E928A7E5}"/>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941A80"/>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736719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mp; Text - Oran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627C91-7330-8814-F95B-98BB98EEEE74}"/>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F49422"/>
                </a:solidFill>
                <a:latin typeface="Rubik" pitchFamily="2" charset="-79"/>
                <a:cs typeface="Rubik" pitchFamily="2" charset="-79"/>
              </a:defRPr>
            </a:lvl1pPr>
          </a:lstStyle>
          <a:p>
            <a:r>
              <a:rPr lang="en-GB" dirty="0"/>
              <a:t>CLICK TO EDIT</a:t>
            </a:r>
            <a:endParaRPr lang="en-US" dirty="0"/>
          </a:p>
        </p:txBody>
      </p:sp>
      <p:sp>
        <p:nvSpPr>
          <p:cNvPr id="9" name="Content Placeholder 3">
            <a:extLst>
              <a:ext uri="{FF2B5EF4-FFF2-40B4-BE49-F238E27FC236}">
                <a16:creationId xmlns:a16="http://schemas.microsoft.com/office/drawing/2014/main" id="{D5DE0466-05F9-79D5-5DC9-5E8EE4D1E04B}"/>
              </a:ext>
            </a:extLst>
          </p:cNvPr>
          <p:cNvSpPr>
            <a:spLocks noGrp="1"/>
          </p:cNvSpPr>
          <p:nvPr>
            <p:ph sz="half" idx="2"/>
          </p:nvPr>
        </p:nvSpPr>
        <p:spPr>
          <a:xfrm>
            <a:off x="4591049"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6929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mp; Tex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627C91-7330-8814-F95B-98BB98EEEE74}"/>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00304A"/>
                </a:solidFill>
                <a:latin typeface="Rubik" pitchFamily="2" charset="-79"/>
                <a:cs typeface="Rubik" pitchFamily="2" charset="-79"/>
              </a:defRPr>
            </a:lvl1pPr>
          </a:lstStyle>
          <a:p>
            <a:r>
              <a:rPr lang="en-GB" dirty="0"/>
              <a:t>CLICK TO EDIT</a:t>
            </a:r>
            <a:endParaRPr lang="en-US" dirty="0"/>
          </a:p>
        </p:txBody>
      </p:sp>
      <p:sp>
        <p:nvSpPr>
          <p:cNvPr id="9" name="Content Placeholder 3">
            <a:extLst>
              <a:ext uri="{FF2B5EF4-FFF2-40B4-BE49-F238E27FC236}">
                <a16:creationId xmlns:a16="http://schemas.microsoft.com/office/drawing/2014/main" id="{D5DE0466-05F9-79D5-5DC9-5E8EE4D1E04B}"/>
              </a:ext>
            </a:extLst>
          </p:cNvPr>
          <p:cNvSpPr>
            <a:spLocks noGrp="1"/>
          </p:cNvSpPr>
          <p:nvPr>
            <p:ph sz="half" idx="2"/>
          </p:nvPr>
        </p:nvSpPr>
        <p:spPr>
          <a:xfrm>
            <a:off x="4591049"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0797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627C91-7330-8814-F95B-98BB98EEEE74}"/>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941A80"/>
                </a:solidFill>
                <a:latin typeface="Rubik" pitchFamily="2" charset="-79"/>
                <a:cs typeface="Rubik" pitchFamily="2" charset="-79"/>
              </a:defRPr>
            </a:lvl1pPr>
          </a:lstStyle>
          <a:p>
            <a:r>
              <a:rPr lang="en-GB" dirty="0"/>
              <a:t>CLICK TO EDIT</a:t>
            </a:r>
            <a:endParaRPr lang="en-US" dirty="0"/>
          </a:p>
        </p:txBody>
      </p:sp>
      <p:sp>
        <p:nvSpPr>
          <p:cNvPr id="9" name="Content Placeholder 3">
            <a:extLst>
              <a:ext uri="{FF2B5EF4-FFF2-40B4-BE49-F238E27FC236}">
                <a16:creationId xmlns:a16="http://schemas.microsoft.com/office/drawing/2014/main" id="{D5DE0466-05F9-79D5-5DC9-5E8EE4D1E04B}"/>
              </a:ext>
            </a:extLst>
          </p:cNvPr>
          <p:cNvSpPr>
            <a:spLocks noGrp="1"/>
          </p:cNvSpPr>
          <p:nvPr>
            <p:ph sz="half" idx="2"/>
          </p:nvPr>
        </p:nvSpPr>
        <p:spPr>
          <a:xfrm>
            <a:off x="4591049"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86777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age - Bloc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48636"/>
            <a:ext cx="7772400" cy="2387600"/>
          </a:xfrm>
          <a:prstGeom prst="rect">
            <a:avLst/>
          </a:prstGeom>
        </p:spPr>
        <p:txBody>
          <a:bodyPr anchor="ctr"/>
          <a:lstStyle>
            <a:lvl1pPr algn="ctr">
              <a:defRPr sz="6000" b="1" i="0">
                <a:solidFill>
                  <a:srgbClr val="00304A"/>
                </a:solidFill>
                <a:latin typeface="Rubik" pitchFamily="2" charset="-79"/>
                <a:cs typeface="Rubik" pitchFamily="2" charset="-79"/>
              </a:defRPr>
            </a:lvl1pPr>
          </a:lstStyle>
          <a:p>
            <a:r>
              <a:rPr lang="en-GB" dirty="0"/>
              <a:t>CLICK TO EDIT MASTER TITLE STYLE</a:t>
            </a:r>
            <a:endParaRPr lang="en-US" dirty="0"/>
          </a:p>
        </p:txBody>
      </p:sp>
      <p:sp>
        <p:nvSpPr>
          <p:cNvPr id="3" name="Subtitle 2"/>
          <p:cNvSpPr>
            <a:spLocks noGrp="1"/>
          </p:cNvSpPr>
          <p:nvPr>
            <p:ph type="subTitle" idx="1"/>
          </p:nvPr>
        </p:nvSpPr>
        <p:spPr>
          <a:xfrm>
            <a:off x="1143000" y="4728311"/>
            <a:ext cx="6858000" cy="523913"/>
          </a:xfrm>
          <a:prstGeom prst="rect">
            <a:avLst/>
          </a:prstGeom>
        </p:spPr>
        <p:txBody>
          <a:bodyPr anchor="ctr"/>
          <a:lstStyle>
            <a:lvl1pPr marL="0" indent="0" algn="ctr">
              <a:buNone/>
              <a:defRPr sz="2400">
                <a:solidFill>
                  <a:srgbClr val="00304A"/>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758362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Page - Block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48636"/>
            <a:ext cx="77724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dirty="0"/>
              <a:t>CLICK TO EDIT MASTER TITLE STYLE</a:t>
            </a:r>
            <a:endParaRPr lang="en-US" dirty="0"/>
          </a:p>
        </p:txBody>
      </p:sp>
      <p:sp>
        <p:nvSpPr>
          <p:cNvPr id="3" name="Subtitle 2"/>
          <p:cNvSpPr>
            <a:spLocks noGrp="1"/>
          </p:cNvSpPr>
          <p:nvPr>
            <p:ph type="subTitle" idx="1"/>
          </p:nvPr>
        </p:nvSpPr>
        <p:spPr>
          <a:xfrm>
            <a:off x="1143000" y="4728311"/>
            <a:ext cx="6858000" cy="523913"/>
          </a:xfrm>
          <a:prstGeom prst="rect">
            <a:avLst/>
          </a:prstGeom>
        </p:spPr>
        <p:txBody>
          <a:bodyPr anchor="ctr"/>
          <a:lstStyle>
            <a:lvl1pPr marL="0" indent="0" algn="ctr">
              <a:buNone/>
              <a:defRPr sz="2400">
                <a:solidFill>
                  <a:schemeClr val="bg1"/>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429423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Page - Image - Oran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62852"/>
            <a:ext cx="7772400" cy="870279"/>
          </a:xfrm>
          <a:prstGeom prst="rect">
            <a:avLst/>
          </a:prstGeom>
        </p:spPr>
        <p:txBody>
          <a:bodyPr anchor="ctr"/>
          <a:lstStyle>
            <a:lvl1pPr algn="ctr">
              <a:defRPr sz="6000" b="1" i="0">
                <a:solidFill>
                  <a:srgbClr val="F49422"/>
                </a:solidFill>
                <a:latin typeface="Rubik" pitchFamily="2" charset="-79"/>
                <a:cs typeface="Rubik" pitchFamily="2" charset="-79"/>
              </a:defRPr>
            </a:lvl1pPr>
          </a:lstStyle>
          <a:p>
            <a:r>
              <a:rPr lang="en-GB" dirty="0"/>
              <a:t>CLICK TO EDIT</a:t>
            </a:r>
            <a:endParaRPr lang="en-US" dirty="0"/>
          </a:p>
        </p:txBody>
      </p:sp>
      <p:sp>
        <p:nvSpPr>
          <p:cNvPr id="3" name="Subtitle 2"/>
          <p:cNvSpPr>
            <a:spLocks noGrp="1"/>
          </p:cNvSpPr>
          <p:nvPr>
            <p:ph type="subTitle" idx="1"/>
          </p:nvPr>
        </p:nvSpPr>
        <p:spPr>
          <a:xfrm>
            <a:off x="1143000" y="3027750"/>
            <a:ext cx="6858000" cy="523913"/>
          </a:xfrm>
          <a:prstGeom prst="rect">
            <a:avLst/>
          </a:prstGeom>
        </p:spPr>
        <p:txBody>
          <a:bodyPr anchor="ctr"/>
          <a:lstStyle>
            <a:lvl1pPr marL="0" indent="0" algn="ctr">
              <a:buNone/>
              <a:defRPr sz="2400">
                <a:solidFill>
                  <a:srgbClr val="F49422"/>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07287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age - Imag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62852"/>
            <a:ext cx="7772400" cy="870279"/>
          </a:xfrm>
          <a:prstGeom prst="rect">
            <a:avLst/>
          </a:prstGeom>
        </p:spPr>
        <p:txBody>
          <a:bodyPr anchor="ctr"/>
          <a:lstStyle>
            <a:lvl1pPr algn="ctr">
              <a:defRPr sz="6000" b="1" i="0">
                <a:solidFill>
                  <a:srgbClr val="17BBEE"/>
                </a:solidFill>
                <a:latin typeface="Rubik" pitchFamily="2" charset="-79"/>
                <a:cs typeface="Rubik" pitchFamily="2" charset="-79"/>
              </a:defRPr>
            </a:lvl1pPr>
          </a:lstStyle>
          <a:p>
            <a:r>
              <a:rPr lang="en-GB" dirty="0"/>
              <a:t>CLICK TO EDIT</a:t>
            </a:r>
            <a:endParaRPr lang="en-US" dirty="0"/>
          </a:p>
        </p:txBody>
      </p:sp>
      <p:sp>
        <p:nvSpPr>
          <p:cNvPr id="3" name="Subtitle 2"/>
          <p:cNvSpPr>
            <a:spLocks noGrp="1"/>
          </p:cNvSpPr>
          <p:nvPr>
            <p:ph type="subTitle" idx="1"/>
          </p:nvPr>
        </p:nvSpPr>
        <p:spPr>
          <a:xfrm>
            <a:off x="1143000" y="3027750"/>
            <a:ext cx="6858000" cy="523913"/>
          </a:xfrm>
          <a:prstGeom prst="rect">
            <a:avLst/>
          </a:prstGeom>
        </p:spPr>
        <p:txBody>
          <a:bodyPr anchor="ctr"/>
          <a:lstStyle>
            <a:lvl1pPr marL="0" indent="0" algn="ctr">
              <a:buNone/>
              <a:defRPr sz="2400">
                <a:solidFill>
                  <a:srgbClr val="17BBEE"/>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897821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Page - Image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62852"/>
            <a:ext cx="7772400" cy="870279"/>
          </a:xfrm>
          <a:prstGeom prst="rect">
            <a:avLst/>
          </a:prstGeom>
        </p:spPr>
        <p:txBody>
          <a:bodyPr anchor="ctr"/>
          <a:lstStyle>
            <a:lvl1pPr algn="ctr">
              <a:defRPr sz="6000" b="1" i="0">
                <a:solidFill>
                  <a:srgbClr val="941A80"/>
                </a:solidFill>
                <a:latin typeface="Rubik" pitchFamily="2" charset="-79"/>
                <a:cs typeface="Rubik" pitchFamily="2" charset="-79"/>
              </a:defRPr>
            </a:lvl1pPr>
          </a:lstStyle>
          <a:p>
            <a:r>
              <a:rPr lang="en-GB" dirty="0"/>
              <a:t>CLICK TO EDIT</a:t>
            </a:r>
            <a:endParaRPr lang="en-US" dirty="0"/>
          </a:p>
        </p:txBody>
      </p:sp>
      <p:sp>
        <p:nvSpPr>
          <p:cNvPr id="3" name="Subtitle 2"/>
          <p:cNvSpPr>
            <a:spLocks noGrp="1"/>
          </p:cNvSpPr>
          <p:nvPr>
            <p:ph type="subTitle" idx="1"/>
          </p:nvPr>
        </p:nvSpPr>
        <p:spPr>
          <a:xfrm>
            <a:off x="1143000" y="3027750"/>
            <a:ext cx="6858000" cy="523913"/>
          </a:xfrm>
          <a:prstGeom prst="rect">
            <a:avLst/>
          </a:prstGeom>
        </p:spPr>
        <p:txBody>
          <a:bodyPr anchor="ctr"/>
          <a:lstStyle>
            <a:lvl1pPr marL="0" indent="0" algn="ctr">
              <a:buNone/>
              <a:defRPr sz="2400">
                <a:solidFill>
                  <a:srgbClr val="941A80"/>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56977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Section Marker -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3CCE-2D54-ACED-A339-079543AD5D01}"/>
              </a:ext>
            </a:extLst>
          </p:cNvPr>
          <p:cNvSpPr>
            <a:spLocks noGrp="1"/>
          </p:cNvSpPr>
          <p:nvPr>
            <p:ph type="ctrTitle"/>
          </p:nvPr>
        </p:nvSpPr>
        <p:spPr>
          <a:xfrm>
            <a:off x="1143000" y="2371299"/>
            <a:ext cx="68580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a:t>Click to edit Master title style</a:t>
            </a:r>
            <a:endParaRPr lang="en-US"/>
          </a:p>
        </p:txBody>
      </p:sp>
    </p:spTree>
    <p:extLst>
      <p:ext uri="{BB962C8B-B14F-4D97-AF65-F5344CB8AC3E}">
        <p14:creationId xmlns:p14="http://schemas.microsoft.com/office/powerpoint/2010/main" val="297559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Section Mark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3CCE-2D54-ACED-A339-079543AD5D01}"/>
              </a:ext>
            </a:extLst>
          </p:cNvPr>
          <p:cNvSpPr>
            <a:spLocks noGrp="1"/>
          </p:cNvSpPr>
          <p:nvPr>
            <p:ph type="ctrTitle"/>
          </p:nvPr>
        </p:nvSpPr>
        <p:spPr>
          <a:xfrm>
            <a:off x="1143000" y="2371299"/>
            <a:ext cx="6858000" cy="2387600"/>
          </a:xfrm>
          <a:prstGeom prst="rect">
            <a:avLst/>
          </a:prstGeom>
        </p:spPr>
        <p:txBody>
          <a:bodyPr anchor="ctr"/>
          <a:lstStyle>
            <a:lvl1pPr algn="ctr">
              <a:defRPr sz="6000" b="1" i="0">
                <a:solidFill>
                  <a:srgbClr val="00304A"/>
                </a:solidFill>
                <a:latin typeface="Rubik" pitchFamily="2" charset="-79"/>
                <a:cs typeface="Rubik" pitchFamily="2" charset="-79"/>
              </a:defRPr>
            </a:lvl1pPr>
          </a:lstStyle>
          <a:p>
            <a:r>
              <a:rPr lang="en-GB" dirty="0"/>
              <a:t>Click to edit Master title style</a:t>
            </a:r>
            <a:endParaRPr lang="en-US" dirty="0"/>
          </a:p>
        </p:txBody>
      </p:sp>
    </p:spTree>
    <p:extLst>
      <p:ext uri="{BB962C8B-B14F-4D97-AF65-F5344CB8AC3E}">
        <p14:creationId xmlns:p14="http://schemas.microsoft.com/office/powerpoint/2010/main" val="2721721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Section Marker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3CCE-2D54-ACED-A339-079543AD5D01}"/>
              </a:ext>
            </a:extLst>
          </p:cNvPr>
          <p:cNvSpPr>
            <a:spLocks noGrp="1"/>
          </p:cNvSpPr>
          <p:nvPr>
            <p:ph type="ctrTitle"/>
          </p:nvPr>
        </p:nvSpPr>
        <p:spPr>
          <a:xfrm>
            <a:off x="1143000" y="2371299"/>
            <a:ext cx="68580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a:t>Click to edit Master title style</a:t>
            </a:r>
            <a:endParaRPr lang="en-US"/>
          </a:p>
        </p:txBody>
      </p:sp>
    </p:spTree>
    <p:extLst>
      <p:ext uri="{BB962C8B-B14F-4D97-AF65-F5344CB8AC3E}">
        <p14:creationId xmlns:p14="http://schemas.microsoft.com/office/powerpoint/2010/main" val="8914519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212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54648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77900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527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29258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46853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nationalnumeracy.org.uk/numberconfidenceweek/" TargetMode="External"/><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hyperlink" Target="https://youtu.be/XZuert73Le0" TargetMode="External"/><Relationship Id="rId4" Type="http://schemas.openxmlformats.org/officeDocument/2006/relationships/hyperlink" Target="https://www.nationalnumeracy.org.uk/challeng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hyperlink" Target="https://www.youtube.com/playlist?list=PLYpgAxGAo7om_V4h_Ts621NRpAIxHyQIM" TargetMode="External"/><Relationship Id="rId4" Type="http://schemas.openxmlformats.org/officeDocument/2006/relationships/hyperlink" Target="https://youtu.be/NVqvJimdJV0"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B9C2B-BCB1-6D96-8461-4CEDA1528837}"/>
              </a:ext>
            </a:extLst>
          </p:cNvPr>
          <p:cNvSpPr>
            <a:spLocks noGrp="1"/>
          </p:cNvSpPr>
          <p:nvPr>
            <p:ph type="ctrTitle"/>
          </p:nvPr>
        </p:nvSpPr>
        <p:spPr/>
        <p:txBody>
          <a:bodyPr/>
          <a:lstStyle/>
          <a:p>
            <a:r>
              <a:rPr lang="cy-GB" b="0" noProof="0" dirty="0">
                <a:latin typeface="Rubik SemiBold" pitchFamily="2" charset="-79"/>
                <a:cs typeface="Rubik SemiBold" pitchFamily="2" charset="-79"/>
              </a:rPr>
              <a:t>Y BIG </a:t>
            </a:r>
            <a:br>
              <a:rPr lang="cy-GB" b="0" noProof="0" dirty="0">
                <a:latin typeface="Rubik SemiBold" pitchFamily="2" charset="-79"/>
                <a:cs typeface="Rubik SemiBold" pitchFamily="2" charset="-79"/>
              </a:rPr>
            </a:br>
            <a:r>
              <a:rPr lang="cy-GB" b="0" noProof="0" dirty="0">
                <a:latin typeface="Rubik SemiBold" pitchFamily="2" charset="-79"/>
                <a:cs typeface="Rubik SemiBold" pitchFamily="2" charset="-79"/>
              </a:rPr>
              <a:t>NUMBER NATTER</a:t>
            </a:r>
          </a:p>
        </p:txBody>
      </p:sp>
      <p:sp>
        <p:nvSpPr>
          <p:cNvPr id="3" name="Subtitle 2">
            <a:extLst>
              <a:ext uri="{FF2B5EF4-FFF2-40B4-BE49-F238E27FC236}">
                <a16:creationId xmlns:a16="http://schemas.microsoft.com/office/drawing/2014/main" id="{AD6A32AC-714B-CCCD-FA6F-0D3168391413}"/>
              </a:ext>
            </a:extLst>
          </p:cNvPr>
          <p:cNvSpPr>
            <a:spLocks noGrp="1"/>
          </p:cNvSpPr>
          <p:nvPr>
            <p:ph type="subTitle" idx="1"/>
          </p:nvPr>
        </p:nvSpPr>
        <p:spPr/>
        <p:txBody>
          <a:bodyPr/>
          <a:lstStyle/>
          <a:p>
            <a:pPr>
              <a:lnSpc>
                <a:spcPct val="100000"/>
              </a:lnSpc>
              <a:spcBef>
                <a:spcPts val="0"/>
              </a:spcBef>
            </a:pPr>
            <a:r>
              <a:rPr lang="cy-GB" sz="2400" noProof="0" dirty="0"/>
              <a:t>Ymunwch â’r sgwrs</a:t>
            </a:r>
          </a:p>
        </p:txBody>
      </p:sp>
    </p:spTree>
    <p:extLst>
      <p:ext uri="{BB962C8B-B14F-4D97-AF65-F5344CB8AC3E}">
        <p14:creationId xmlns:p14="http://schemas.microsoft.com/office/powerpoint/2010/main" val="3580411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89A8C-60E2-957A-2FC8-92E83BA3C9EA}"/>
              </a:ext>
            </a:extLst>
          </p:cNvPr>
          <p:cNvSpPr>
            <a:spLocks noGrp="1"/>
          </p:cNvSpPr>
          <p:nvPr>
            <p:ph type="ctrTitle"/>
          </p:nvPr>
        </p:nvSpPr>
        <p:spPr/>
        <p:txBody>
          <a:bodyPr/>
          <a:lstStyle/>
          <a:p>
            <a:r>
              <a:rPr lang="cy-GB" dirty="0"/>
              <a:t>PWNC: DEFNYDDIO RHIFAU YN Y GWAITH</a:t>
            </a:r>
            <a:endParaRPr lang="en-US" dirty="0"/>
          </a:p>
        </p:txBody>
      </p:sp>
      <p:sp>
        <p:nvSpPr>
          <p:cNvPr id="4" name="Text Placeholder 7">
            <a:extLst>
              <a:ext uri="{FF2B5EF4-FFF2-40B4-BE49-F238E27FC236}">
                <a16:creationId xmlns:a16="http://schemas.microsoft.com/office/drawing/2014/main" id="{7D99B300-3D94-DAC6-178A-D7D18EE21C8B}"/>
              </a:ext>
            </a:extLst>
          </p:cNvPr>
          <p:cNvSpPr>
            <a:spLocks noGrp="1"/>
          </p:cNvSpPr>
          <p:nvPr>
            <p:ph type="body" sz="quarter" idx="10"/>
          </p:nvPr>
        </p:nvSpPr>
        <p:spPr>
          <a:xfrm>
            <a:off x="635000" y="2665769"/>
            <a:ext cx="7886700" cy="665023"/>
          </a:xfrm>
        </p:spPr>
        <p:txBody>
          <a:bodyPr/>
          <a:lstStyle/>
          <a:p>
            <a:pPr marL="0" indent="0">
              <a:buNone/>
            </a:pPr>
            <a:r>
              <a:rPr lang="cy-GB" sz="1600" i="0" u="none" strike="noStrike" dirty="0">
                <a:effectLst/>
              </a:rPr>
              <a:t>Ydych chi’n defnyddio mathemateg yn eich swydd? Meddyliwch am gynifer o enghreifftiau ag y gallwch lle rydych chi’n defnyddio mathemateg yn eich swydd a’u hysgrifennu i lawr.</a:t>
            </a:r>
            <a:endParaRPr lang="cy-GB" sz="1600" dirty="0"/>
          </a:p>
        </p:txBody>
      </p:sp>
      <p:sp>
        <p:nvSpPr>
          <p:cNvPr id="5" name="Rounded Rectangle 1">
            <a:extLst>
              <a:ext uri="{FF2B5EF4-FFF2-40B4-BE49-F238E27FC236}">
                <a16:creationId xmlns:a16="http://schemas.microsoft.com/office/drawing/2014/main" id="{8E7AA4AF-CE30-E8E7-5EA3-405DD8A27355}"/>
              </a:ext>
            </a:extLst>
          </p:cNvPr>
          <p:cNvSpPr/>
          <p:nvPr/>
        </p:nvSpPr>
        <p:spPr>
          <a:xfrm>
            <a:off x="3137268" y="5428003"/>
            <a:ext cx="5384431" cy="862805"/>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y-GB" sz="1600" b="1" i="0" u="none" strike="noStrike" dirty="0">
                <a:solidFill>
                  <a:srgbClr val="3C3C3B"/>
                </a:solidFill>
                <a:effectLst/>
                <a:latin typeface="Lato" panose="020F0502020204030203" pitchFamily="34" charset="77"/>
              </a:rPr>
              <a:t>Sut mae defnyddio mathemateg yn y gwaith yn gwneud i chi deimlo</a:t>
            </a:r>
            <a:r>
              <a:rPr lang="cy-GB" sz="1600" b="1" dirty="0">
                <a:solidFill>
                  <a:srgbClr val="3C3C3B"/>
                </a:solidFill>
                <a:latin typeface="Lato" panose="020F0502020204030203" pitchFamily="34" charset="77"/>
              </a:rPr>
              <a:t>?</a:t>
            </a:r>
          </a:p>
          <a:p>
            <a:r>
              <a:rPr lang="cy-GB" sz="1400" dirty="0">
                <a:solidFill>
                  <a:srgbClr val="3C3C3B"/>
                </a:solidFill>
                <a:latin typeface="Lato" panose="020F0502020204030203" pitchFamily="34" charset="77"/>
              </a:rPr>
              <a:t>Rhannwch eich teimladau a’ch profiadau gyda’r grŵp.</a:t>
            </a:r>
          </a:p>
        </p:txBody>
      </p:sp>
      <p:sp>
        <p:nvSpPr>
          <p:cNvPr id="6" name="Rounded Rectangle 4">
            <a:extLst>
              <a:ext uri="{FF2B5EF4-FFF2-40B4-BE49-F238E27FC236}">
                <a16:creationId xmlns:a16="http://schemas.microsoft.com/office/drawing/2014/main" id="{FA93B98A-201B-D8DC-12E2-3C4BA601DBFF}"/>
              </a:ext>
            </a:extLst>
          </p:cNvPr>
          <p:cNvSpPr/>
          <p:nvPr/>
        </p:nvSpPr>
        <p:spPr>
          <a:xfrm>
            <a:off x="683023" y="3429000"/>
            <a:ext cx="7854802" cy="1568284"/>
          </a:xfrm>
          <a:prstGeom prst="roundRect">
            <a:avLst/>
          </a:prstGeom>
          <a:solidFill>
            <a:srgbClr val="F49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cy-GB" sz="2000" b="1" dirty="0">
                <a:solidFill>
                  <a:schemeClr val="bg1"/>
                </a:solidFill>
                <a:ea typeface="+mn-lt"/>
                <a:cs typeface="+mn-lt"/>
              </a:rPr>
              <a:t>Gallai enghreifftiau gynnwys:</a:t>
            </a: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Amser: trefnu cyfarfodydd ac apwyntiadau, rheoli rotâu sifftiau neu wyliau blynyddol</a:t>
            </a: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Arian: ymdrin ag arian, rheoli cyllidebau</a:t>
            </a: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Data: dilyn lefelau stoc, dadansoddi a chyflwyno data, gosod targedau</a:t>
            </a:r>
            <a:endParaRPr lang="en-GB" sz="1400" dirty="0">
              <a:solidFill>
                <a:schemeClr val="bg1"/>
              </a:solidFill>
              <a:latin typeface="Lato" panose="020F0502020204030203" pitchFamily="34" charset="0"/>
              <a:ea typeface="+mn-lt"/>
              <a:cs typeface="+mn-lt"/>
            </a:endParaRPr>
          </a:p>
        </p:txBody>
      </p:sp>
      <p:pic>
        <p:nvPicPr>
          <p:cNvPr id="9" name="Picture 8" descr="A blue and orange chat bubbles&#10;&#10;Description automatically generated">
            <a:extLst>
              <a:ext uri="{FF2B5EF4-FFF2-40B4-BE49-F238E27FC236}">
                <a16:creationId xmlns:a16="http://schemas.microsoft.com/office/drawing/2014/main" id="{CA7A059A-6BB0-17C9-2269-47E469FC06D6}"/>
              </a:ext>
            </a:extLst>
          </p:cNvPr>
          <p:cNvPicPr>
            <a:picLocks noChangeAspect="1"/>
          </p:cNvPicPr>
          <p:nvPr/>
        </p:nvPicPr>
        <p:blipFill>
          <a:blip r:embed="rId3"/>
          <a:stretch>
            <a:fillRect/>
          </a:stretch>
        </p:blipFill>
        <p:spPr>
          <a:xfrm>
            <a:off x="683023" y="4832642"/>
            <a:ext cx="2053525" cy="2053525"/>
          </a:xfrm>
          <a:prstGeom prst="rect">
            <a:avLst/>
          </a:prstGeom>
        </p:spPr>
      </p:pic>
    </p:spTree>
    <p:extLst>
      <p:ext uri="{BB962C8B-B14F-4D97-AF65-F5344CB8AC3E}">
        <p14:creationId xmlns:p14="http://schemas.microsoft.com/office/powerpoint/2010/main" val="2351516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5986D8-1CF2-70C0-FDCC-020EC2DEEF88}"/>
              </a:ext>
            </a:extLst>
          </p:cNvPr>
          <p:cNvSpPr>
            <a:spLocks noGrp="1"/>
          </p:cNvSpPr>
          <p:nvPr>
            <p:ph type="ctrTitle"/>
          </p:nvPr>
        </p:nvSpPr>
        <p:spPr>
          <a:xfrm>
            <a:off x="685800" y="1830961"/>
            <a:ext cx="7772400" cy="870279"/>
          </a:xfrm>
        </p:spPr>
        <p:txBody>
          <a:bodyPr/>
          <a:lstStyle/>
          <a:p>
            <a:r>
              <a:rPr lang="cy-GB" sz="4400" noProof="0" dirty="0"/>
              <a:t>PWNC: DATBLYGU HYDER A SGILIAU CYFFREDINOL</a:t>
            </a:r>
            <a:endParaRPr lang="en-US" sz="5400" dirty="0"/>
          </a:p>
        </p:txBody>
      </p:sp>
      <p:sp>
        <p:nvSpPr>
          <p:cNvPr id="4" name="Text Placeholder 7">
            <a:extLst>
              <a:ext uri="{FF2B5EF4-FFF2-40B4-BE49-F238E27FC236}">
                <a16:creationId xmlns:a16="http://schemas.microsoft.com/office/drawing/2014/main" id="{88620E34-BE44-9B48-9955-5392B3A0BCFB}"/>
              </a:ext>
            </a:extLst>
          </p:cNvPr>
          <p:cNvSpPr>
            <a:spLocks noGrp="1"/>
          </p:cNvSpPr>
          <p:nvPr>
            <p:ph type="body" sz="quarter" idx="10"/>
          </p:nvPr>
        </p:nvSpPr>
        <p:spPr>
          <a:xfrm>
            <a:off x="628650" y="3040422"/>
            <a:ext cx="7886700" cy="665023"/>
          </a:xfrm>
        </p:spPr>
        <p:txBody>
          <a:bodyPr/>
          <a:lstStyle/>
          <a:p>
            <a:pPr marL="0" indent="0">
              <a:buNone/>
            </a:pPr>
            <a:r>
              <a:rPr lang="cy-GB" sz="1600" i="0" u="none" strike="noStrike" noProof="0" dirty="0">
                <a:effectLst/>
              </a:rPr>
              <a:t>Nid yw gwella eich rhifedd yn wahanol i ddatblygu eich hyder wrth ddysgu unrhyw sgil arall.</a:t>
            </a:r>
            <a:endParaRPr lang="cy-GB" sz="1600" noProof="0" dirty="0"/>
          </a:p>
        </p:txBody>
      </p:sp>
      <p:sp>
        <p:nvSpPr>
          <p:cNvPr id="5" name="Rounded Rectangle 4">
            <a:extLst>
              <a:ext uri="{FF2B5EF4-FFF2-40B4-BE49-F238E27FC236}">
                <a16:creationId xmlns:a16="http://schemas.microsoft.com/office/drawing/2014/main" id="{B54095C9-25F2-18E3-786C-A475DD87797B}"/>
              </a:ext>
            </a:extLst>
          </p:cNvPr>
          <p:cNvSpPr/>
          <p:nvPr/>
        </p:nvSpPr>
        <p:spPr>
          <a:xfrm>
            <a:off x="644599" y="3893778"/>
            <a:ext cx="7854802" cy="2411327"/>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b="1" dirty="0">
                <a:solidFill>
                  <a:srgbClr val="3C3C3B"/>
                </a:solidFill>
                <a:latin typeface="Lato" panose="020F0502020204030203" pitchFamily="34" charset="0"/>
                <a:ea typeface="+mn-lt"/>
                <a:cs typeface="+mn-lt"/>
              </a:rPr>
              <a:t>Gan </a:t>
            </a:r>
            <a:r>
              <a:rPr lang="en-GB" sz="2000" b="1" dirty="0" err="1">
                <a:solidFill>
                  <a:srgbClr val="3C3C3B"/>
                </a:solidFill>
                <a:latin typeface="Lato" panose="020F0502020204030203" pitchFamily="34" charset="0"/>
                <a:ea typeface="+mn-lt"/>
                <a:cs typeface="+mn-lt"/>
              </a:rPr>
              <a:t>feddwl</a:t>
            </a:r>
            <a:r>
              <a:rPr lang="en-GB" sz="2000" b="1" dirty="0">
                <a:solidFill>
                  <a:srgbClr val="3C3C3B"/>
                </a:solidFill>
                <a:latin typeface="Lato" panose="020F0502020204030203" pitchFamily="34" charset="0"/>
                <a:ea typeface="+mn-lt"/>
                <a:cs typeface="+mn-lt"/>
              </a:rPr>
              <a:t> am y </a:t>
            </a:r>
            <a:r>
              <a:rPr lang="en-GB" sz="2000" b="1" dirty="0" err="1">
                <a:solidFill>
                  <a:srgbClr val="3C3C3B"/>
                </a:solidFill>
                <a:latin typeface="Lato" panose="020F0502020204030203" pitchFamily="34" charset="0"/>
                <a:ea typeface="+mn-lt"/>
                <a:cs typeface="+mn-lt"/>
              </a:rPr>
              <a:t>cwestiynau</a:t>
            </a:r>
            <a:r>
              <a:rPr lang="en-GB" sz="2000" b="1" dirty="0">
                <a:solidFill>
                  <a:srgbClr val="3C3C3B"/>
                </a:solidFill>
                <a:latin typeface="Lato" panose="020F0502020204030203" pitchFamily="34" charset="0"/>
                <a:ea typeface="+mn-lt"/>
                <a:cs typeface="+mn-lt"/>
              </a:rPr>
              <a:t> </a:t>
            </a:r>
            <a:r>
              <a:rPr lang="en-GB" sz="2000" b="1" dirty="0" err="1">
                <a:solidFill>
                  <a:srgbClr val="3C3C3B"/>
                </a:solidFill>
                <a:latin typeface="Lato" panose="020F0502020204030203" pitchFamily="34" charset="0"/>
                <a:ea typeface="+mn-lt"/>
                <a:cs typeface="+mn-lt"/>
              </a:rPr>
              <a:t>canlynol</a:t>
            </a:r>
            <a:r>
              <a:rPr lang="en-GB" sz="2000" b="1" dirty="0">
                <a:solidFill>
                  <a:srgbClr val="3C3C3B"/>
                </a:solidFill>
                <a:latin typeface="Lato" panose="020F0502020204030203" pitchFamily="34" charset="0"/>
                <a:ea typeface="+mn-lt"/>
                <a:cs typeface="+mn-lt"/>
              </a:rPr>
              <a:t>, </a:t>
            </a:r>
            <a:r>
              <a:rPr lang="en-GB" sz="2000" b="1" dirty="0" err="1">
                <a:solidFill>
                  <a:srgbClr val="3C3C3B"/>
                </a:solidFill>
                <a:latin typeface="Lato" panose="020F0502020204030203" pitchFamily="34" charset="0"/>
                <a:ea typeface="+mn-lt"/>
                <a:cs typeface="+mn-lt"/>
              </a:rPr>
              <a:t>rhannwch</a:t>
            </a:r>
            <a:r>
              <a:rPr lang="en-GB" sz="2000" b="1" dirty="0">
                <a:solidFill>
                  <a:srgbClr val="3C3C3B"/>
                </a:solidFill>
                <a:latin typeface="Lato" panose="020F0502020204030203" pitchFamily="34" charset="0"/>
                <a:ea typeface="+mn-lt"/>
                <a:cs typeface="+mn-lt"/>
              </a:rPr>
              <a:t> </a:t>
            </a:r>
            <a:r>
              <a:rPr lang="en-GB" sz="2000" b="1" dirty="0" err="1">
                <a:solidFill>
                  <a:srgbClr val="3C3C3B"/>
                </a:solidFill>
                <a:latin typeface="Lato" panose="020F0502020204030203" pitchFamily="34" charset="0"/>
                <a:ea typeface="+mn-lt"/>
                <a:cs typeface="+mn-lt"/>
              </a:rPr>
              <a:t>eich</a:t>
            </a:r>
            <a:r>
              <a:rPr lang="en-GB" sz="2000" b="1" dirty="0">
                <a:solidFill>
                  <a:srgbClr val="3C3C3B"/>
                </a:solidFill>
                <a:latin typeface="Lato" panose="020F0502020204030203" pitchFamily="34" charset="0"/>
                <a:ea typeface="+mn-lt"/>
                <a:cs typeface="+mn-lt"/>
              </a:rPr>
              <a:t> </a:t>
            </a:r>
            <a:r>
              <a:rPr lang="en-GB" sz="2000" b="1" dirty="0" err="1">
                <a:solidFill>
                  <a:srgbClr val="3C3C3B"/>
                </a:solidFill>
                <a:latin typeface="Lato" panose="020F0502020204030203" pitchFamily="34" charset="0"/>
                <a:ea typeface="+mn-lt"/>
                <a:cs typeface="+mn-lt"/>
              </a:rPr>
              <a:t>profiadau</a:t>
            </a:r>
            <a:r>
              <a:rPr lang="en-GB" sz="2000" b="1"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Beth </a:t>
            </a:r>
            <a:r>
              <a:rPr lang="en-GB" sz="1400" dirty="0" err="1">
                <a:solidFill>
                  <a:srgbClr val="3C3C3B"/>
                </a:solidFill>
                <a:latin typeface="Lato" panose="020F0502020204030203" pitchFamily="34" charset="0"/>
                <a:ea typeface="+mn-lt"/>
                <a:cs typeface="+mn-lt"/>
              </a:rPr>
              <a:t>oedd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yn</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anodd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iawn</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ei</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ddysgu</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ddechrau</a:t>
            </a:r>
            <a:r>
              <a:rPr lang="en-GB" sz="1400"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Sut </a:t>
            </a:r>
            <a:r>
              <a:rPr lang="en-GB" sz="1400" dirty="0" err="1">
                <a:solidFill>
                  <a:srgbClr val="3C3C3B"/>
                </a:solidFill>
                <a:latin typeface="Lato" panose="020F0502020204030203" pitchFamily="34" charset="0"/>
                <a:ea typeface="+mn-lt"/>
                <a:cs typeface="+mn-lt"/>
              </a:rPr>
              <a:t>oedd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hyn</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yn</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gwneud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deimlo</a:t>
            </a:r>
            <a:r>
              <a:rPr lang="en-GB" sz="1400"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Pa </a:t>
            </a:r>
            <a:r>
              <a:rPr lang="en-GB" sz="1400" dirty="0" err="1">
                <a:solidFill>
                  <a:srgbClr val="3C3C3B"/>
                </a:solidFill>
                <a:latin typeface="Lato" panose="020F0502020204030203" pitchFamily="34" charset="0"/>
                <a:ea typeface="+mn-lt"/>
                <a:cs typeface="+mn-lt"/>
              </a:rPr>
              <a:t>gamau</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gwnaethoch</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eu</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cymryd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ddod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dros</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yr</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anawsterau</a:t>
            </a:r>
            <a:r>
              <a:rPr lang="en-GB" sz="1400"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err="1">
                <a:solidFill>
                  <a:srgbClr val="3C3C3B"/>
                </a:solidFill>
                <a:latin typeface="Lato" panose="020F0502020204030203" pitchFamily="34" charset="0"/>
                <a:ea typeface="+mn-lt"/>
                <a:cs typeface="+mn-lt"/>
              </a:rPr>
              <a:t>Lwyddoch</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yn</a:t>
            </a:r>
            <a:r>
              <a:rPr lang="en-GB" sz="1400" dirty="0">
                <a:solidFill>
                  <a:srgbClr val="3C3C3B"/>
                </a:solidFill>
                <a:latin typeface="Lato" panose="020F0502020204030203" pitchFamily="34" charset="0"/>
                <a:ea typeface="+mn-lt"/>
                <a:cs typeface="+mn-lt"/>
              </a:rPr>
              <a:t> y </a:t>
            </a:r>
            <a:r>
              <a:rPr lang="en-GB" sz="1400" dirty="0" err="1">
                <a:solidFill>
                  <a:srgbClr val="3C3C3B"/>
                </a:solidFill>
                <a:latin typeface="Lato" panose="020F0502020204030203" pitchFamily="34" charset="0"/>
                <a:ea typeface="+mn-lt"/>
                <a:cs typeface="+mn-lt"/>
              </a:rPr>
              <a:t>diwedd</a:t>
            </a:r>
            <a:r>
              <a:rPr lang="en-GB" sz="1400"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Pam </a:t>
            </a:r>
            <a:r>
              <a:rPr lang="en-GB" sz="1400" dirty="0" err="1">
                <a:solidFill>
                  <a:srgbClr val="3C3C3B"/>
                </a:solidFill>
                <a:latin typeface="Lato" panose="020F0502020204030203" pitchFamily="34" charset="0"/>
                <a:ea typeface="+mn-lt"/>
                <a:cs typeface="+mn-lt"/>
              </a:rPr>
              <a:t>gwnaethoch</a:t>
            </a:r>
            <a:r>
              <a:rPr lang="en-GB" sz="1400" dirty="0">
                <a:solidFill>
                  <a:srgbClr val="3C3C3B"/>
                </a:solidFill>
                <a:latin typeface="Lato" panose="020F0502020204030203" pitchFamily="34" charset="0"/>
                <a:ea typeface="+mn-lt"/>
                <a:cs typeface="+mn-lt"/>
              </a:rPr>
              <a:t> chi/</a:t>
            </a:r>
            <a:r>
              <a:rPr lang="en-GB" sz="1400" dirty="0" err="1">
                <a:solidFill>
                  <a:srgbClr val="3C3C3B"/>
                </a:solidFill>
                <a:latin typeface="Lato" panose="020F0502020204030203" pitchFamily="34" charset="0"/>
                <a:ea typeface="+mn-lt"/>
                <a:cs typeface="+mn-lt"/>
              </a:rPr>
              <a:t>na</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wnaethoch</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roi'r</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gorau</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iddi</a:t>
            </a:r>
            <a:r>
              <a:rPr lang="en-GB" sz="1400" dirty="0">
                <a:solidFill>
                  <a:srgbClr val="3C3C3B"/>
                </a:solidFill>
                <a:latin typeface="Lato" panose="020F0502020204030203" pitchFamily="34" charset="0"/>
                <a:ea typeface="+mn-lt"/>
                <a:cs typeface="+mn-lt"/>
              </a:rPr>
              <a:t>?</a:t>
            </a:r>
          </a:p>
        </p:txBody>
      </p:sp>
    </p:spTree>
    <p:extLst>
      <p:ext uri="{BB962C8B-B14F-4D97-AF65-F5344CB8AC3E}">
        <p14:creationId xmlns:p14="http://schemas.microsoft.com/office/powerpoint/2010/main" val="3710305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7E38-E7E5-FE55-7CDA-CC24495EFD32}"/>
              </a:ext>
            </a:extLst>
          </p:cNvPr>
          <p:cNvSpPr>
            <a:spLocks noGrp="1"/>
          </p:cNvSpPr>
          <p:nvPr>
            <p:ph type="ctrTitle"/>
          </p:nvPr>
        </p:nvSpPr>
        <p:spPr/>
        <p:txBody>
          <a:bodyPr/>
          <a:lstStyle/>
          <a:p>
            <a:r>
              <a:rPr lang="cy-GB" b="0" noProof="0" dirty="0">
                <a:latin typeface="Rubik SemiBold" pitchFamily="2" charset="-79"/>
                <a:cs typeface="Rubik SemiBold" pitchFamily="2" charset="-79"/>
              </a:rPr>
              <a:t>CAMAU NESAF</a:t>
            </a:r>
          </a:p>
        </p:txBody>
      </p:sp>
    </p:spTree>
    <p:extLst>
      <p:ext uri="{BB962C8B-B14F-4D97-AF65-F5344CB8AC3E}">
        <p14:creationId xmlns:p14="http://schemas.microsoft.com/office/powerpoint/2010/main" val="2123484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E71979-3B44-4D5C-AB7E-C79E733D83CE}"/>
              </a:ext>
            </a:extLst>
          </p:cNvPr>
          <p:cNvSpPr>
            <a:spLocks noGrp="1"/>
          </p:cNvSpPr>
          <p:nvPr>
            <p:ph type="ctrTitle"/>
          </p:nvPr>
        </p:nvSpPr>
        <p:spPr/>
        <p:txBody>
          <a:bodyPr/>
          <a:lstStyle/>
          <a:p>
            <a:r>
              <a:rPr lang="cy-GB" sz="4800" b="0" noProof="0" dirty="0">
                <a:latin typeface="Rubik SemiBold" pitchFamily="2" charset="-79"/>
                <a:cs typeface="Rubik SemiBold" pitchFamily="2" charset="-79"/>
              </a:rPr>
              <a:t>7 SYNIAD ER MWYN TEIMLO’N DDA AM RIFAU</a:t>
            </a:r>
            <a:endParaRPr lang="en-US" sz="4800" dirty="0"/>
          </a:p>
        </p:txBody>
      </p:sp>
      <p:sp>
        <p:nvSpPr>
          <p:cNvPr id="4" name="Text Placeholder 4">
            <a:extLst>
              <a:ext uri="{FF2B5EF4-FFF2-40B4-BE49-F238E27FC236}">
                <a16:creationId xmlns:a16="http://schemas.microsoft.com/office/drawing/2014/main" id="{7159E8BF-EA60-EFA7-30E5-25FFF440E673}"/>
              </a:ext>
            </a:extLst>
          </p:cNvPr>
          <p:cNvSpPr>
            <a:spLocks noGrp="1"/>
          </p:cNvSpPr>
          <p:nvPr>
            <p:ph type="body" sz="quarter" idx="10"/>
          </p:nvPr>
        </p:nvSpPr>
        <p:spPr>
          <a:xfrm>
            <a:off x="628650" y="3302000"/>
            <a:ext cx="5772150" cy="2708275"/>
          </a:xfrm>
        </p:spPr>
        <p:txBody>
          <a:bodyPr/>
          <a:lstStyle/>
          <a:p>
            <a:pPr marL="342900" indent="-342900">
              <a:buFont typeface="+mj-lt"/>
              <a:buAutoNum type="arabicPeriod"/>
            </a:pPr>
            <a:r>
              <a:rPr lang="cy-GB" sz="1500" b="0" dirty="0">
                <a:latin typeface="Lato"/>
                <a:ea typeface="Lato"/>
                <a:cs typeface="Lato"/>
              </a:rPr>
              <a:t>Rhowch gynnig arni a daliwch ati. Efallai y byddwch chi’n sylweddoli bod eich teimladau am fathemateg yn newid dros amser.</a:t>
            </a:r>
          </a:p>
          <a:p>
            <a:pPr marL="342900" indent="-342900">
              <a:buFont typeface="+mj-lt"/>
              <a:buAutoNum type="arabicPeriod"/>
            </a:pPr>
            <a:r>
              <a:rPr lang="cy-GB" sz="1500" b="0" dirty="0">
                <a:latin typeface="Lato"/>
                <a:ea typeface="Lato"/>
                <a:cs typeface="Lato"/>
              </a:rPr>
              <a:t>Daliwch ati i ymarfer a bydd eich hyder a’ch sgiliau’n cynyddu.</a:t>
            </a:r>
          </a:p>
          <a:p>
            <a:pPr marL="342900" indent="-342900">
              <a:buFont typeface="+mj-lt"/>
              <a:buAutoNum type="arabicPeriod"/>
            </a:pPr>
            <a:r>
              <a:rPr lang="cy-GB" sz="1500" b="0" dirty="0">
                <a:latin typeface="Lato"/>
                <a:ea typeface="Lato"/>
                <a:cs typeface="Lato"/>
              </a:rPr>
              <a:t>Ceisiwch ddod o hyd i le cyffyrddus, heb bethau i dynnu eich sylw.</a:t>
            </a:r>
          </a:p>
          <a:p>
            <a:pPr marL="342900" indent="-342900">
              <a:buFont typeface="+mj-lt"/>
              <a:buAutoNum type="arabicPeriod"/>
            </a:pPr>
            <a:r>
              <a:rPr lang="cy-GB" sz="1500" b="0" dirty="0">
                <a:latin typeface="Lato"/>
                <a:ea typeface="Lato"/>
                <a:cs typeface="Lato"/>
              </a:rPr>
              <a:t>Mae’n iawn i fod yn onest yn y gwaith a gartref am sut rydych chi’n teimlo.</a:t>
            </a:r>
          </a:p>
          <a:p>
            <a:pPr marL="342900" indent="-342900">
              <a:buFont typeface="+mj-lt"/>
              <a:buAutoNum type="arabicPeriod"/>
            </a:pPr>
            <a:r>
              <a:rPr lang="cy-GB" sz="1500" b="0" dirty="0">
                <a:latin typeface="Lato"/>
                <a:ea typeface="Lato"/>
                <a:cs typeface="Lato"/>
              </a:rPr>
              <a:t>Heriwch eich credoau chi’ch hun.</a:t>
            </a:r>
          </a:p>
          <a:p>
            <a:pPr marL="342900" indent="-342900">
              <a:buFont typeface="+mj-lt"/>
              <a:buAutoNum type="arabicPeriod"/>
            </a:pPr>
            <a:r>
              <a:rPr lang="cy-GB" sz="1500" b="0" dirty="0">
                <a:latin typeface="Lato"/>
                <a:ea typeface="Lato"/>
                <a:cs typeface="Lato"/>
              </a:rPr>
              <a:t>Ceisiwch beidio â chymharu eich hun ag eraill.</a:t>
            </a:r>
          </a:p>
          <a:p>
            <a:pPr marL="342900" indent="-342900">
              <a:buFont typeface="+mj-lt"/>
              <a:buAutoNum type="arabicPeriod"/>
            </a:pPr>
            <a:r>
              <a:rPr lang="cy-GB" sz="1500" b="0" dirty="0">
                <a:latin typeface="Lato"/>
                <a:ea typeface="Lato"/>
                <a:cs typeface="Lato"/>
              </a:rPr>
              <a:t>Cymerwch eich amser.</a:t>
            </a:r>
          </a:p>
        </p:txBody>
      </p:sp>
      <p:sp>
        <p:nvSpPr>
          <p:cNvPr id="6" name="TextBox 5">
            <a:extLst>
              <a:ext uri="{FF2B5EF4-FFF2-40B4-BE49-F238E27FC236}">
                <a16:creationId xmlns:a16="http://schemas.microsoft.com/office/drawing/2014/main" id="{D059A133-3D2B-F08D-3D77-52E354267D7A}"/>
              </a:ext>
            </a:extLst>
          </p:cNvPr>
          <p:cNvSpPr txBox="1"/>
          <p:nvPr/>
        </p:nvSpPr>
        <p:spPr>
          <a:xfrm>
            <a:off x="628650" y="2695370"/>
            <a:ext cx="7656368" cy="461665"/>
          </a:xfrm>
          <a:prstGeom prst="rect">
            <a:avLst/>
          </a:prstGeom>
          <a:noFill/>
        </p:spPr>
        <p:txBody>
          <a:bodyPr wrap="square">
            <a:spAutoFit/>
          </a:bodyPr>
          <a:lstStyle/>
          <a:p>
            <a:r>
              <a:rPr lang="cy-GB" sz="2400" b="1" dirty="0">
                <a:solidFill>
                  <a:schemeClr val="bg1"/>
                </a:solidFill>
                <a:highlight>
                  <a:srgbClr val="F49422"/>
                </a:highlight>
              </a:rPr>
              <a:t>Beth bynnag yw eich teimladau, nid chi yw’r unig un.</a:t>
            </a:r>
            <a:endParaRPr lang="cy-GB" sz="2400" dirty="0">
              <a:solidFill>
                <a:schemeClr val="bg1"/>
              </a:solidFill>
              <a:highlight>
                <a:srgbClr val="F49422"/>
              </a:highlight>
            </a:endParaRPr>
          </a:p>
        </p:txBody>
      </p:sp>
      <p:pic>
        <p:nvPicPr>
          <p:cNvPr id="8" name="Picture 7" descr="A group of people sitting at a desk&#10;&#10;Description automatically generated">
            <a:extLst>
              <a:ext uri="{FF2B5EF4-FFF2-40B4-BE49-F238E27FC236}">
                <a16:creationId xmlns:a16="http://schemas.microsoft.com/office/drawing/2014/main" id="{2BC3932C-B27E-4EF3-074E-B267C92D43D9}"/>
              </a:ext>
            </a:extLst>
          </p:cNvPr>
          <p:cNvPicPr>
            <a:picLocks noChangeAspect="1"/>
          </p:cNvPicPr>
          <p:nvPr/>
        </p:nvPicPr>
        <p:blipFill>
          <a:blip r:embed="rId3"/>
          <a:stretch>
            <a:fillRect/>
          </a:stretch>
        </p:blipFill>
        <p:spPr>
          <a:xfrm>
            <a:off x="5858359" y="3831956"/>
            <a:ext cx="3026044" cy="3026044"/>
          </a:xfrm>
          <a:prstGeom prst="rect">
            <a:avLst/>
          </a:prstGeom>
        </p:spPr>
      </p:pic>
    </p:spTree>
    <p:extLst>
      <p:ext uri="{BB962C8B-B14F-4D97-AF65-F5344CB8AC3E}">
        <p14:creationId xmlns:p14="http://schemas.microsoft.com/office/powerpoint/2010/main" val="240134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97A9C0-47B8-F7C6-16F3-0358E7629012}"/>
              </a:ext>
            </a:extLst>
          </p:cNvPr>
          <p:cNvSpPr>
            <a:spLocks noGrp="1"/>
          </p:cNvSpPr>
          <p:nvPr>
            <p:ph type="ctrTitle"/>
          </p:nvPr>
        </p:nvSpPr>
        <p:spPr/>
        <p:txBody>
          <a:bodyPr/>
          <a:lstStyle/>
          <a:p>
            <a:r>
              <a:rPr lang="cy-GB" noProof="0" dirty="0"/>
              <a:t>GWELLA EICH RHIFEDD</a:t>
            </a:r>
            <a:endParaRPr lang="en-US" dirty="0"/>
          </a:p>
        </p:txBody>
      </p:sp>
      <p:sp>
        <p:nvSpPr>
          <p:cNvPr id="4" name="Text Placeholder 2">
            <a:extLst>
              <a:ext uri="{FF2B5EF4-FFF2-40B4-BE49-F238E27FC236}">
                <a16:creationId xmlns:a16="http://schemas.microsoft.com/office/drawing/2014/main" id="{1C49F580-CAB5-15DC-CC52-D5889689E40E}"/>
              </a:ext>
            </a:extLst>
          </p:cNvPr>
          <p:cNvSpPr>
            <a:spLocks noGrp="1"/>
          </p:cNvSpPr>
          <p:nvPr>
            <p:ph type="body" sz="quarter" idx="10"/>
          </p:nvPr>
        </p:nvSpPr>
        <p:spPr>
          <a:xfrm>
            <a:off x="754301" y="2567206"/>
            <a:ext cx="7763914" cy="1703001"/>
          </a:xfrm>
        </p:spPr>
        <p:txBody>
          <a:bodyPr lIns="91440" tIns="45720" rIns="91440" bIns="45720" anchor="t"/>
          <a:lstStyle/>
          <a:p>
            <a:pPr marL="0" indent="0">
              <a:lnSpc>
                <a:spcPct val="100000"/>
              </a:lnSpc>
              <a:spcBef>
                <a:spcPts val="0"/>
              </a:spcBef>
              <a:buNone/>
            </a:pPr>
            <a:r>
              <a:rPr lang="cy-GB" sz="1800" noProof="0" dirty="0"/>
              <a:t>Ewch i </a:t>
            </a:r>
            <a:r>
              <a:rPr lang="cy-GB" sz="1800" noProof="0" dirty="0">
                <a:hlinkClick r:id="rId3"/>
              </a:rPr>
              <a:t>hyb Number Confidence Week </a:t>
            </a:r>
            <a:r>
              <a:rPr lang="cy-GB" sz="1800" noProof="0" dirty="0"/>
              <a:t>i gael llawer o adnoddau am ddim a defnyddiol i blant ac oedolion.</a:t>
            </a:r>
          </a:p>
          <a:p>
            <a:pPr marL="0" indent="0">
              <a:lnSpc>
                <a:spcPct val="100000"/>
              </a:lnSpc>
              <a:spcBef>
                <a:spcPts val="0"/>
              </a:spcBef>
              <a:buNone/>
            </a:pPr>
            <a:endParaRPr lang="cy-GB" sz="1800" noProof="0" dirty="0"/>
          </a:p>
          <a:p>
            <a:pPr marL="0" indent="0">
              <a:lnSpc>
                <a:spcPct val="100000"/>
              </a:lnSpc>
              <a:spcBef>
                <a:spcPts val="0"/>
              </a:spcBef>
              <a:buNone/>
            </a:pPr>
            <a:r>
              <a:rPr lang="cy-GB" sz="1800" noProof="0" dirty="0">
                <a:latin typeface="Lato"/>
                <a:ea typeface="Lato"/>
                <a:cs typeface="Rubik"/>
              </a:rPr>
              <a:t>Rhowch gynnig ar y </a:t>
            </a:r>
            <a:r>
              <a:rPr lang="cy-GB" sz="1800" noProof="0" dirty="0">
                <a:latin typeface="Lato"/>
                <a:ea typeface="Lato"/>
                <a:cs typeface="Rubik"/>
                <a:hlinkClick r:id="rId4"/>
              </a:rPr>
              <a:t>National Numeracy Challenge</a:t>
            </a:r>
            <a:r>
              <a:rPr lang="cy-GB" sz="1800" noProof="0" dirty="0">
                <a:latin typeface="Lato"/>
                <a:ea typeface="Lato"/>
                <a:cs typeface="Rubik"/>
              </a:rPr>
              <a:t> – mae’n offeryn ar-lein am ddim lle gallwch chi wirio eich sgiliau rhifedd gan ddefnyddio unrhyw ddyfais, ar ei</a:t>
            </a:r>
            <a:endParaRPr lang="cy-GB" sz="1800" noProof="0" dirty="0">
              <a:ea typeface="Lato"/>
              <a:cs typeface="Lato"/>
            </a:endParaRPr>
          </a:p>
        </p:txBody>
      </p:sp>
      <p:sp>
        <p:nvSpPr>
          <p:cNvPr id="6" name="TextBox 5">
            <a:extLst>
              <a:ext uri="{FF2B5EF4-FFF2-40B4-BE49-F238E27FC236}">
                <a16:creationId xmlns:a16="http://schemas.microsoft.com/office/drawing/2014/main" id="{2DCD1874-9F62-2EFE-5A02-3EA670121683}"/>
              </a:ext>
            </a:extLst>
          </p:cNvPr>
          <p:cNvSpPr txBox="1"/>
          <p:nvPr/>
        </p:nvSpPr>
        <p:spPr>
          <a:xfrm>
            <a:off x="5830374" y="5455969"/>
            <a:ext cx="2201032" cy="1015663"/>
          </a:xfrm>
          <a:prstGeom prst="rect">
            <a:avLst/>
          </a:prstGeom>
          <a:noFill/>
        </p:spPr>
        <p:txBody>
          <a:bodyPr wrap="square">
            <a:spAutoFit/>
          </a:bodyPr>
          <a:lstStyle/>
          <a:p>
            <a:r>
              <a:rPr lang="cy-GB" sz="1500" b="1" dirty="0">
                <a:solidFill>
                  <a:srgbClr val="17BBEE"/>
                </a:solidFill>
                <a:highlight>
                  <a:srgbClr val="00304A"/>
                </a:highlight>
                <a:latin typeface="Lato" panose="020F0502020204030203" pitchFamily="34" charset="0"/>
                <a:hlinkClick r:id="rId5">
                  <a:extLst>
                    <a:ext uri="{A12FA001-AC4F-418D-AE19-62706E023703}">
                      <ahyp:hlinkClr xmlns:ahyp="http://schemas.microsoft.com/office/drawing/2018/hyperlinkcolor" val="tx"/>
                    </a:ext>
                  </a:extLst>
                </a:hlinkClick>
              </a:rPr>
              <a:t>Gwyliwch y fideo hwn i gael gwybod sut gall y Challenge eich helpu chi!</a:t>
            </a:r>
            <a:endParaRPr lang="cy-GB" sz="1500" b="1" dirty="0">
              <a:solidFill>
                <a:srgbClr val="17BBEE"/>
              </a:solidFill>
              <a:highlight>
                <a:srgbClr val="00304A"/>
              </a:highlight>
            </a:endParaRPr>
          </a:p>
        </p:txBody>
      </p:sp>
      <p:grpSp>
        <p:nvGrpSpPr>
          <p:cNvPr id="7" name="Group 6">
            <a:extLst>
              <a:ext uri="{FF2B5EF4-FFF2-40B4-BE49-F238E27FC236}">
                <a16:creationId xmlns:a16="http://schemas.microsoft.com/office/drawing/2014/main" id="{947783F6-AA39-FE22-DB10-D8122AB893B9}"/>
              </a:ext>
            </a:extLst>
          </p:cNvPr>
          <p:cNvGrpSpPr/>
          <p:nvPr/>
        </p:nvGrpSpPr>
        <p:grpSpPr>
          <a:xfrm>
            <a:off x="1735968" y="4270207"/>
            <a:ext cx="4039909" cy="2618082"/>
            <a:chOff x="1735968" y="4270207"/>
            <a:chExt cx="4039909" cy="2618082"/>
          </a:xfrm>
        </p:grpSpPr>
        <p:pic>
          <p:nvPicPr>
            <p:cNvPr id="8" name="Picture 7" descr="Graphical user interface&#10;&#10;Description automatically generated">
              <a:extLst>
                <a:ext uri="{FF2B5EF4-FFF2-40B4-BE49-F238E27FC236}">
                  <a16:creationId xmlns:a16="http://schemas.microsoft.com/office/drawing/2014/main" id="{801E576B-E2B0-F76C-DA64-EB7BB6BCE4E4}"/>
                </a:ext>
              </a:extLst>
            </p:cNvPr>
            <p:cNvPicPr>
              <a:picLocks noChangeAspect="1"/>
            </p:cNvPicPr>
            <p:nvPr/>
          </p:nvPicPr>
          <p:blipFill rotWithShape="1">
            <a:blip r:embed="rId6"/>
            <a:srcRect t="9445" b="9074"/>
            <a:stretch/>
          </p:blipFill>
          <p:spPr>
            <a:xfrm>
              <a:off x="1735968" y="4270207"/>
              <a:ext cx="3213100" cy="261808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F92B6002-5EFE-AA53-7159-DF3AF27373DF}"/>
                </a:ext>
              </a:extLst>
            </p:cNvPr>
            <p:cNvPicPr>
              <a:picLocks noChangeAspect="1"/>
            </p:cNvPicPr>
            <p:nvPr/>
          </p:nvPicPr>
          <p:blipFill>
            <a:blip r:embed="rId7"/>
            <a:stretch>
              <a:fillRect/>
            </a:stretch>
          </p:blipFill>
          <p:spPr>
            <a:xfrm rot="652876">
              <a:off x="4601735" y="5075556"/>
              <a:ext cx="1174142" cy="1776490"/>
            </a:xfrm>
            <a:prstGeom prst="rect">
              <a:avLst/>
            </a:prstGeom>
          </p:spPr>
        </p:pic>
      </p:grpSp>
      <p:pic>
        <p:nvPicPr>
          <p:cNvPr id="2" name="Picture 1" descr="A hand pointing at something&#10;&#10;Description automatically generated">
            <a:extLst>
              <a:ext uri="{FF2B5EF4-FFF2-40B4-BE49-F238E27FC236}">
                <a16:creationId xmlns:a16="http://schemas.microsoft.com/office/drawing/2014/main" id="{8B752FBA-0EC5-88D7-1B8F-72946A74F9C2}"/>
              </a:ext>
            </a:extLst>
          </p:cNvPr>
          <p:cNvPicPr>
            <a:picLocks noChangeAspect="1"/>
          </p:cNvPicPr>
          <p:nvPr/>
        </p:nvPicPr>
        <p:blipFill>
          <a:blip r:embed="rId8"/>
          <a:stretch>
            <a:fillRect/>
          </a:stretch>
        </p:blipFill>
        <p:spPr>
          <a:xfrm flipH="1">
            <a:off x="7919080" y="5455969"/>
            <a:ext cx="1228012" cy="1228012"/>
          </a:xfrm>
          <a:prstGeom prst="rect">
            <a:avLst/>
          </a:prstGeom>
        </p:spPr>
      </p:pic>
    </p:spTree>
    <p:extLst>
      <p:ext uri="{BB962C8B-B14F-4D97-AF65-F5344CB8AC3E}">
        <p14:creationId xmlns:p14="http://schemas.microsoft.com/office/powerpoint/2010/main" val="3846389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6A415-5671-E503-92EC-DBF072AECA46}"/>
              </a:ext>
            </a:extLst>
          </p:cNvPr>
          <p:cNvSpPr>
            <a:spLocks noGrp="1"/>
          </p:cNvSpPr>
          <p:nvPr>
            <p:ph type="ctrTitle"/>
          </p:nvPr>
        </p:nvSpPr>
        <p:spPr/>
        <p:txBody>
          <a:bodyPr/>
          <a:lstStyle/>
          <a:p>
            <a:r>
              <a:rPr lang="cy-GB" noProof="0" dirty="0"/>
              <a:t>YMUNWCH Â’R SGWRS EHANGACH</a:t>
            </a:r>
            <a:endParaRPr lang="en-US" dirty="0"/>
          </a:p>
        </p:txBody>
      </p:sp>
      <p:pic>
        <p:nvPicPr>
          <p:cNvPr id="4" name="Picture 3">
            <a:extLst>
              <a:ext uri="{FF2B5EF4-FFF2-40B4-BE49-F238E27FC236}">
                <a16:creationId xmlns:a16="http://schemas.microsoft.com/office/drawing/2014/main" id="{E6795004-B829-1B29-9731-0D08FE3D3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686" y="3995592"/>
            <a:ext cx="2516968" cy="251696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0FB31697-B6E5-A8F9-242D-309E644B0DC5}"/>
              </a:ext>
            </a:extLst>
          </p:cNvPr>
          <p:cNvSpPr>
            <a:spLocks noGrp="1"/>
          </p:cNvSpPr>
          <p:nvPr>
            <p:ph type="body" sz="quarter" idx="10"/>
          </p:nvPr>
        </p:nvSpPr>
        <p:spPr>
          <a:xfrm>
            <a:off x="692150" y="2741240"/>
            <a:ext cx="7834866" cy="1339669"/>
          </a:xfrm>
        </p:spPr>
        <p:txBody>
          <a:bodyPr/>
          <a:lstStyle/>
          <a:p>
            <a:pPr marL="0" indent="0">
              <a:lnSpc>
                <a:spcPct val="100000"/>
              </a:lnSpc>
              <a:spcBef>
                <a:spcPts val="0"/>
              </a:spcBef>
              <a:buNone/>
            </a:pPr>
            <a:r>
              <a:rPr lang="cy-GB" sz="1600" noProof="0" dirty="0">
                <a:latin typeface="Lato" panose="020F0502020204030203" pitchFamily="34" charset="0"/>
              </a:rPr>
              <a:t>Y stori y tu ôl i’ch rhif lwcus chi, awgrymiadau euraidd ar gyfer cael bargen, gwneud cyfrifon yn eich gyrfa, neu helpu plant gyda gwaith cartref... beth bynnag yw hi, rydym ni am ei chlywed hi!</a:t>
            </a:r>
            <a:br>
              <a:rPr lang="cy-GB" sz="1600" noProof="0" dirty="0">
                <a:latin typeface="Lato" panose="020F0502020204030203" pitchFamily="34" charset="0"/>
              </a:rPr>
            </a:br>
            <a:endParaRPr lang="en-GB" sz="1600" dirty="0">
              <a:latin typeface="Lato" panose="020F0502020204030203" pitchFamily="34" charset="0"/>
              <a:ea typeface="Lato"/>
              <a:cs typeface="Lato"/>
            </a:endParaRPr>
          </a:p>
          <a:p>
            <a:pPr marL="0" indent="0">
              <a:lnSpc>
                <a:spcPct val="100000"/>
              </a:lnSpc>
              <a:spcBef>
                <a:spcPts val="0"/>
              </a:spcBef>
              <a:buNone/>
            </a:pPr>
            <a:r>
              <a:rPr lang="cy-GB" sz="1600" b="1" noProof="0" dirty="0">
                <a:latin typeface="Lato" panose="020F0502020204030203" pitchFamily="34" charset="0"/>
                <a:ea typeface="Lato"/>
                <a:cs typeface="Lato"/>
              </a:rPr>
              <a:t>Yn y gwaith: </a:t>
            </a:r>
            <a:r>
              <a:rPr lang="cy-GB" sz="1600" noProof="0" dirty="0">
                <a:latin typeface="Lato" panose="020F0502020204030203" pitchFamily="34" charset="0"/>
                <a:ea typeface="Lato"/>
                <a:cs typeface="Lato"/>
              </a:rPr>
              <a:t>Fel tîm neu’n unigol, rhannwch eich fideos, eich lluniau neu’ch negeseuon Big Number Natter chi drwy eich sianeli mewnrwyd neu fewnol chi.</a:t>
            </a:r>
            <a:endParaRPr lang="cy-GB" sz="1600" noProof="0" dirty="0">
              <a:highlight>
                <a:srgbClr val="FFFF00"/>
              </a:highlight>
              <a:latin typeface="Lato" panose="020F0502020204030203" pitchFamily="34" charset="0"/>
              <a:ea typeface="Lato"/>
              <a:cs typeface="Lato"/>
            </a:endParaRPr>
          </a:p>
        </p:txBody>
      </p:sp>
      <p:sp>
        <p:nvSpPr>
          <p:cNvPr id="6" name="Text Placeholder 4">
            <a:extLst>
              <a:ext uri="{FF2B5EF4-FFF2-40B4-BE49-F238E27FC236}">
                <a16:creationId xmlns:a16="http://schemas.microsoft.com/office/drawing/2014/main" id="{0CB157F4-1F7C-6BBA-567E-A655386B1FC5}"/>
              </a:ext>
            </a:extLst>
          </p:cNvPr>
          <p:cNvSpPr txBox="1">
            <a:spLocks/>
          </p:cNvSpPr>
          <p:nvPr/>
        </p:nvSpPr>
        <p:spPr>
          <a:xfrm>
            <a:off x="692221" y="4469242"/>
            <a:ext cx="5743465" cy="12700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ato" panose="020F0502020204030203"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ato" panose="020F0502020204030203"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cy-GB" sz="1600" b="1" dirty="0">
                <a:latin typeface="Lato" panose="020F0502020204030203" pitchFamily="34" charset="0"/>
                <a:ea typeface="Lato"/>
                <a:cs typeface="Lato"/>
              </a:rPr>
              <a:t>Gartref: </a:t>
            </a:r>
            <a:r>
              <a:rPr lang="cy-GB" sz="1600" dirty="0">
                <a:latin typeface="Lato" panose="020F0502020204030203" pitchFamily="34" charset="0"/>
                <a:ea typeface="Lato"/>
                <a:cs typeface="Lato"/>
              </a:rPr>
              <a:t>Ymunwch â’r sgwrs ehangach – rhannwch eich safbwynt chi ar sianeli’r cyfryngau cymdeithasol.</a:t>
            </a:r>
          </a:p>
        </p:txBody>
      </p:sp>
    </p:spTree>
    <p:extLst>
      <p:ext uri="{BB962C8B-B14F-4D97-AF65-F5344CB8AC3E}">
        <p14:creationId xmlns:p14="http://schemas.microsoft.com/office/powerpoint/2010/main" val="257018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15D7-9C2C-1BAF-97FC-6B009809F4A6}"/>
              </a:ext>
            </a:extLst>
          </p:cNvPr>
          <p:cNvSpPr>
            <a:spLocks noGrp="1"/>
          </p:cNvSpPr>
          <p:nvPr>
            <p:ph type="ctrTitle"/>
          </p:nvPr>
        </p:nvSpPr>
        <p:spPr/>
        <p:txBody>
          <a:bodyPr/>
          <a:lstStyle/>
          <a:p>
            <a:r>
              <a:rPr lang="cy-GB" noProof="0" dirty="0"/>
              <a:t>DIOLCH AM GYMRYD RHAN</a:t>
            </a:r>
          </a:p>
        </p:txBody>
      </p:sp>
    </p:spTree>
    <p:extLst>
      <p:ext uri="{BB962C8B-B14F-4D97-AF65-F5344CB8AC3E}">
        <p14:creationId xmlns:p14="http://schemas.microsoft.com/office/powerpoint/2010/main" val="821416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926804-3E56-88C7-7F22-F5D701CCC875}"/>
              </a:ext>
            </a:extLst>
          </p:cNvPr>
          <p:cNvSpPr>
            <a:spLocks noGrp="1"/>
          </p:cNvSpPr>
          <p:nvPr>
            <p:ph type="ctrTitle"/>
          </p:nvPr>
        </p:nvSpPr>
        <p:spPr/>
        <p:txBody>
          <a:bodyPr/>
          <a:lstStyle/>
          <a:p>
            <a:r>
              <a:rPr lang="cy-GB" sz="5400" b="0" noProof="0" dirty="0">
                <a:latin typeface="Rubik SemiBold" pitchFamily="2" charset="-79"/>
                <a:cs typeface="Rubik SemiBold" pitchFamily="2" charset="-79"/>
              </a:rPr>
              <a:t>BETH YW’R BIG NUMBER NATTER?</a:t>
            </a:r>
            <a:endParaRPr lang="en-US" dirty="0"/>
          </a:p>
        </p:txBody>
      </p:sp>
      <p:sp>
        <p:nvSpPr>
          <p:cNvPr id="4" name="Rounded Rectangle 3">
            <a:extLst>
              <a:ext uri="{FF2B5EF4-FFF2-40B4-BE49-F238E27FC236}">
                <a16:creationId xmlns:a16="http://schemas.microsoft.com/office/drawing/2014/main" id="{C3DF6EC4-C2A7-9FE5-1731-C4360771B8E7}"/>
              </a:ext>
            </a:extLst>
          </p:cNvPr>
          <p:cNvSpPr/>
          <p:nvPr/>
        </p:nvSpPr>
        <p:spPr>
          <a:xfrm>
            <a:off x="628650" y="3193919"/>
            <a:ext cx="2660701" cy="3234589"/>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y-GB" sz="1200" b="1" i="0" u="none" strike="noStrike" kern="1200" cap="none" spc="0" normalizeH="0" baseline="0" noProof="0" dirty="0">
                <a:ln>
                  <a:noFill/>
                </a:ln>
                <a:solidFill>
                  <a:schemeClr val="bg1"/>
                </a:solidFill>
                <a:effectLst/>
                <a:highlight>
                  <a:srgbClr val="00304A"/>
                </a:highlight>
                <a:uLnTx/>
                <a:uFillTx/>
                <a:latin typeface="Lato"/>
                <a:ea typeface="+mn-ea"/>
                <a:cs typeface="+mn-cs"/>
              </a:rPr>
              <a:t>Y Big Number Natter yw’r unig sgwrs genedlaethol yn y DU am rifau.</a:t>
            </a:r>
          </a:p>
          <a:p>
            <a:pPr marL="0" indent="0">
              <a:lnSpc>
                <a:spcPct val="100000"/>
              </a:lnSpc>
              <a:spcBef>
                <a:spcPts val="0"/>
              </a:spcBef>
              <a:buNone/>
            </a:pPr>
            <a:endParaRPr lang="en-GB" sz="1200" i="0" u="none" strike="noStrike" baseline="0" dirty="0">
              <a:solidFill>
                <a:srgbClr val="E5007D"/>
              </a:solidFill>
              <a:highlight>
                <a:srgbClr val="A9E408"/>
              </a:highlight>
              <a:latin typeface="Lato"/>
            </a:endParaRPr>
          </a:p>
          <a:p>
            <a:pPr marL="0" indent="0">
              <a:lnSpc>
                <a:spcPct val="100000"/>
              </a:lnSpc>
              <a:spcBef>
                <a:spcPts val="0"/>
              </a:spcBef>
              <a:buNone/>
            </a:pPr>
            <a:r>
              <a:rPr lang="cy-GB" sz="1200" i="0" u="none" strike="noStrike" baseline="0" dirty="0">
                <a:latin typeface="Lato"/>
              </a:rPr>
              <a:t>Mae’n gyfle siarad am ein teimladau am fathemateg, a’i charu neu ei chasáu, mae gan bawb farn!</a:t>
            </a:r>
          </a:p>
          <a:p>
            <a:pPr marL="0" indent="0">
              <a:lnSpc>
                <a:spcPct val="100000"/>
              </a:lnSpc>
              <a:spcBef>
                <a:spcPts val="0"/>
              </a:spcBef>
              <a:buNone/>
            </a:pPr>
            <a:endParaRPr lang="cy-GB" sz="1200" b="1" dirty="0">
              <a:latin typeface="Lato"/>
            </a:endParaRPr>
          </a:p>
          <a:p>
            <a:r>
              <a:rPr lang="cy-GB" sz="1200" b="1" i="0" u="none" strike="noStrike" baseline="0" dirty="0">
                <a:latin typeface="Lato"/>
              </a:rPr>
              <a:t>Fyddwch chi ddim yn gwneud unrhyw fathemateg yn y sesiwn hon </a:t>
            </a:r>
            <a:r>
              <a:rPr lang="cy-GB" sz="1200" i="0" u="none" strike="noStrike" baseline="0" dirty="0">
                <a:latin typeface="Lato"/>
              </a:rPr>
              <a:t>– mae’n gyfle rhannu eich meddyliau a’ch profiadau. Mae’n iawn i fod yn onest am eich teimladau, bod yn dda neu’n ddrwg.</a:t>
            </a:r>
            <a:endParaRPr lang="cy-GB" sz="1200" dirty="0">
              <a:solidFill>
                <a:srgbClr val="000000"/>
              </a:solidFill>
              <a:latin typeface="Lato" panose="020F0502020204030203" pitchFamily="34" charset="0"/>
            </a:endParaRPr>
          </a:p>
        </p:txBody>
      </p:sp>
      <p:sp>
        <p:nvSpPr>
          <p:cNvPr id="5" name="Rounded Rectangle 4">
            <a:extLst>
              <a:ext uri="{FF2B5EF4-FFF2-40B4-BE49-F238E27FC236}">
                <a16:creationId xmlns:a16="http://schemas.microsoft.com/office/drawing/2014/main" id="{6D33051E-F95C-7C25-2707-3B2C3786B290}"/>
              </a:ext>
            </a:extLst>
          </p:cNvPr>
          <p:cNvSpPr/>
          <p:nvPr/>
        </p:nvSpPr>
        <p:spPr>
          <a:xfrm>
            <a:off x="3413413" y="3193919"/>
            <a:ext cx="2660701" cy="3541177"/>
          </a:xfrm>
          <a:prstGeom prst="roundRect">
            <a:avLst/>
          </a:prstGeom>
          <a:solidFill>
            <a:srgbClr val="00304A"/>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0" indent="0">
              <a:lnSpc>
                <a:spcPct val="100000"/>
              </a:lnSpc>
              <a:spcBef>
                <a:spcPts val="0"/>
              </a:spcBef>
              <a:buNone/>
            </a:pPr>
            <a:r>
              <a:rPr lang="cy-GB" sz="1200" b="1" dirty="0">
                <a:solidFill>
                  <a:schemeClr val="bg1"/>
                </a:solidFill>
                <a:highlight>
                  <a:srgbClr val="F49422"/>
                </a:highlight>
                <a:latin typeface="Lato" panose="020F0502020204030203" pitchFamily="34" charset="0"/>
              </a:rPr>
              <a:t>Achos mae gan hanner oedolion oedran gweithio'r DU lefelau rhifedd plentyn ysgol gynradd.</a:t>
            </a:r>
            <a:r>
              <a:rPr lang="cy-GB" sz="1200" b="1" i="0" u="none" strike="noStrike" baseline="0" dirty="0">
                <a:solidFill>
                  <a:schemeClr val="bg1"/>
                </a:solidFill>
                <a:highlight>
                  <a:srgbClr val="F49422"/>
                </a:highlight>
                <a:latin typeface="Lato" panose="020F0502020204030203" pitchFamily="34" charset="0"/>
              </a:rPr>
              <a:t> </a:t>
            </a:r>
          </a:p>
          <a:p>
            <a:pPr marL="0" indent="0">
              <a:lnSpc>
                <a:spcPct val="100000"/>
              </a:lnSpc>
              <a:spcBef>
                <a:spcPts val="0"/>
              </a:spcBef>
              <a:buNone/>
            </a:pPr>
            <a:endParaRPr lang="en-GB" sz="1200" b="1" i="0" u="none" strike="noStrike" baseline="0" dirty="0">
              <a:solidFill>
                <a:schemeClr val="bg1"/>
              </a:solidFill>
              <a:highlight>
                <a:srgbClr val="3C3C3B"/>
              </a:highlight>
              <a:latin typeface="Lato" panose="020F0502020204030203" pitchFamily="34" charset="0"/>
            </a:endParaRPr>
          </a:p>
          <a:p>
            <a:pPr marL="0" indent="0">
              <a:lnSpc>
                <a:spcPct val="100000"/>
              </a:lnSpc>
              <a:spcBef>
                <a:spcPts val="0"/>
              </a:spcBef>
              <a:buNone/>
            </a:pPr>
            <a:r>
              <a:rPr lang="cy-GB" sz="1200" b="0" i="0" u="none" strike="noStrike" baseline="0" dirty="0">
                <a:solidFill>
                  <a:schemeClr val="bg1"/>
                </a:solidFill>
                <a:latin typeface="Lato" panose="020F0502020204030203" pitchFamily="34" charset="0"/>
              </a:rPr>
              <a:t>Gall hyn ddal pobl yn ôl mewn meysydd gwahanol yn eu bywydau a’u gwneud nhw’n fwy agored i bethau fel dyled, diweithdra, iechyd gwael a thwyll. Gall hefyd wneud rhai pethau’n anos delio â nhw, fel costau byw cynyddol.</a:t>
            </a:r>
          </a:p>
          <a:p>
            <a:pPr marL="0" indent="0">
              <a:lnSpc>
                <a:spcPct val="100000"/>
              </a:lnSpc>
              <a:spcBef>
                <a:spcPts val="0"/>
              </a:spcBef>
              <a:buNone/>
            </a:pPr>
            <a:endParaRPr lang="cy-GB" sz="1200" b="0" i="0" u="none" strike="noStrike" baseline="0" dirty="0">
              <a:solidFill>
                <a:schemeClr val="bg1"/>
              </a:solidFill>
              <a:latin typeface="Lato" panose="020F0502020204030203" pitchFamily="34" charset="0"/>
            </a:endParaRPr>
          </a:p>
          <a:p>
            <a:pPr marL="0" indent="0">
              <a:lnSpc>
                <a:spcPct val="100000"/>
              </a:lnSpc>
              <a:spcBef>
                <a:spcPts val="0"/>
              </a:spcBef>
              <a:buNone/>
            </a:pPr>
            <a:r>
              <a:rPr lang="cy-GB" sz="1200" b="0" i="0" u="none" strike="noStrike" baseline="0" dirty="0">
                <a:solidFill>
                  <a:schemeClr val="bg1"/>
                </a:solidFill>
                <a:latin typeface="Lato" panose="020F0502020204030203" pitchFamily="34" charset="0"/>
              </a:rPr>
              <a:t>Ond gall pawb wella eu rhifedd, ac mae siarad am rifau’n gam cychwynnol gwych wrth gynyddu sgiliau a hyder gyda rhifau!</a:t>
            </a:r>
          </a:p>
        </p:txBody>
      </p:sp>
      <p:sp>
        <p:nvSpPr>
          <p:cNvPr id="6" name="Rounded Rectangle 5">
            <a:extLst>
              <a:ext uri="{FF2B5EF4-FFF2-40B4-BE49-F238E27FC236}">
                <a16:creationId xmlns:a16="http://schemas.microsoft.com/office/drawing/2014/main" id="{0B9986FF-016C-5FB0-4A86-F6F928004625}"/>
              </a:ext>
            </a:extLst>
          </p:cNvPr>
          <p:cNvSpPr/>
          <p:nvPr/>
        </p:nvSpPr>
        <p:spPr>
          <a:xfrm>
            <a:off x="6198176" y="3193918"/>
            <a:ext cx="2660701" cy="984678"/>
          </a:xfrm>
          <a:prstGeom prst="roundRect">
            <a:avLst/>
          </a:prstGeom>
          <a:solidFill>
            <a:srgbClr val="F4942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cy-GB" sz="1200" b="1">
                <a:solidFill>
                  <a:srgbClr val="00304A"/>
                </a:solidFill>
                <a:highlight>
                  <a:srgbClr val="17BBEE"/>
                </a:highlight>
                <a:latin typeface="Lato" panose="020F0502020204030203" pitchFamily="34" charset="0"/>
              </a:rPr>
              <a:t>Cynhelir Number Confidence Week ddydd Mercher 3-7 Tachwedd, neu unrhyw bryd yn ystod mis Tachwedd. </a:t>
            </a:r>
            <a:endParaRPr lang="cy-GB" sz="1200" b="1" dirty="0">
              <a:solidFill>
                <a:srgbClr val="00304A"/>
              </a:solidFill>
              <a:highlight>
                <a:srgbClr val="17BBEE"/>
              </a:highlight>
              <a:latin typeface="Lato" panose="020F0502020204030203" pitchFamily="34" charset="0"/>
            </a:endParaRPr>
          </a:p>
        </p:txBody>
      </p:sp>
      <p:sp>
        <p:nvSpPr>
          <p:cNvPr id="7" name="Title 1">
            <a:extLst>
              <a:ext uri="{FF2B5EF4-FFF2-40B4-BE49-F238E27FC236}">
                <a16:creationId xmlns:a16="http://schemas.microsoft.com/office/drawing/2014/main" id="{6D937D8E-1BAE-2C51-391D-036D9AE35C7E}"/>
              </a:ext>
            </a:extLst>
          </p:cNvPr>
          <p:cNvSpPr txBox="1">
            <a:spLocks/>
          </p:cNvSpPr>
          <p:nvPr/>
        </p:nvSpPr>
        <p:spPr>
          <a:xfrm>
            <a:off x="736966" y="2771355"/>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17BBEE"/>
                </a:solidFill>
                <a:latin typeface="Rubik SemiBold" pitchFamily="2" charset="-79"/>
                <a:cs typeface="Rubik SemiBold" pitchFamily="2" charset="-79"/>
              </a:rPr>
              <a:t>BETH?</a:t>
            </a:r>
            <a:endParaRPr lang="en-GB" sz="1800" b="0" dirty="0">
              <a:solidFill>
                <a:srgbClr val="17BBEE"/>
              </a:solidFill>
              <a:latin typeface="Rubik SemiBold" pitchFamily="2" charset="-79"/>
              <a:cs typeface="Rubik SemiBold" pitchFamily="2" charset="-79"/>
            </a:endParaRPr>
          </a:p>
        </p:txBody>
      </p:sp>
      <p:sp>
        <p:nvSpPr>
          <p:cNvPr id="8" name="Title 1">
            <a:extLst>
              <a:ext uri="{FF2B5EF4-FFF2-40B4-BE49-F238E27FC236}">
                <a16:creationId xmlns:a16="http://schemas.microsoft.com/office/drawing/2014/main" id="{81149827-9CF0-0AA6-C652-4A84DE1746E5}"/>
              </a:ext>
            </a:extLst>
          </p:cNvPr>
          <p:cNvSpPr txBox="1">
            <a:spLocks/>
          </p:cNvSpPr>
          <p:nvPr/>
        </p:nvSpPr>
        <p:spPr>
          <a:xfrm>
            <a:off x="3527319" y="2771354"/>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00304A"/>
                </a:solidFill>
                <a:latin typeface="Rubik SemiBold" pitchFamily="2" charset="-79"/>
                <a:cs typeface="Rubik SemiBold" pitchFamily="2" charset="-79"/>
              </a:rPr>
              <a:t>PAM?</a:t>
            </a:r>
            <a:endParaRPr lang="en-GB" sz="1800" b="0" dirty="0">
              <a:solidFill>
                <a:srgbClr val="00304A"/>
              </a:solidFill>
              <a:latin typeface="Rubik SemiBold" pitchFamily="2" charset="-79"/>
              <a:cs typeface="Rubik SemiBold" pitchFamily="2" charset="-79"/>
            </a:endParaRPr>
          </a:p>
        </p:txBody>
      </p:sp>
      <p:sp>
        <p:nvSpPr>
          <p:cNvPr id="9" name="Title 1">
            <a:extLst>
              <a:ext uri="{FF2B5EF4-FFF2-40B4-BE49-F238E27FC236}">
                <a16:creationId xmlns:a16="http://schemas.microsoft.com/office/drawing/2014/main" id="{F95A9A79-0279-FC62-B23F-5E8912721FFC}"/>
              </a:ext>
            </a:extLst>
          </p:cNvPr>
          <p:cNvSpPr txBox="1">
            <a:spLocks/>
          </p:cNvSpPr>
          <p:nvPr/>
        </p:nvSpPr>
        <p:spPr>
          <a:xfrm>
            <a:off x="6317672" y="2771353"/>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F49422"/>
                </a:solidFill>
                <a:latin typeface="Rubik SemiBold" pitchFamily="2" charset="-79"/>
                <a:cs typeface="Rubik SemiBold" pitchFamily="2" charset="-79"/>
              </a:rPr>
              <a:t>PRYD?</a:t>
            </a:r>
            <a:endParaRPr lang="en-GB" sz="1800" b="0" dirty="0">
              <a:solidFill>
                <a:srgbClr val="F49422"/>
              </a:solidFill>
              <a:latin typeface="Rubik SemiBold" pitchFamily="2" charset="-79"/>
              <a:cs typeface="Rubik SemiBold" pitchFamily="2" charset="-79"/>
            </a:endParaRPr>
          </a:p>
        </p:txBody>
      </p:sp>
    </p:spTree>
    <p:extLst>
      <p:ext uri="{BB962C8B-B14F-4D97-AF65-F5344CB8AC3E}">
        <p14:creationId xmlns:p14="http://schemas.microsoft.com/office/powerpoint/2010/main" val="1186388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3B5C12-F922-C42E-F5A5-796DFFE272F0}"/>
              </a:ext>
            </a:extLst>
          </p:cNvPr>
          <p:cNvSpPr>
            <a:spLocks noGrp="1"/>
          </p:cNvSpPr>
          <p:nvPr>
            <p:ph type="ctrTitle"/>
          </p:nvPr>
        </p:nvSpPr>
        <p:spPr/>
        <p:txBody>
          <a:bodyPr/>
          <a:lstStyle/>
          <a:p>
            <a:r>
              <a:rPr lang="cy-GB" sz="4400" b="0" noProof="0" dirty="0">
                <a:latin typeface="Rubik SemiBold" pitchFamily="2" charset="-79"/>
                <a:cs typeface="Rubik SemiBold" pitchFamily="2" charset="-79"/>
              </a:rPr>
              <a:t>SUT MAE POBL ERAILL YN TEIMLO AM FATHEMATEG?</a:t>
            </a:r>
            <a:endParaRPr lang="en-US" sz="4400" dirty="0"/>
          </a:p>
        </p:txBody>
      </p:sp>
      <p:pic>
        <p:nvPicPr>
          <p:cNvPr id="4" name="Picture 3" descr="A hand pointing at something&#10;&#10;Description automatically generated">
            <a:extLst>
              <a:ext uri="{FF2B5EF4-FFF2-40B4-BE49-F238E27FC236}">
                <a16:creationId xmlns:a16="http://schemas.microsoft.com/office/drawing/2014/main" id="{D7557A4C-E09A-B288-06A8-D5E453B63B34}"/>
              </a:ext>
            </a:extLst>
          </p:cNvPr>
          <p:cNvPicPr>
            <a:picLocks noChangeAspect="1"/>
          </p:cNvPicPr>
          <p:nvPr/>
        </p:nvPicPr>
        <p:blipFill>
          <a:blip r:embed="rId3"/>
          <a:stretch>
            <a:fillRect/>
          </a:stretch>
        </p:blipFill>
        <p:spPr>
          <a:xfrm flipH="1">
            <a:off x="7813246" y="5737732"/>
            <a:ext cx="1393813" cy="1393813"/>
          </a:xfrm>
          <a:prstGeom prst="rect">
            <a:avLst/>
          </a:prstGeom>
        </p:spPr>
      </p:pic>
      <p:sp>
        <p:nvSpPr>
          <p:cNvPr id="6" name="Text Placeholder 2">
            <a:extLst>
              <a:ext uri="{FF2B5EF4-FFF2-40B4-BE49-F238E27FC236}">
                <a16:creationId xmlns:a16="http://schemas.microsoft.com/office/drawing/2014/main" id="{52A97E4D-4FD4-B678-BB25-4A395CFFFBE4}"/>
              </a:ext>
            </a:extLst>
          </p:cNvPr>
          <p:cNvSpPr>
            <a:spLocks noGrp="1"/>
          </p:cNvSpPr>
          <p:nvPr>
            <p:ph type="body" sz="quarter" idx="10"/>
          </p:nvPr>
        </p:nvSpPr>
        <p:spPr>
          <a:xfrm>
            <a:off x="661530" y="3079694"/>
            <a:ext cx="3038550" cy="1186110"/>
          </a:xfrm>
        </p:spPr>
        <p:txBody>
          <a:bodyPr lIns="91440" tIns="45720" rIns="91440" bIns="45720" anchor="t"/>
          <a:lstStyle/>
          <a:p>
            <a:pPr marL="0" indent="0">
              <a:buNone/>
            </a:pPr>
            <a:r>
              <a:rPr lang="cy-GB" sz="1800" noProof="0" dirty="0">
                <a:latin typeface="Lato" panose="020F0502020204030203" pitchFamily="34" charset="0"/>
              </a:rPr>
              <a:t>Gwrandewch ar bobl eraill y siarad am eu teimladau am fathemateg – cliciwch ar y llun neu ar y </a:t>
            </a:r>
            <a:r>
              <a:rPr lang="cy-GB" sz="1800" noProof="0" dirty="0">
                <a:latin typeface="Lato" panose="020F0502020204030203" pitchFamily="34" charset="0"/>
                <a:hlinkClick r:id="rId4"/>
              </a:rPr>
              <a:t>ddolen hon</a:t>
            </a:r>
            <a:r>
              <a:rPr lang="cy-GB" sz="1800" noProof="0" dirty="0">
                <a:latin typeface="Lato" panose="020F0502020204030203" pitchFamily="34" charset="0"/>
              </a:rPr>
              <a:t>.</a:t>
            </a:r>
          </a:p>
        </p:txBody>
      </p:sp>
      <p:sp>
        <p:nvSpPr>
          <p:cNvPr id="7" name="TextBox 6">
            <a:extLst>
              <a:ext uri="{FF2B5EF4-FFF2-40B4-BE49-F238E27FC236}">
                <a16:creationId xmlns:a16="http://schemas.microsoft.com/office/drawing/2014/main" id="{79D41BAD-33C7-995A-9D53-5F9A0893E9A2}"/>
              </a:ext>
            </a:extLst>
          </p:cNvPr>
          <p:cNvSpPr txBox="1"/>
          <p:nvPr/>
        </p:nvSpPr>
        <p:spPr>
          <a:xfrm>
            <a:off x="4929904" y="6157639"/>
            <a:ext cx="3146937" cy="553998"/>
          </a:xfrm>
          <a:prstGeom prst="rect">
            <a:avLst/>
          </a:prstGeom>
          <a:noFill/>
        </p:spPr>
        <p:txBody>
          <a:bodyPr wrap="square">
            <a:spAutoFit/>
          </a:bodyPr>
          <a:lstStyle/>
          <a:p>
            <a:r>
              <a:rPr lang="cy-GB" sz="1500" b="1" i="0" strike="noStrike" baseline="0" dirty="0">
                <a:solidFill>
                  <a:srgbClr val="F49422"/>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Dysgwch fwy am rai o Big Number Natters y llynedd.</a:t>
            </a:r>
          </a:p>
        </p:txBody>
      </p:sp>
      <p:pic>
        <p:nvPicPr>
          <p:cNvPr id="9" name="Picture 8" descr="A person with brown hair&#10;&#10;Description automatically generated">
            <a:hlinkClick r:id="rId4"/>
            <a:extLst>
              <a:ext uri="{FF2B5EF4-FFF2-40B4-BE49-F238E27FC236}">
                <a16:creationId xmlns:a16="http://schemas.microsoft.com/office/drawing/2014/main" id="{2BE42291-172E-B582-A082-D9F729EE9A36}"/>
              </a:ext>
            </a:extLst>
          </p:cNvPr>
          <p:cNvPicPr>
            <a:picLocks noChangeAspect="1"/>
          </p:cNvPicPr>
          <p:nvPr/>
        </p:nvPicPr>
        <p:blipFill>
          <a:blip r:embed="rId6"/>
          <a:stretch>
            <a:fillRect/>
          </a:stretch>
        </p:blipFill>
        <p:spPr>
          <a:xfrm>
            <a:off x="4572000" y="2747100"/>
            <a:ext cx="4079986" cy="3276839"/>
          </a:xfrm>
          <a:prstGeom prst="rect">
            <a:avLst/>
          </a:prstGeom>
        </p:spPr>
      </p:pic>
      <p:pic>
        <p:nvPicPr>
          <p:cNvPr id="14" name="Picture 13" descr="A couple of people sitting in bean bags&#10;&#10;Description automatically generated">
            <a:extLst>
              <a:ext uri="{FF2B5EF4-FFF2-40B4-BE49-F238E27FC236}">
                <a16:creationId xmlns:a16="http://schemas.microsoft.com/office/drawing/2014/main" id="{096A6D86-37AC-98A1-65BB-03ED75AFDC59}"/>
              </a:ext>
            </a:extLst>
          </p:cNvPr>
          <p:cNvPicPr>
            <a:picLocks noChangeAspect="1"/>
          </p:cNvPicPr>
          <p:nvPr/>
        </p:nvPicPr>
        <p:blipFill>
          <a:blip r:embed="rId7"/>
          <a:stretch>
            <a:fillRect/>
          </a:stretch>
        </p:blipFill>
        <p:spPr>
          <a:xfrm>
            <a:off x="542385" y="3775587"/>
            <a:ext cx="3276839" cy="3276839"/>
          </a:xfrm>
          <a:prstGeom prst="rect">
            <a:avLst/>
          </a:prstGeom>
        </p:spPr>
      </p:pic>
    </p:spTree>
    <p:extLst>
      <p:ext uri="{BB962C8B-B14F-4D97-AF65-F5344CB8AC3E}">
        <p14:creationId xmlns:p14="http://schemas.microsoft.com/office/powerpoint/2010/main" val="992047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0E677-19BF-8170-3300-A961E117F2B3}"/>
              </a:ext>
            </a:extLst>
          </p:cNvPr>
          <p:cNvSpPr>
            <a:spLocks noGrp="1"/>
          </p:cNvSpPr>
          <p:nvPr>
            <p:ph type="ctrTitle"/>
          </p:nvPr>
        </p:nvSpPr>
        <p:spPr/>
        <p:txBody>
          <a:bodyPr/>
          <a:lstStyle/>
          <a:p>
            <a:r>
              <a:rPr lang="cy-GB" sz="5400" b="0" noProof="0" dirty="0">
                <a:latin typeface="Rubik SemiBold" pitchFamily="2" charset="-79"/>
                <a:cs typeface="Rubik SemiBold" pitchFamily="2" charset="-79"/>
              </a:rPr>
              <a:t>RHIFEDD YN Y DU</a:t>
            </a:r>
            <a:endParaRPr lang="en-US" dirty="0"/>
          </a:p>
        </p:txBody>
      </p:sp>
      <p:grpSp>
        <p:nvGrpSpPr>
          <p:cNvPr id="4" name="Group 3">
            <a:extLst>
              <a:ext uri="{FF2B5EF4-FFF2-40B4-BE49-F238E27FC236}">
                <a16:creationId xmlns:a16="http://schemas.microsoft.com/office/drawing/2014/main" id="{71BE74FF-B871-19E5-B03F-49943BCE2894}"/>
              </a:ext>
            </a:extLst>
          </p:cNvPr>
          <p:cNvGrpSpPr/>
          <p:nvPr/>
        </p:nvGrpSpPr>
        <p:grpSpPr>
          <a:xfrm>
            <a:off x="385304" y="2958088"/>
            <a:ext cx="3870486" cy="3085935"/>
            <a:chOff x="415207" y="1835941"/>
            <a:chExt cx="3870486" cy="3085935"/>
          </a:xfrm>
        </p:grpSpPr>
        <p:graphicFrame>
          <p:nvGraphicFramePr>
            <p:cNvPr id="5" name="Chart 4">
              <a:extLst>
                <a:ext uri="{FF2B5EF4-FFF2-40B4-BE49-F238E27FC236}">
                  <a16:creationId xmlns:a16="http://schemas.microsoft.com/office/drawing/2014/main" id="{232798E1-2F53-2E58-7BB7-35021C43F803}"/>
                </a:ext>
              </a:extLst>
            </p:cNvPr>
            <p:cNvGraphicFramePr/>
            <p:nvPr>
              <p:extLst>
                <p:ext uri="{D42A27DB-BD31-4B8C-83A1-F6EECF244321}">
                  <p14:modId xmlns:p14="http://schemas.microsoft.com/office/powerpoint/2010/main" val="3466820299"/>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B2CABDB-CAAE-025F-6C60-0BD3EF9C4510}"/>
                </a:ext>
              </a:extLst>
            </p:cNvPr>
            <p:cNvSpPr txBox="1"/>
            <p:nvPr/>
          </p:nvSpPr>
          <p:spPr>
            <a:xfrm>
              <a:off x="1628407" y="2956876"/>
              <a:ext cx="1444086" cy="769441"/>
            </a:xfrm>
            <a:prstGeom prst="rect">
              <a:avLst/>
            </a:prstGeom>
            <a:noFill/>
          </p:spPr>
          <p:txBody>
            <a:bodyPr wrap="square" rtlCol="0">
              <a:spAutoFit/>
            </a:bodyPr>
            <a:lstStyle/>
            <a:p>
              <a:pPr algn="ctr"/>
              <a:r>
                <a:rPr lang="en-US" sz="4400" b="1" dirty="0">
                  <a:solidFill>
                    <a:srgbClr val="01304A"/>
                  </a:solidFill>
                  <a:latin typeface="Rubik" pitchFamily="2" charset="-79"/>
                  <a:cs typeface="Rubik" pitchFamily="2" charset="-79"/>
                </a:rPr>
                <a:t>49%</a:t>
              </a:r>
            </a:p>
          </p:txBody>
        </p:sp>
        <p:sp>
          <p:nvSpPr>
            <p:cNvPr id="7" name="TextBox 6">
              <a:extLst>
                <a:ext uri="{FF2B5EF4-FFF2-40B4-BE49-F238E27FC236}">
                  <a16:creationId xmlns:a16="http://schemas.microsoft.com/office/drawing/2014/main" id="{8212C25F-8BEB-CDBC-9D8F-37A23981D464}"/>
                </a:ext>
              </a:extLst>
            </p:cNvPr>
            <p:cNvSpPr txBox="1"/>
            <p:nvPr/>
          </p:nvSpPr>
          <p:spPr>
            <a:xfrm>
              <a:off x="885239" y="4275545"/>
              <a:ext cx="2930422" cy="646331"/>
            </a:xfrm>
            <a:prstGeom prst="rect">
              <a:avLst/>
            </a:prstGeom>
            <a:noFill/>
          </p:spPr>
          <p:txBody>
            <a:bodyPr wrap="square" rtlCol="0">
              <a:spAutoFit/>
            </a:bodyPr>
            <a:lstStyle/>
            <a:p>
              <a:pPr algn="ctr">
                <a:lnSpc>
                  <a:spcPct val="100000"/>
                </a:lnSpc>
                <a:spcBef>
                  <a:spcPts val="0"/>
                </a:spcBef>
              </a:pPr>
              <a:r>
                <a:rPr lang="cy-GB" altLang="en-US" sz="1200" dirty="0">
                  <a:latin typeface="Lato" panose="020F0502020204030203" pitchFamily="34" charset="77"/>
                </a:rPr>
                <a:t>yw canran yr oedolion oedran gweithio sydd â’r sgiliau rhifedd sy’n ddisgwyliedig o blant yn yr ysgol gynradd.</a:t>
              </a:r>
            </a:p>
          </p:txBody>
        </p:sp>
      </p:grpSp>
      <p:grpSp>
        <p:nvGrpSpPr>
          <p:cNvPr id="8" name="Group 7">
            <a:extLst>
              <a:ext uri="{FF2B5EF4-FFF2-40B4-BE49-F238E27FC236}">
                <a16:creationId xmlns:a16="http://schemas.microsoft.com/office/drawing/2014/main" id="{681B5F0E-30AE-450B-1852-214F64979943}"/>
              </a:ext>
            </a:extLst>
          </p:cNvPr>
          <p:cNvGrpSpPr/>
          <p:nvPr/>
        </p:nvGrpSpPr>
        <p:grpSpPr>
          <a:xfrm>
            <a:off x="4572000" y="2958088"/>
            <a:ext cx="3870486" cy="3289153"/>
            <a:chOff x="415207" y="1835941"/>
            <a:chExt cx="3870486" cy="3289153"/>
          </a:xfrm>
        </p:grpSpPr>
        <p:graphicFrame>
          <p:nvGraphicFramePr>
            <p:cNvPr id="9" name="Chart 8">
              <a:extLst>
                <a:ext uri="{FF2B5EF4-FFF2-40B4-BE49-F238E27FC236}">
                  <a16:creationId xmlns:a16="http://schemas.microsoft.com/office/drawing/2014/main" id="{B006F0AC-BDBA-81FA-2334-877E9EAE8C52}"/>
                </a:ext>
              </a:extLst>
            </p:cNvPr>
            <p:cNvGraphicFramePr/>
            <p:nvPr>
              <p:extLst>
                <p:ext uri="{D42A27DB-BD31-4B8C-83A1-F6EECF244321}">
                  <p14:modId xmlns:p14="http://schemas.microsoft.com/office/powerpoint/2010/main" val="3958811831"/>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BFE11D6D-1857-1F89-0DF2-BA425C258B5A}"/>
                </a:ext>
              </a:extLst>
            </p:cNvPr>
            <p:cNvSpPr txBox="1"/>
            <p:nvPr/>
          </p:nvSpPr>
          <p:spPr>
            <a:xfrm>
              <a:off x="1628407" y="2956876"/>
              <a:ext cx="1444086" cy="769441"/>
            </a:xfrm>
            <a:prstGeom prst="rect">
              <a:avLst/>
            </a:prstGeom>
            <a:noFill/>
          </p:spPr>
          <p:txBody>
            <a:bodyPr wrap="square" rtlCol="0">
              <a:spAutoFit/>
            </a:bodyPr>
            <a:lstStyle/>
            <a:p>
              <a:pPr algn="ctr"/>
              <a:r>
                <a:rPr lang="en-US" sz="4400" b="1" dirty="0">
                  <a:solidFill>
                    <a:srgbClr val="01304A"/>
                  </a:solidFill>
                  <a:latin typeface="Rubik" pitchFamily="2" charset="-79"/>
                  <a:cs typeface="Rubik" pitchFamily="2" charset="-79"/>
                </a:rPr>
                <a:t>30%</a:t>
              </a:r>
            </a:p>
          </p:txBody>
        </p:sp>
        <p:sp>
          <p:nvSpPr>
            <p:cNvPr id="11" name="TextBox 10">
              <a:extLst>
                <a:ext uri="{FF2B5EF4-FFF2-40B4-BE49-F238E27FC236}">
                  <a16:creationId xmlns:a16="http://schemas.microsoft.com/office/drawing/2014/main" id="{E1563E15-3879-B823-41F9-C37096595133}"/>
                </a:ext>
              </a:extLst>
            </p:cNvPr>
            <p:cNvSpPr txBox="1"/>
            <p:nvPr/>
          </p:nvSpPr>
          <p:spPr>
            <a:xfrm>
              <a:off x="530536" y="4294097"/>
              <a:ext cx="3639827" cy="830997"/>
            </a:xfrm>
            <a:prstGeom prst="rect">
              <a:avLst/>
            </a:prstGeom>
            <a:noFill/>
          </p:spPr>
          <p:txBody>
            <a:bodyPr wrap="square" rtlCol="0">
              <a:spAutoFit/>
            </a:bodyPr>
            <a:lstStyle/>
            <a:p>
              <a:pPr algn="ctr">
                <a:lnSpc>
                  <a:spcPct val="100000"/>
                </a:lnSpc>
                <a:spcBef>
                  <a:spcPts val="0"/>
                </a:spcBef>
              </a:pPr>
              <a:r>
                <a:rPr lang="cy-GB" altLang="en-US" sz="1200" dirty="0">
                  <a:latin typeface="Lato" panose="020F0502020204030203" pitchFamily="34" charset="77"/>
                </a:rPr>
                <a:t>yw canran y bobl sy’n gadael yr ysgol (18-24 oed) yn teimlo’n bryderus am ddefnyddio mathemateg a rhifau. Nhw yw’r grŵp o oedolion sy’n poeni mwyaf am fathemateg yn y DU.</a:t>
              </a:r>
              <a:endParaRPr lang="cy-GB" altLang="en-US" sz="1100" dirty="0">
                <a:latin typeface="Lato" panose="020F0502020204030203" pitchFamily="34" charset="77"/>
              </a:endParaRPr>
            </a:p>
          </p:txBody>
        </p:sp>
      </p:grpSp>
      <p:sp>
        <p:nvSpPr>
          <p:cNvPr id="12" name="TextBox 11">
            <a:extLst>
              <a:ext uri="{FF2B5EF4-FFF2-40B4-BE49-F238E27FC236}">
                <a16:creationId xmlns:a16="http://schemas.microsoft.com/office/drawing/2014/main" id="{D47351D7-6B0E-2BA9-5F9D-4FE717FBD569}"/>
              </a:ext>
            </a:extLst>
          </p:cNvPr>
          <p:cNvSpPr txBox="1"/>
          <p:nvPr/>
        </p:nvSpPr>
        <p:spPr>
          <a:xfrm>
            <a:off x="4792711" y="2566833"/>
            <a:ext cx="3429061" cy="830997"/>
          </a:xfrm>
          <a:prstGeom prst="rect">
            <a:avLst/>
          </a:prstGeom>
          <a:noFill/>
        </p:spPr>
        <p:txBody>
          <a:bodyPr wrap="square">
            <a:spAutoFit/>
          </a:bodyPr>
          <a:lstStyle/>
          <a:p>
            <a:pPr algn="ctr"/>
            <a:r>
              <a:rPr lang="cy-GB" altLang="en-US" sz="1600" b="1" dirty="0">
                <a:solidFill>
                  <a:schemeClr val="bg1"/>
                </a:solidFill>
                <a:highlight>
                  <a:srgbClr val="F49422"/>
                </a:highlight>
                <a:latin typeface="Rubik" pitchFamily="2" charset="-79"/>
                <a:cs typeface="Rubik" pitchFamily="2" charset="-79"/>
              </a:rPr>
              <a:t>Mae miliynau o blant yn gadael yr ysgol â diffyg hyder wrth ddefnyddio rhifau</a:t>
            </a:r>
            <a:endParaRPr lang="cy-GB" sz="1600" b="1" dirty="0">
              <a:solidFill>
                <a:schemeClr val="bg1"/>
              </a:solidFill>
              <a:highlight>
                <a:srgbClr val="F49422"/>
              </a:highlight>
              <a:latin typeface="Rubik" pitchFamily="2" charset="-79"/>
              <a:cs typeface="Rubik" pitchFamily="2" charset="-79"/>
            </a:endParaRPr>
          </a:p>
        </p:txBody>
      </p:sp>
      <p:sp>
        <p:nvSpPr>
          <p:cNvPr id="13" name="TextBox 12">
            <a:extLst>
              <a:ext uri="{FF2B5EF4-FFF2-40B4-BE49-F238E27FC236}">
                <a16:creationId xmlns:a16="http://schemas.microsoft.com/office/drawing/2014/main" id="{BFCE6992-86E4-0FB9-85C8-7A9A69899BED}"/>
              </a:ext>
            </a:extLst>
          </p:cNvPr>
          <p:cNvSpPr txBox="1"/>
          <p:nvPr/>
        </p:nvSpPr>
        <p:spPr>
          <a:xfrm>
            <a:off x="500633" y="2689944"/>
            <a:ext cx="3639827" cy="338554"/>
          </a:xfrm>
          <a:prstGeom prst="rect">
            <a:avLst/>
          </a:prstGeom>
          <a:noFill/>
        </p:spPr>
        <p:txBody>
          <a:bodyPr wrap="square">
            <a:spAutoFit/>
          </a:bodyPr>
          <a:lstStyle/>
          <a:p>
            <a:pPr algn="ctr"/>
            <a:r>
              <a:rPr lang="cy-GB" altLang="en-US" sz="1600" b="1" dirty="0">
                <a:solidFill>
                  <a:srgbClr val="00304A"/>
                </a:solidFill>
                <a:highlight>
                  <a:srgbClr val="17BBEE"/>
                </a:highlight>
                <a:latin typeface="Rubik" pitchFamily="2" charset="-79"/>
                <a:cs typeface="Rubik" pitchFamily="2" charset="-79"/>
              </a:rPr>
              <a:t>Y broblem</a:t>
            </a:r>
            <a:endParaRPr lang="cy-GB" sz="1600" b="1" dirty="0">
              <a:solidFill>
                <a:srgbClr val="00304A"/>
              </a:solidFill>
              <a:highlight>
                <a:srgbClr val="17BBEE"/>
              </a:highlight>
              <a:latin typeface="Rubik" pitchFamily="2" charset="-79"/>
              <a:cs typeface="Rubik" pitchFamily="2" charset="-79"/>
            </a:endParaRPr>
          </a:p>
        </p:txBody>
      </p:sp>
    </p:spTree>
    <p:extLst>
      <p:ext uri="{BB962C8B-B14F-4D97-AF65-F5344CB8AC3E}">
        <p14:creationId xmlns:p14="http://schemas.microsoft.com/office/powerpoint/2010/main" val="3986269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E44CA-6E96-0015-2231-70DC12D60A6A}"/>
              </a:ext>
            </a:extLst>
          </p:cNvPr>
          <p:cNvSpPr>
            <a:spLocks noGrp="1"/>
          </p:cNvSpPr>
          <p:nvPr>
            <p:ph type="ctrTitle"/>
          </p:nvPr>
        </p:nvSpPr>
        <p:spPr/>
        <p:txBody>
          <a:bodyPr/>
          <a:lstStyle/>
          <a:p>
            <a:r>
              <a:rPr lang="cy-GB" sz="4400" b="0" noProof="0" dirty="0">
                <a:latin typeface="Rubik SemiBold" pitchFamily="2" charset="-79"/>
                <a:cs typeface="Rubik SemiBold" pitchFamily="2" charset="-79"/>
              </a:rPr>
              <a:t>SUT YDYCH CHI’N TEIMLO AM FATHEMATEG?</a:t>
            </a:r>
            <a:endParaRPr lang="en-US" sz="4400" dirty="0"/>
          </a:p>
        </p:txBody>
      </p:sp>
      <p:sp>
        <p:nvSpPr>
          <p:cNvPr id="4" name="Rounded Rectangle 4">
            <a:extLst>
              <a:ext uri="{FF2B5EF4-FFF2-40B4-BE49-F238E27FC236}">
                <a16:creationId xmlns:a16="http://schemas.microsoft.com/office/drawing/2014/main" id="{D641D337-AB6A-FC2D-F997-D366BDFC6A26}"/>
              </a:ext>
            </a:extLst>
          </p:cNvPr>
          <p:cNvSpPr/>
          <p:nvPr/>
        </p:nvSpPr>
        <p:spPr>
          <a:xfrm>
            <a:off x="5417127" y="2725511"/>
            <a:ext cx="3336348" cy="2206707"/>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cy-GB" sz="2000" b="1" dirty="0">
                <a:solidFill>
                  <a:schemeClr val="bg1"/>
                </a:solidFill>
                <a:latin typeface="Lato" panose="020F0502020204030203" pitchFamily="34" charset="0"/>
                <a:ea typeface="+mn-lt"/>
                <a:cs typeface="+mn-lt"/>
              </a:rPr>
              <a:t>Cofiwch:</a:t>
            </a:r>
            <a:endParaRPr lang="cy-GB" sz="1400" b="1" dirty="0">
              <a:solidFill>
                <a:schemeClr val="bg1"/>
              </a:solidFill>
              <a:latin typeface="Lato" panose="020F0502020204030203" pitchFamily="34" charset="0"/>
              <a:ea typeface="+mn-lt"/>
              <a:cs typeface="+mn-lt"/>
            </a:endParaRP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Gwrandewch ar yr hyn sydd gael eraill i'w ddweud.</a:t>
            </a: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Mae meddyliau pawb yn ddilys, boed yn gadarnhaol neu’n negyddol am rifau.</a:t>
            </a: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Byddwch yn amyneddgar ac yn garedig</a:t>
            </a:r>
            <a:r>
              <a:rPr lang="en-GB" sz="1400" dirty="0">
                <a:solidFill>
                  <a:schemeClr val="bg1"/>
                </a:solidFill>
                <a:latin typeface="Lato" panose="020F0502020204030203" pitchFamily="34" charset="0"/>
                <a:ea typeface="+mn-lt"/>
                <a:cs typeface="+mn-lt"/>
              </a:rPr>
              <a:t>.</a:t>
            </a:r>
            <a:endParaRPr lang="en-US" sz="1400" dirty="0">
              <a:latin typeface="Lato" panose="020F0502020204030203" pitchFamily="34" charset="0"/>
              <a:ea typeface="Lato"/>
              <a:cs typeface="Lato"/>
            </a:endParaRPr>
          </a:p>
        </p:txBody>
      </p:sp>
      <p:sp>
        <p:nvSpPr>
          <p:cNvPr id="5" name="Text Placeholder 7">
            <a:extLst>
              <a:ext uri="{FF2B5EF4-FFF2-40B4-BE49-F238E27FC236}">
                <a16:creationId xmlns:a16="http://schemas.microsoft.com/office/drawing/2014/main" id="{FB3D4FB2-4698-AEFB-C228-5AEB3B3799C3}"/>
              </a:ext>
            </a:extLst>
          </p:cNvPr>
          <p:cNvSpPr txBox="1">
            <a:spLocks/>
          </p:cNvSpPr>
          <p:nvPr/>
        </p:nvSpPr>
        <p:spPr>
          <a:xfrm>
            <a:off x="645577" y="2725511"/>
            <a:ext cx="4536145" cy="3599089"/>
          </a:xfrm>
          <a:prstGeom prst="rect">
            <a:avLst/>
          </a:prstGeom>
        </p:spPr>
        <p:txBody>
          <a:bodyPr lIns="91440" tIns="45720" rIns="91440" bIns="45720" anchor="t"/>
          <a:lstStyle>
            <a:lvl1pPr marL="0" indent="-228600" algn="l" defTabSz="914400" rtl="0" eaLnBrk="1" latinLnBrk="0" hangingPunct="1">
              <a:lnSpc>
                <a:spcPct val="90000"/>
              </a:lnSpc>
              <a:spcBef>
                <a:spcPts val="1000"/>
              </a:spcBef>
              <a:buFontTx/>
              <a:buNone/>
              <a:defRPr sz="1500" b="0" i="0" kern="1200">
                <a:solidFill>
                  <a:srgbClr val="951B81"/>
                </a:solidFill>
                <a:latin typeface="Lato" panose="020F0502020204030203" pitchFamily="34" charset="77"/>
                <a:ea typeface="+mn-ea"/>
                <a:cs typeface="+mn-cs"/>
              </a:defRPr>
            </a:lvl1pPr>
            <a:lvl2pPr marL="0" indent="-228600" algn="l" defTabSz="914400" rtl="0" eaLnBrk="1" latinLnBrk="0" hangingPunct="1">
              <a:lnSpc>
                <a:spcPct val="90000"/>
              </a:lnSpc>
              <a:spcBef>
                <a:spcPts val="500"/>
              </a:spcBef>
              <a:buFontTx/>
              <a:buNone/>
              <a:defRPr sz="1200" b="1" i="0" kern="1200" baseline="0">
                <a:solidFill>
                  <a:schemeClr val="tx1"/>
                </a:solidFill>
                <a:latin typeface="Lato" panose="020F0502020204030203" pitchFamily="34" charset="77"/>
                <a:ea typeface="+mn-ea"/>
                <a:cs typeface="+mn-cs"/>
              </a:defRPr>
            </a:lvl2pPr>
            <a:lvl3pPr marL="0" marR="0" indent="-228600" algn="l" defTabSz="914400" rtl="0" eaLnBrk="1" fontAlgn="auto" latinLnBrk="0" hangingPunct="1">
              <a:lnSpc>
                <a:spcPct val="90000"/>
              </a:lnSpc>
              <a:spcBef>
                <a:spcPts val="500"/>
              </a:spcBef>
              <a:spcAft>
                <a:spcPts val="0"/>
              </a:spcAft>
              <a:buClrTx/>
              <a:buSzTx/>
              <a:buFontTx/>
              <a:buNone/>
              <a:tabLst/>
              <a:defRPr sz="1200" b="0" i="0" kern="1200">
                <a:solidFill>
                  <a:schemeClr val="tx1"/>
                </a:solidFill>
                <a:latin typeface="Lato" panose="020F0502020204030203" pitchFamily="34" charset="77"/>
                <a:ea typeface="+mn-ea"/>
                <a:cs typeface="+mn-cs"/>
              </a:defRPr>
            </a:lvl3pPr>
            <a:lvl4pPr marL="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sz="12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Tx/>
              <a:buNone/>
              <a:defRPr sz="10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indent="0">
              <a:lnSpc>
                <a:spcPct val="100000"/>
              </a:lnSpc>
              <a:spcBef>
                <a:spcPts val="0"/>
              </a:spcBef>
              <a:spcAft>
                <a:spcPts val="1200"/>
              </a:spcAft>
              <a:defRPr/>
            </a:pPr>
            <a:r>
              <a:rPr lang="cy-GB" sz="1600" b="1" dirty="0">
                <a:latin typeface="Lato" panose="020F0502020204030203" pitchFamily="34" charset="0"/>
              </a:rPr>
              <a:t>Rhannwch eich teimladau:</a:t>
            </a:r>
            <a:endParaRPr lang="cy-GB" sz="1400" dirty="0">
              <a:latin typeface="Lato" panose="020F0502020204030203" pitchFamily="34" charset="0"/>
            </a:endParaRP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Rhannwch un gair sy’n disgrifio sut rydych chi’n teimlo am fathemateg - boed yn gadarnhaol neu’n negyddol.</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Gallwch ei ysgrifennu i lawr ar bapur neu ei nodi yn y sgwrs ar-lein.</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Cymerwch eich tro i rannu eich geiriau – allwch chi nodi’n union pam rydych chi’n teimlo fel hynny?</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Meddyliwch am y geiriau rydych chi newydd eu clywed gan eraill – pa rai wnaeth sefyll allan?</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O ble mae’r teimladau hyn yn dod?</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Pa brofiadau sy’n gallu cael effaith ar ein teimladau am rifau?</a:t>
            </a:r>
          </a:p>
        </p:txBody>
      </p:sp>
      <p:pic>
        <p:nvPicPr>
          <p:cNvPr id="8" name="Picture 7" descr="A person holding a light bulb&#10;&#10;Description automatically generated">
            <a:extLst>
              <a:ext uri="{FF2B5EF4-FFF2-40B4-BE49-F238E27FC236}">
                <a16:creationId xmlns:a16="http://schemas.microsoft.com/office/drawing/2014/main" id="{28166314-2A29-CB01-E87A-0B487C8959B6}"/>
              </a:ext>
            </a:extLst>
          </p:cNvPr>
          <p:cNvPicPr>
            <a:picLocks noChangeAspect="1"/>
          </p:cNvPicPr>
          <p:nvPr/>
        </p:nvPicPr>
        <p:blipFill>
          <a:blip r:embed="rId3"/>
          <a:stretch>
            <a:fillRect/>
          </a:stretch>
        </p:blipFill>
        <p:spPr>
          <a:xfrm>
            <a:off x="6199323" y="4709815"/>
            <a:ext cx="2265227" cy="2265227"/>
          </a:xfrm>
          <a:prstGeom prst="rect">
            <a:avLst/>
          </a:prstGeom>
        </p:spPr>
      </p:pic>
    </p:spTree>
    <p:extLst>
      <p:ext uri="{BB962C8B-B14F-4D97-AF65-F5344CB8AC3E}">
        <p14:creationId xmlns:p14="http://schemas.microsoft.com/office/powerpoint/2010/main" val="1698261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157C8A-A3FE-716D-AF17-D455D02136AE}"/>
              </a:ext>
            </a:extLst>
          </p:cNvPr>
          <p:cNvSpPr>
            <a:spLocks noGrp="1"/>
          </p:cNvSpPr>
          <p:nvPr>
            <p:ph type="ctrTitle"/>
          </p:nvPr>
        </p:nvSpPr>
        <p:spPr/>
        <p:txBody>
          <a:bodyPr/>
          <a:lstStyle/>
          <a:p>
            <a:r>
              <a:rPr lang="cy-GB" sz="4400" b="0" noProof="0" dirty="0">
                <a:latin typeface="Rubik SemiBold" pitchFamily="2" charset="-79"/>
                <a:cs typeface="Rubik SemiBold" pitchFamily="2" charset="-79"/>
              </a:rPr>
              <a:t>SUT YDYCH CHI’N TEIMLO AM FATHEMATEG?</a:t>
            </a:r>
            <a:endParaRPr lang="en-US" sz="4400" dirty="0"/>
          </a:p>
        </p:txBody>
      </p:sp>
      <p:sp>
        <p:nvSpPr>
          <p:cNvPr id="4" name="Text Placeholder 4">
            <a:extLst>
              <a:ext uri="{FF2B5EF4-FFF2-40B4-BE49-F238E27FC236}">
                <a16:creationId xmlns:a16="http://schemas.microsoft.com/office/drawing/2014/main" id="{68B6DAB9-2BDB-D0B7-0B7B-9ED122019D7D}"/>
              </a:ext>
            </a:extLst>
          </p:cNvPr>
          <p:cNvSpPr>
            <a:spLocks noGrp="1"/>
          </p:cNvSpPr>
          <p:nvPr>
            <p:ph type="body" sz="quarter" idx="10"/>
          </p:nvPr>
        </p:nvSpPr>
        <p:spPr>
          <a:xfrm>
            <a:off x="682283" y="2706318"/>
            <a:ext cx="4474508" cy="3889375"/>
          </a:xfrm>
        </p:spPr>
        <p:txBody>
          <a:bodyPr/>
          <a:lstStyle/>
          <a:p>
            <a:pPr marL="0" indent="0">
              <a:lnSpc>
                <a:spcPct val="100000"/>
              </a:lnSpc>
              <a:spcBef>
                <a:spcPts val="0"/>
              </a:spcBef>
              <a:spcAft>
                <a:spcPts val="600"/>
              </a:spcAft>
              <a:buNone/>
            </a:pPr>
            <a:r>
              <a:rPr lang="cy-GB" sz="1400" noProof="0" dirty="0">
                <a:latin typeface="Lato" panose="020F0502020204030203" pitchFamily="34" charset="0"/>
              </a:rPr>
              <a:t>Mae llawer o bobl yn ymateb i'r cwestiwn hwn drwy ddweud wrthym fod ganddynt deimladau negyddol am fathemateg. Weithiau, maen nhw wedi cael profiadau gwael yn yr ysgol neu’n teimlo dan bwysau gan eraill.</a:t>
            </a:r>
          </a:p>
          <a:p>
            <a:pPr marL="0" indent="0">
              <a:lnSpc>
                <a:spcPct val="100000"/>
              </a:lnSpc>
              <a:spcBef>
                <a:spcPts val="0"/>
              </a:spcBef>
              <a:spcAft>
                <a:spcPts val="600"/>
              </a:spcAft>
              <a:buNone/>
            </a:pPr>
            <a:r>
              <a:rPr lang="cy-GB" sz="1400" noProof="0" dirty="0">
                <a:latin typeface="Lato" panose="020F0502020204030203" pitchFamily="34" charset="0"/>
              </a:rPr>
              <a:t>Efallai bydd rhywun wedi dweud wrth rai nad ydynt yn “berson rhifau” neu efallai nad oedden nhw’n gwybod ble i gael cymorth.</a:t>
            </a:r>
          </a:p>
          <a:p>
            <a:pPr marL="0" indent="0">
              <a:lnSpc>
                <a:spcPct val="100000"/>
              </a:lnSpc>
              <a:spcBef>
                <a:spcPts val="0"/>
              </a:spcBef>
              <a:spcAft>
                <a:spcPts val="1200"/>
              </a:spcAft>
              <a:buNone/>
            </a:pPr>
            <a:r>
              <a:rPr lang="cy-GB" sz="1600" b="1" noProof="0" dirty="0">
                <a:latin typeface="Lato" panose="020F0502020204030203" pitchFamily="34" charset="0"/>
              </a:rPr>
              <a:t>Cofiwch:</a:t>
            </a:r>
          </a:p>
          <a:p>
            <a:pPr>
              <a:lnSpc>
                <a:spcPct val="100000"/>
              </a:lnSpc>
              <a:spcBef>
                <a:spcPts val="0"/>
              </a:spcBef>
              <a:spcAft>
                <a:spcPts val="600"/>
              </a:spcAft>
            </a:pPr>
            <a:r>
              <a:rPr lang="cy-GB" sz="1600" noProof="0" dirty="0">
                <a:latin typeface="Lato" panose="020F0502020204030203" pitchFamily="34" charset="0"/>
              </a:rPr>
              <a:t>Beth bynnag yw eich teimladau am fathemateg, nid chi yw’r unig un.</a:t>
            </a:r>
          </a:p>
          <a:p>
            <a:pPr>
              <a:lnSpc>
                <a:spcPct val="100000"/>
              </a:lnSpc>
              <a:spcBef>
                <a:spcPts val="0"/>
              </a:spcBef>
              <a:spcAft>
                <a:spcPts val="600"/>
              </a:spcAft>
            </a:pPr>
            <a:r>
              <a:rPr lang="cy-GB" sz="1600" noProof="0" dirty="0">
                <a:latin typeface="Lato" panose="020F0502020204030203" pitchFamily="34" charset="0"/>
              </a:rPr>
              <a:t>Nid yw teimlo ffordd benodol am fathemateg yr un peth â bod yn wael ym mathemateg.</a:t>
            </a:r>
          </a:p>
          <a:p>
            <a:pPr>
              <a:lnSpc>
                <a:spcPct val="100000"/>
              </a:lnSpc>
              <a:spcBef>
                <a:spcPts val="0"/>
              </a:spcBef>
              <a:spcAft>
                <a:spcPts val="600"/>
              </a:spcAft>
            </a:pPr>
            <a:r>
              <a:rPr lang="cy-GB" sz="1600" noProof="0" dirty="0">
                <a:latin typeface="Lato" panose="020F0502020204030203" pitchFamily="34" charset="0"/>
              </a:rPr>
              <a:t>Waeth sut y byddwch chi’n teimlo nawr, mae hi bob amser yn bosib i chi ddatblygu mwy o hyder a sgiliau gyda rhifau.</a:t>
            </a:r>
          </a:p>
        </p:txBody>
      </p:sp>
      <p:pic>
        <p:nvPicPr>
          <p:cNvPr id="6" name="Picture 5" descr="A close-up of words&#10;&#10;Description automatically generated">
            <a:extLst>
              <a:ext uri="{FF2B5EF4-FFF2-40B4-BE49-F238E27FC236}">
                <a16:creationId xmlns:a16="http://schemas.microsoft.com/office/drawing/2014/main" id="{501946B7-F8A6-F044-B1CD-BCC0D1F33BC0}"/>
              </a:ext>
            </a:extLst>
          </p:cNvPr>
          <p:cNvPicPr>
            <a:picLocks noChangeAspect="1"/>
          </p:cNvPicPr>
          <p:nvPr/>
        </p:nvPicPr>
        <p:blipFill>
          <a:blip r:embed="rId3"/>
          <a:stretch>
            <a:fillRect/>
          </a:stretch>
        </p:blipFill>
        <p:spPr>
          <a:xfrm>
            <a:off x="5156791" y="2453268"/>
            <a:ext cx="3546764" cy="3546764"/>
          </a:xfrm>
          <a:prstGeom prst="rect">
            <a:avLst/>
          </a:prstGeom>
        </p:spPr>
      </p:pic>
    </p:spTree>
    <p:extLst>
      <p:ext uri="{BB962C8B-B14F-4D97-AF65-F5344CB8AC3E}">
        <p14:creationId xmlns:p14="http://schemas.microsoft.com/office/powerpoint/2010/main" val="3616757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1EDCEB-1F07-2647-EDBF-CD474925E869}"/>
              </a:ext>
            </a:extLst>
          </p:cNvPr>
          <p:cNvSpPr>
            <a:spLocks noGrp="1"/>
          </p:cNvSpPr>
          <p:nvPr>
            <p:ph type="ctrTitle"/>
          </p:nvPr>
        </p:nvSpPr>
        <p:spPr/>
        <p:txBody>
          <a:bodyPr/>
          <a:lstStyle/>
          <a:p>
            <a:r>
              <a:rPr lang="cy-GB" b="0" noProof="0" dirty="0">
                <a:latin typeface="Rubik SemiBold" pitchFamily="2" charset="-79"/>
                <a:cs typeface="Rubik SemiBold" pitchFamily="2" charset="-79"/>
              </a:rPr>
              <a:t>PRYDER MATHEMATEG A DYSCALCWLIA</a:t>
            </a:r>
            <a:endParaRPr lang="en-US" dirty="0"/>
          </a:p>
        </p:txBody>
      </p:sp>
      <p:sp>
        <p:nvSpPr>
          <p:cNvPr id="4" name="TextBox 3">
            <a:extLst>
              <a:ext uri="{FF2B5EF4-FFF2-40B4-BE49-F238E27FC236}">
                <a16:creationId xmlns:a16="http://schemas.microsoft.com/office/drawing/2014/main" id="{D11C6D76-4B67-53BA-2A84-7EB679D8A4F9}"/>
              </a:ext>
            </a:extLst>
          </p:cNvPr>
          <p:cNvSpPr txBox="1"/>
          <p:nvPr/>
        </p:nvSpPr>
        <p:spPr>
          <a:xfrm>
            <a:off x="628649" y="2749998"/>
            <a:ext cx="3827603" cy="2062103"/>
          </a:xfrm>
          <a:prstGeom prst="rect">
            <a:avLst/>
          </a:prstGeom>
          <a:noFill/>
        </p:spPr>
        <p:txBody>
          <a:bodyPr wrap="square">
            <a:spAutoFit/>
          </a:bodyPr>
          <a:lstStyle/>
          <a:p>
            <a:r>
              <a:rPr lang="cy-GB" sz="1600" dirty="0">
                <a:latin typeface="Lato" panose="020F0502020204030203" pitchFamily="34" charset="77"/>
              </a:rPr>
              <a:t>Credir bod</a:t>
            </a:r>
            <a:r>
              <a:rPr lang="cy-GB" sz="1600" b="1" dirty="0">
                <a:solidFill>
                  <a:srgbClr val="E5007D"/>
                </a:solidFill>
                <a:latin typeface="Lato" panose="020F0502020204030203" pitchFamily="34" charset="77"/>
              </a:rPr>
              <a:t> </a:t>
            </a:r>
            <a:r>
              <a:rPr lang="cy-GB" sz="1600" b="1" dirty="0">
                <a:solidFill>
                  <a:srgbClr val="17BBEE"/>
                </a:solidFill>
                <a:latin typeface="Lato" panose="020F0502020204030203" pitchFamily="34" charset="77"/>
              </a:rPr>
              <a:t>pryder mathemateg </a:t>
            </a:r>
            <a:r>
              <a:rPr lang="cy-GB" sz="1600" dirty="0">
                <a:latin typeface="Lato" panose="020F0502020204030203" pitchFamily="34" charset="77"/>
              </a:rPr>
              <a:t>yn effeithio ar garfan fawr o'r boblogaeth.</a:t>
            </a:r>
            <a:br>
              <a:rPr lang="en-GB" sz="1600" dirty="0">
                <a:latin typeface="Lato" panose="020F0502020204030203" pitchFamily="34" charset="77"/>
              </a:rPr>
            </a:br>
            <a:br>
              <a:rPr lang="en-GB" sz="1600" dirty="0">
                <a:latin typeface="Lato" panose="020F0502020204030203" pitchFamily="34" charset="77"/>
              </a:rPr>
            </a:br>
            <a:r>
              <a:rPr lang="cy-GB" sz="1600" dirty="0">
                <a:latin typeface="Lato" panose="020F0502020204030203" pitchFamily="34" charset="77"/>
              </a:rPr>
              <a:t>Mae wedi’i ddiffinio fel </a:t>
            </a:r>
            <a:r>
              <a:rPr lang="cy-GB" sz="1600" b="1" dirty="0">
                <a:latin typeface="Lato" panose="020F0502020204030203" pitchFamily="34" charset="77"/>
              </a:rPr>
              <a:t>“y panig, y diffyg gobaith, y parlys a’r diffyg trefn feddyliol sy’n  codi ymhlith rhai pobl pan fydd angen datrys problem fathemategol.”</a:t>
            </a:r>
            <a:r>
              <a:rPr lang="cy-GB" sz="1600" dirty="0">
                <a:latin typeface="Lato" panose="020F0502020204030203" pitchFamily="34" charset="77"/>
              </a:rPr>
              <a:t>*</a:t>
            </a:r>
          </a:p>
        </p:txBody>
      </p:sp>
      <p:sp>
        <p:nvSpPr>
          <p:cNvPr id="5" name="TextBox 4">
            <a:extLst>
              <a:ext uri="{FF2B5EF4-FFF2-40B4-BE49-F238E27FC236}">
                <a16:creationId xmlns:a16="http://schemas.microsoft.com/office/drawing/2014/main" id="{023A4DDC-7A09-884F-8A9E-E768A2FE81EF}"/>
              </a:ext>
            </a:extLst>
          </p:cNvPr>
          <p:cNvSpPr txBox="1"/>
          <p:nvPr/>
        </p:nvSpPr>
        <p:spPr>
          <a:xfrm>
            <a:off x="1191607" y="6493267"/>
            <a:ext cx="2110563" cy="230832"/>
          </a:xfrm>
          <a:prstGeom prst="rect">
            <a:avLst/>
          </a:prstGeom>
          <a:noFill/>
        </p:spPr>
        <p:txBody>
          <a:bodyPr wrap="square">
            <a:spAutoFit/>
          </a:bodyPr>
          <a:lstStyle/>
          <a:p>
            <a:r>
              <a:rPr lang="en-GB" sz="900" i="1" dirty="0">
                <a:latin typeface="Lato" panose="020F0502020204030203" pitchFamily="34" charset="77"/>
              </a:rPr>
              <a:t>*Tobias and Weissbrod (1980) </a:t>
            </a:r>
            <a:endParaRPr lang="en-GB" sz="900" dirty="0"/>
          </a:p>
        </p:txBody>
      </p:sp>
      <p:sp>
        <p:nvSpPr>
          <p:cNvPr id="6" name="TextBox 5">
            <a:extLst>
              <a:ext uri="{FF2B5EF4-FFF2-40B4-BE49-F238E27FC236}">
                <a16:creationId xmlns:a16="http://schemas.microsoft.com/office/drawing/2014/main" id="{E9EE1397-60E5-159E-E9EB-DC69382BF281}"/>
              </a:ext>
            </a:extLst>
          </p:cNvPr>
          <p:cNvSpPr txBox="1"/>
          <p:nvPr/>
        </p:nvSpPr>
        <p:spPr>
          <a:xfrm>
            <a:off x="4571999" y="2749998"/>
            <a:ext cx="4327451" cy="3539430"/>
          </a:xfrm>
          <a:prstGeom prst="rect">
            <a:avLst/>
          </a:prstGeom>
          <a:noFill/>
        </p:spPr>
        <p:txBody>
          <a:bodyPr wrap="square">
            <a:spAutoFit/>
          </a:bodyPr>
          <a:lstStyle/>
          <a:p>
            <a:r>
              <a:rPr lang="cy-GB" sz="1600" dirty="0">
                <a:latin typeface="Lato" panose="020F0502020204030203" pitchFamily="34" charset="77"/>
              </a:rPr>
              <a:t>Yn aml, caiff </a:t>
            </a:r>
            <a:r>
              <a:rPr lang="cy-GB" sz="1600" b="1" dirty="0">
                <a:solidFill>
                  <a:srgbClr val="F49422"/>
                </a:solidFill>
                <a:latin typeface="Lato" panose="020F0502020204030203" pitchFamily="34" charset="77"/>
              </a:rPr>
              <a:t>dyscalcwlia</a:t>
            </a:r>
            <a:r>
              <a:rPr lang="cy-GB" sz="1600" dirty="0">
                <a:latin typeface="Lato" panose="020F0502020204030203" pitchFamily="34" charset="77"/>
              </a:rPr>
              <a:t> ei ddisgrifio fel ‘dyslecsia rhifau’ – mae’n nam gwybyddol sy’n effeithio ar ddealltwriaeth o rifau.</a:t>
            </a:r>
          </a:p>
          <a:p>
            <a:endParaRPr lang="cy-GB" sz="1600" dirty="0">
              <a:latin typeface="Lato" panose="020F0502020204030203" pitchFamily="34" charset="77"/>
            </a:endParaRPr>
          </a:p>
          <a:p>
            <a:r>
              <a:rPr lang="cy-GB" sz="1600" dirty="0">
                <a:latin typeface="Lato" panose="020F0502020204030203" pitchFamily="34" charset="77"/>
              </a:rPr>
              <a:t>Amcangyfrifir bod gan 3% o'r boblogaeth ddyscalcwlia – mae hynny’n fwy na 2 miliwn o bobl. </a:t>
            </a:r>
          </a:p>
          <a:p>
            <a:endParaRPr lang="cy-GB" sz="1600" dirty="0">
              <a:latin typeface="Lato" panose="020F0502020204030203" pitchFamily="34" charset="77"/>
            </a:endParaRPr>
          </a:p>
          <a:p>
            <a:r>
              <a:rPr lang="cy-GB" sz="1600" dirty="0">
                <a:latin typeface="Lato" panose="020F0502020204030203" pitchFamily="34" charset="77"/>
              </a:rPr>
              <a:t>Yn ogystal, mae gan 60% o bobl â dyslecsia – sef 3 miliwn o bobl – anawsterau dysgu mathemateg hefyd.</a:t>
            </a:r>
          </a:p>
          <a:p>
            <a:endParaRPr lang="cy-GB" sz="1600" dirty="0">
              <a:latin typeface="Lato" panose="020F0502020204030203" pitchFamily="34" charset="77"/>
            </a:endParaRPr>
          </a:p>
          <a:p>
            <a:r>
              <a:rPr lang="cy-GB" sz="1600" dirty="0">
                <a:latin typeface="Lato" panose="020F0502020204030203" pitchFamily="34" charset="77"/>
              </a:rPr>
              <a:t>Mae hynny’n llawer o bobl, ac nid ydym ar ein pennau ein hunain!</a:t>
            </a:r>
          </a:p>
        </p:txBody>
      </p:sp>
    </p:spTree>
    <p:extLst>
      <p:ext uri="{BB962C8B-B14F-4D97-AF65-F5344CB8AC3E}">
        <p14:creationId xmlns:p14="http://schemas.microsoft.com/office/powerpoint/2010/main" val="418759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954F-CDCB-941B-7016-4D83974C515C}"/>
              </a:ext>
            </a:extLst>
          </p:cNvPr>
          <p:cNvSpPr>
            <a:spLocks noGrp="1"/>
          </p:cNvSpPr>
          <p:nvPr>
            <p:ph type="ctrTitle"/>
          </p:nvPr>
        </p:nvSpPr>
        <p:spPr>
          <a:xfrm>
            <a:off x="997527" y="2371299"/>
            <a:ext cx="7003473" cy="2387600"/>
          </a:xfrm>
        </p:spPr>
        <p:txBody>
          <a:bodyPr/>
          <a:lstStyle/>
          <a:p>
            <a:r>
              <a:rPr lang="cy-GB" noProof="0" dirty="0"/>
              <a:t>PYNCIAU FFOCWS</a:t>
            </a:r>
          </a:p>
        </p:txBody>
      </p:sp>
    </p:spTree>
    <p:extLst>
      <p:ext uri="{BB962C8B-B14F-4D97-AF65-F5344CB8AC3E}">
        <p14:creationId xmlns:p14="http://schemas.microsoft.com/office/powerpoint/2010/main" val="1189223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233CD5-B1A6-53FC-6190-BB165F252C38}"/>
              </a:ext>
            </a:extLst>
          </p:cNvPr>
          <p:cNvSpPr>
            <a:spLocks noGrp="1"/>
          </p:cNvSpPr>
          <p:nvPr>
            <p:ph type="ctrTitle"/>
          </p:nvPr>
        </p:nvSpPr>
        <p:spPr/>
        <p:txBody>
          <a:bodyPr/>
          <a:lstStyle/>
          <a:p>
            <a:r>
              <a:rPr lang="cy-GB" sz="4400" b="0" dirty="0">
                <a:latin typeface="Rubik SemiBold" pitchFamily="2" charset="-79"/>
                <a:cs typeface="Rubik SemiBold" pitchFamily="2" charset="-79"/>
              </a:rPr>
              <a:t>PWNC: DEFNYDDIO RHIFAU YM MYWYD POB DYDD</a:t>
            </a:r>
            <a:endParaRPr lang="en-US" sz="4400" dirty="0"/>
          </a:p>
        </p:txBody>
      </p:sp>
      <p:sp>
        <p:nvSpPr>
          <p:cNvPr id="4" name="Text Placeholder 7">
            <a:extLst>
              <a:ext uri="{FF2B5EF4-FFF2-40B4-BE49-F238E27FC236}">
                <a16:creationId xmlns:a16="http://schemas.microsoft.com/office/drawing/2014/main" id="{B9D853D6-FD11-93E1-8B70-F0E1B3709A10}"/>
              </a:ext>
            </a:extLst>
          </p:cNvPr>
          <p:cNvSpPr>
            <a:spLocks noGrp="1"/>
          </p:cNvSpPr>
          <p:nvPr>
            <p:ph type="body" sz="quarter" idx="10"/>
          </p:nvPr>
        </p:nvSpPr>
        <p:spPr>
          <a:xfrm>
            <a:off x="635000" y="2608622"/>
            <a:ext cx="7886700" cy="665023"/>
          </a:xfrm>
        </p:spPr>
        <p:txBody>
          <a:bodyPr/>
          <a:lstStyle/>
          <a:p>
            <a:pPr marL="0" indent="0">
              <a:buNone/>
            </a:pPr>
            <a:r>
              <a:rPr lang="cy-GB" sz="1600" i="0" u="none" strike="noStrike" dirty="0">
                <a:effectLst/>
              </a:rPr>
              <a:t>Sut ydych chi’n defnyddio rhifau a mathemateg ym mywyd pob dydd? Efallai bod yn rhaid i chi drin â biliau a chyllidebau, cwblhau tasgau yn y cartref, neu helpu plant gyda gwaith cartref.</a:t>
            </a:r>
            <a:endParaRPr lang="cy-GB" sz="1600" dirty="0"/>
          </a:p>
        </p:txBody>
      </p:sp>
      <p:sp>
        <p:nvSpPr>
          <p:cNvPr id="5" name="Rounded Rectangle 1">
            <a:extLst>
              <a:ext uri="{FF2B5EF4-FFF2-40B4-BE49-F238E27FC236}">
                <a16:creationId xmlns:a16="http://schemas.microsoft.com/office/drawing/2014/main" id="{01A42534-67E5-969D-082E-08D89E1626B8}"/>
              </a:ext>
            </a:extLst>
          </p:cNvPr>
          <p:cNvSpPr/>
          <p:nvPr/>
        </p:nvSpPr>
        <p:spPr>
          <a:xfrm>
            <a:off x="812908" y="5534031"/>
            <a:ext cx="7518186" cy="862805"/>
          </a:xfrm>
          <a:prstGeom prst="roundRect">
            <a:avLst/>
          </a:prstGeom>
          <a:solidFill>
            <a:srgbClr val="F49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y-GB" sz="1600" b="1" i="0" u="none" strike="noStrike" dirty="0">
                <a:effectLst/>
                <a:latin typeface="Lato" panose="020F0502020204030203" pitchFamily="34" charset="77"/>
              </a:rPr>
              <a:t>Pa mor hyderus ydych chi’n teimlo’n defnyddio rhifau yn y ffordd hon?</a:t>
            </a:r>
          </a:p>
          <a:p>
            <a:pPr algn="ctr"/>
            <a:r>
              <a:rPr lang="cy-GB" sz="1400" dirty="0">
                <a:latin typeface="Lato" panose="020F0502020204030203" pitchFamily="34" charset="77"/>
              </a:rPr>
              <a:t>Rhannwch eich teimladau a’ch profiadau gyda’r grŵp.</a:t>
            </a:r>
          </a:p>
        </p:txBody>
      </p:sp>
      <p:sp>
        <p:nvSpPr>
          <p:cNvPr id="6" name="Rounded Rectangle 2">
            <a:extLst>
              <a:ext uri="{FF2B5EF4-FFF2-40B4-BE49-F238E27FC236}">
                <a16:creationId xmlns:a16="http://schemas.microsoft.com/office/drawing/2014/main" id="{9522012B-65C0-73E5-0EA7-06776A3DEF18}"/>
              </a:ext>
            </a:extLst>
          </p:cNvPr>
          <p:cNvSpPr/>
          <p:nvPr/>
        </p:nvSpPr>
        <p:spPr>
          <a:xfrm>
            <a:off x="812908" y="3429000"/>
            <a:ext cx="3713507" cy="1999003"/>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cy-GB" sz="1600" b="1" dirty="0">
                <a:solidFill>
                  <a:srgbClr val="3C3C3B"/>
                </a:solidFill>
                <a:latin typeface="Lato" panose="020F0502020204030203" pitchFamily="34" charset="77"/>
              </a:rPr>
              <a:t>Gan gydweithio â'r grŵp cyfan, rhestrwch yr holl ffyrdd gwahanol rydych chi’n defnyddio rhifau ym mywyd pob dydd.</a:t>
            </a:r>
          </a:p>
          <a:p>
            <a:pPr>
              <a:spcAft>
                <a:spcPts val="1200"/>
              </a:spcAft>
            </a:pPr>
            <a:r>
              <a:rPr lang="cy-GB" sz="1400" dirty="0">
                <a:solidFill>
                  <a:srgbClr val="3C3C3B"/>
                </a:solidFill>
                <a:latin typeface="Lato" panose="020F0502020204030203" pitchFamily="34" charset="77"/>
              </a:rPr>
              <a:t>Meddyliwch y tu allan i’r bocs – efallai na fydd yn edrych neu’n teimlo fel mathemateg.</a:t>
            </a:r>
          </a:p>
        </p:txBody>
      </p:sp>
      <p:sp>
        <p:nvSpPr>
          <p:cNvPr id="7" name="Rounded Rectangle 4">
            <a:extLst>
              <a:ext uri="{FF2B5EF4-FFF2-40B4-BE49-F238E27FC236}">
                <a16:creationId xmlns:a16="http://schemas.microsoft.com/office/drawing/2014/main" id="{9B183CF7-2CE5-3AB1-EA4C-A79D6A321365}"/>
              </a:ext>
            </a:extLst>
          </p:cNvPr>
          <p:cNvSpPr/>
          <p:nvPr/>
        </p:nvSpPr>
        <p:spPr>
          <a:xfrm>
            <a:off x="4617587" y="3428999"/>
            <a:ext cx="3713507" cy="1999003"/>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cy-GB" sz="1600" b="1" dirty="0">
                <a:solidFill>
                  <a:schemeClr val="bg1"/>
                </a:solidFill>
                <a:latin typeface="Lato" panose="020F0502020204030203" pitchFamily="34" charset="0"/>
                <a:ea typeface="+mn-lt"/>
                <a:cs typeface="+mn-lt"/>
              </a:rPr>
              <a:t>Gallai enghreifftiau gynnwys:</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Cynllunio teithiau</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Coginio a phobi</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Siopa</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DIY</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Cyllidebu a chynilo</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Chwaraeon ac ymarfer corff</a:t>
            </a:r>
          </a:p>
        </p:txBody>
      </p:sp>
    </p:spTree>
    <p:extLst>
      <p:ext uri="{BB962C8B-B14F-4D97-AF65-F5344CB8AC3E}">
        <p14:creationId xmlns:p14="http://schemas.microsoft.com/office/powerpoint/2010/main" val="4005405282"/>
      </p:ext>
    </p:extLst>
  </p:cSld>
  <p:clrMapOvr>
    <a:masterClrMapping/>
  </p:clrMapOvr>
</p:sld>
</file>

<file path=ppt/theme/theme1.xml><?xml version="1.0" encoding="utf-8"?>
<a:theme xmlns:a="http://schemas.openxmlformats.org/drawingml/2006/main" name="Title Page - Block Colou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itle Page -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apter/ Section Mark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xt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ouble Column Content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mage &amp;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udience xmlns="9ee82e13-1b50-405b-9568-052d589b8073" xsi:nil="true"/>
    <lcf76f155ced4ddcb4097134ff3c332f xmlns="9ee82e13-1b50-405b-9568-052d589b8073">
      <Terms xmlns="http://schemas.microsoft.com/office/infopath/2007/PartnerControls"/>
    </lcf76f155ced4ddcb4097134ff3c332f>
    <Related_x0020_organisation xmlns="9ee82e13-1b50-405b-9568-052d589b8073" xsi:nil="true"/>
    <Marketing_x0020_collateral xmlns="9ee82e13-1b50-405b-9568-052d589b8073" xsi:nil="true"/>
    <Purpose xmlns="9ee82e13-1b50-405b-9568-052d589b8073" xsi:nil="true"/>
    <TaxCatchAll xmlns="5c446c59-e2cf-4ab6-976a-d41307e20e11" xsi:nil="true"/>
    <Product_x0020_or_x0020_project xmlns="9ee82e13-1b50-405b-9568-052d589b8073">Number Confidence Week</Product_x0020_or_x0020_project>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7FE630D82CD840BE3B853723BB2ED2" ma:contentTypeVersion="27" ma:contentTypeDescription="Create a new document." ma:contentTypeScope="" ma:versionID="d5d0b81f45c2614ac2155d230cb97a69">
  <xsd:schema xmlns:xsd="http://www.w3.org/2001/XMLSchema" xmlns:xs="http://www.w3.org/2001/XMLSchema" xmlns:p="http://schemas.microsoft.com/office/2006/metadata/properties" xmlns:ns2="9ee82e13-1b50-405b-9568-052d589b8073" xmlns:ns3="5c446c59-e2cf-4ab6-976a-d41307e20e11" xmlns:ns4="a0c5e170-c2bf-40c5-965f-30bc478cefd3" targetNamespace="http://schemas.microsoft.com/office/2006/metadata/properties" ma:root="true" ma:fieldsID="50babd5a3c2b6033b3f9d761c9374a7c" ns2:_="" ns3:_="" ns4:_="">
    <xsd:import namespace="9ee82e13-1b50-405b-9568-052d589b8073"/>
    <xsd:import namespace="5c446c59-e2cf-4ab6-976a-d41307e20e11"/>
    <xsd:import namespace="a0c5e170-c2bf-40c5-965f-30bc478cefd3"/>
    <xsd:element name="properties">
      <xsd:complexType>
        <xsd:sequence>
          <xsd:element name="documentManagement">
            <xsd:complexType>
              <xsd:all>
                <xsd:element ref="ns2:Product_x0020_or_x0020_project"/>
                <xsd:element ref="ns2:Audience" minOccurs="0"/>
                <xsd:element ref="ns2:Related_x0020_organisation" minOccurs="0"/>
                <xsd:element ref="ns2:Marketing_x0020_collateral" minOccurs="0"/>
                <xsd:element ref="ns2:Purpose" minOccurs="0"/>
                <xsd:element ref="ns3:SharedWithUsers" minOccurs="0"/>
                <xsd:element ref="ns4:SharingHintHash" minOccurs="0"/>
                <xsd:element ref="ns4:SharedWithDetails" minOccurs="0"/>
                <xsd:element ref="ns4:LastSharedByUser" minOccurs="0"/>
                <xsd:element ref="ns4:LastSharedByTime"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82e13-1b50-405b-9568-052d589b8073" elementFormDefault="qualified">
    <xsd:import namespace="http://schemas.microsoft.com/office/2006/documentManagement/types"/>
    <xsd:import namespace="http://schemas.microsoft.com/office/infopath/2007/PartnerControls"/>
    <xsd:element name="Product_x0020_or_x0020_project" ma:index="8" ma:displayName="Product or project" ma:format="Dropdown" ma:internalName="Product_x0020_or_x0020_project">
      <xsd:simpleType>
        <xsd:restriction base="dms:Choice">
          <xsd:enumeration value="National Numeracy Day"/>
          <xsd:enumeration value="National Numeracy Challenge (NNC)"/>
          <xsd:enumeration value="NNC Champions"/>
          <xsd:enumeration value="NNC Online"/>
          <xsd:enumeration value="Firm Foundations (PHF)"/>
          <xsd:enumeration value="Parental Engagement (PHF)"/>
          <xsd:enumeration value="Event"/>
          <xsd:enumeration value="Numeracy Forum"/>
          <xsd:enumeration value="HoL Reception 2012"/>
          <xsd:enumeration value="Manifesto"/>
          <xsd:enumeration value="YouGov"/>
          <xsd:enumeration value="NAC"/>
          <xsd:enumeration value="Morning Maths Meetings (MMM)"/>
          <xsd:enumeration value="Numeracy Review"/>
          <xsd:enumeration value="APPG"/>
          <xsd:enumeration value="Website"/>
          <xsd:enumeration value="Passport Maths"/>
          <xsd:enumeration value="Internal Comms"/>
          <xsd:enumeration value="Media"/>
          <xsd:enumeration value="Star Dash Studios"/>
          <xsd:enumeration value="Number Confidence Week"/>
          <xsd:enumeration value="Checktember"/>
          <xsd:enumeration value="Other"/>
        </xsd:restriction>
      </xsd:simpleType>
    </xsd:element>
    <xsd:element name="Audience" ma:index="9" nillable="true" ma:displayName="Audience" ma:internalName="Audience">
      <xsd:complexType>
        <xsd:complexContent>
          <xsd:extension base="dms:MultiChoice">
            <xsd:sequence>
              <xsd:element name="Value" maxOccurs="unbounded" minOccurs="0" nillable="true">
                <xsd:simpleType>
                  <xsd:restriction base="dms:Choice">
                    <xsd:enumeration value="Parents"/>
                    <xsd:enumeration value="Learners"/>
                    <xsd:enumeration value="Employers"/>
                    <xsd:enumeration value="Teachers"/>
                    <xsd:enumeration value="Influencers"/>
                    <xsd:enumeration value="All"/>
                  </xsd:restriction>
                </xsd:simpleType>
              </xsd:element>
            </xsd:sequence>
          </xsd:extension>
        </xsd:complexContent>
      </xsd:complexType>
    </xsd:element>
    <xsd:element name="Related_x0020_organisation" ma:index="10" nillable="true" ma:displayName="Related organisation" ma:internalName="Related_x0020_organisation">
      <xsd:simpleType>
        <xsd:restriction base="dms:Text">
          <xsd:maxLength value="100"/>
        </xsd:restriction>
      </xsd:simpleType>
    </xsd:element>
    <xsd:element name="Marketing_x0020_collateral" ma:index="11" nillable="true" ma:displayName="External Document - Use" ma:format="Dropdown" ma:indexed="true" ma:internalName="Marketing_x0020_collateral">
      <xsd:simpleType>
        <xsd:restriction base="dms:Choice">
          <xsd:enumeration value="News release"/>
          <xsd:enumeration value="Presentation"/>
          <xsd:enumeration value="Case study"/>
          <xsd:enumeration value="Leaflet / Handout"/>
          <xsd:enumeration value="Logo"/>
        </xsd:restriction>
      </xsd:simpleType>
    </xsd:element>
    <xsd:element name="Purpose" ma:index="12" nillable="true" ma:displayName="Internal Document - Use" ma:format="Dropdown" ma:indexed="true" ma:internalName="Purpose">
      <xsd:simpleType>
        <xsd:restriction base="dms:Choice">
          <xsd:enumeration value="Planning"/>
          <xsd:enumeration value="Guidelines"/>
          <xsd:enumeration value="Application"/>
          <xsd:enumeration value="Contact list"/>
          <xsd:enumeration value="Pre design copy"/>
          <xsd:enumeration value="Consultation / Response"/>
          <xsd:enumeration value="Third party comms"/>
          <xsd:enumeration value="Evidence / Report"/>
          <xsd:enumeration value="Case Study"/>
        </xsd:restriction>
      </xsd:simpleType>
    </xsd:element>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AutoTags" ma:index="20" nillable="true" ma:displayName="MediaServiceAutoTags" ma:description="" ma:internalName="MediaServiceAutoTags"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ef2560c5-e438-498a-b155-42b5557b5a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46c59-e2cf-4ab6-976a-d41307e20e1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31" nillable="true" ma:displayName="Taxonomy Catch All Column" ma:hidden="true" ma:list="{a7ee53dc-7a83-4204-bf94-a1a24809ac75}" ma:internalName="TaxCatchAll" ma:showField="CatchAllData" ma:web="5c446c59-e2cf-4ab6-976a-d41307e20e1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c5e170-c2bf-40c5-965f-30bc478cefd3" elementFormDefault="qualified">
    <xsd:import namespace="http://schemas.microsoft.com/office/2006/documentManagement/types"/>
    <xsd:import namespace="http://schemas.microsoft.com/office/infopath/2007/PartnerControls"/>
    <xsd:element name="SharingHintHash" ma:index="14" nillable="true" ma:displayName="Sharing Hint Hash" ma:internalName="SharingHintHash" ma:readOnly="true">
      <xsd:simpleType>
        <xsd:restriction base="dms:Text"/>
      </xsd:simpleType>
    </xsd:element>
    <xsd:element name="SharedWithDetails" ma:index="15" nillable="true" ma:displayName="Shared With Details" ma:description="" ma:internalName="SharedWithDetails" ma:readOnly="true">
      <xsd:simpleType>
        <xsd:restriction base="dms:Note">
          <xsd:maxLength value="255"/>
        </xsd:restriction>
      </xsd:simpleType>
    </xsd:element>
    <xsd:element name="LastSharedByUser" ma:index="16" nillable="true" ma:displayName="Last Shared By User" ma:description="" ma:internalName="LastSharedByUser" ma:readOnly="true">
      <xsd:simpleType>
        <xsd:restriction base="dms:Note">
          <xsd:maxLength value="255"/>
        </xsd:restriction>
      </xsd:simpleType>
    </xsd:element>
    <xsd:element name="LastSharedByTime" ma:index="17"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71876C-2F4F-420A-B47F-44BE73808488}">
  <ds:schemaRefs>
    <ds:schemaRef ds:uri="http://schemas.microsoft.com/sharepoint/v3/contenttype/forms"/>
  </ds:schemaRefs>
</ds:datastoreItem>
</file>

<file path=customXml/itemProps2.xml><?xml version="1.0" encoding="utf-8"?>
<ds:datastoreItem xmlns:ds="http://schemas.openxmlformats.org/officeDocument/2006/customXml" ds:itemID="{3B7B4111-69A0-4395-AB76-FCC025332D4A}">
  <ds:schemaRefs>
    <ds:schemaRef ds:uri="http://purl.org/dc/terms/"/>
    <ds:schemaRef ds:uri="http://www.w3.org/XML/1998/namespace"/>
    <ds:schemaRef ds:uri="5c446c59-e2cf-4ab6-976a-d41307e20e11"/>
    <ds:schemaRef ds:uri="9ee82e13-1b50-405b-9568-052d589b8073"/>
    <ds:schemaRef ds:uri="a0c5e170-c2bf-40c5-965f-30bc478cefd3"/>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C77B8A7-4BBD-4AD4-9B4B-37394B631F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e82e13-1b50-405b-9568-052d589b8073"/>
    <ds:schemaRef ds:uri="5c446c59-e2cf-4ab6-976a-d41307e20e11"/>
    <ds:schemaRef ds:uri="a0c5e170-c2bf-40c5-965f-30bc478cef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1529</TotalTime>
  <Words>2003</Words>
  <Application>Microsoft Office PowerPoint</Application>
  <PresentationFormat>On-screen Show (4:3)</PresentationFormat>
  <Paragraphs>141</Paragraphs>
  <Slides>16</Slides>
  <Notes>12</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16</vt:i4>
      </vt:variant>
    </vt:vector>
  </HeadingPairs>
  <TitlesOfParts>
    <vt:vector size="28" baseType="lpstr">
      <vt:lpstr>Aptos</vt:lpstr>
      <vt:lpstr>Arial</vt:lpstr>
      <vt:lpstr>Avenir Next LT Pro</vt:lpstr>
      <vt:lpstr>Lato</vt:lpstr>
      <vt:lpstr>Rubik</vt:lpstr>
      <vt:lpstr>Rubik SemiBold</vt:lpstr>
      <vt:lpstr>Title Page - Block Colour</vt:lpstr>
      <vt:lpstr>Title Page - Image</vt:lpstr>
      <vt:lpstr>Chapter/ Section Marker</vt:lpstr>
      <vt:lpstr>Text Page</vt:lpstr>
      <vt:lpstr>Double Column Content - Orange</vt:lpstr>
      <vt:lpstr>Image &amp; Text</vt:lpstr>
      <vt:lpstr>Y BIG  NUMBER NATTER</vt:lpstr>
      <vt:lpstr>BETH YW’R BIG NUMBER NATTER?</vt:lpstr>
      <vt:lpstr>SUT MAE POBL ERAILL YN TEIMLO AM FATHEMATEG?</vt:lpstr>
      <vt:lpstr>RHIFEDD YN Y DU</vt:lpstr>
      <vt:lpstr>SUT YDYCH CHI’N TEIMLO AM FATHEMATEG?</vt:lpstr>
      <vt:lpstr>SUT YDYCH CHI’N TEIMLO AM FATHEMATEG?</vt:lpstr>
      <vt:lpstr>PRYDER MATHEMATEG A DYSCALCWLIA</vt:lpstr>
      <vt:lpstr>PYNCIAU FFOCWS</vt:lpstr>
      <vt:lpstr>PWNC: DEFNYDDIO RHIFAU YM MYWYD POB DYDD</vt:lpstr>
      <vt:lpstr>PWNC: DEFNYDDIO RHIFAU YN Y GWAITH</vt:lpstr>
      <vt:lpstr>PWNC: DATBLYGU HYDER A SGILIAU CYFFREDINOL</vt:lpstr>
      <vt:lpstr>CAMAU NESAF</vt:lpstr>
      <vt:lpstr>7 SYNIAD ER MWYN TEIMLO’N DDA AM RIFAU</vt:lpstr>
      <vt:lpstr>GWELLA EICH RHIFEDD</vt:lpstr>
      <vt:lpstr>YMUNWCH Â’R SGWRS EHANGACH</vt:lpstr>
      <vt:lpstr>DIOLCH AM GYMRYD RHAN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 Big Number Natter - Ymunwch â’r sgwrs</dc:title>
  <dc:creator>Maya Metcalfe</dc:creator>
  <cp:lastModifiedBy>Lizzie Green</cp:lastModifiedBy>
  <cp:revision>6</cp:revision>
  <dcterms:created xsi:type="dcterms:W3CDTF">2023-09-15T11:38:00Z</dcterms:created>
  <dcterms:modified xsi:type="dcterms:W3CDTF">2025-10-02T15:37:13Z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0x010100897FE630D82CD840BE3B853723BB2ED2</vt:lpwstr>
  </property>
  <property fmtid="{D5CDD505-2E9C-101B-9397-08002B2CF9AE}" pid="3" name="MediaServiceImageTags">
    <vt:lpwstr/>
  </property>
</Properties>
</file>