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56" r:id="rId6"/>
    <p:sldId id="4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897B-7667-406E-B249-434EA3129E17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D4616-0655-409D-BAA6-895700C5A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8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51D32-3C34-4CC0-B1C8-B7CDA25841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8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7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5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9528"/>
            <a:ext cx="7772400" cy="146754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7776864" cy="16561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76828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0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92" y="6356350"/>
            <a:ext cx="5768280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7992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48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888" y="6356350"/>
            <a:ext cx="5768280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27992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69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888" y="6356350"/>
            <a:ext cx="5768280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7992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48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888" y="6356350"/>
            <a:ext cx="5768280" cy="365125"/>
          </a:xfrm>
        </p:spPr>
        <p:txBody>
          <a:bodyPr lIns="0" tIns="0" rIns="0" bIns="0"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31440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757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15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2609528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888" y="6356350"/>
            <a:ext cx="5768280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7992" y="443711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70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BBB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 lIns="0" tIns="0" rIns="0" bIns="0"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4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BBB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104456" cy="439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 lIns="0" tIns="0" rIns="0" bIns="0"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87900" y="1844675"/>
            <a:ext cx="4032250" cy="43926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225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 lIns="0" tIns="0" rIns="0" bIns="0"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772816"/>
            <a:ext cx="8496944" cy="44644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4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904656" cy="648072"/>
          </a:xfrm>
        </p:spPr>
        <p:txBody>
          <a:bodyPr anchor="t"/>
          <a:lstStyle>
            <a:lvl1pPr algn="l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24264" cy="365125"/>
          </a:xfrm>
        </p:spPr>
        <p:txBody>
          <a:bodyPr lIns="0" tIns="0" rIns="0" bIns="0"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192" y="6356350"/>
            <a:ext cx="2411288" cy="365125"/>
          </a:xfrm>
        </p:spPr>
        <p:txBody>
          <a:bodyPr/>
          <a:lstStyle/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980728"/>
            <a:ext cx="8496944" cy="5256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2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BB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 lIns="0" tIns="0" rIns="0" bIns="0"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176464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87900" y="1844675"/>
            <a:ext cx="4032250" cy="43926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7906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9B3C-AE5A-443F-AE1F-103B8EE8E68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56352"/>
            <a:ext cx="5624264" cy="365125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Copyright © National Numeracy 2013. All right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90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9B3C-AE5A-443F-AE1F-103B8EE8E68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56352"/>
            <a:ext cx="5624264" cy="365125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Copyright © National Numeracy 2013. All right 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DC1-111B-4D87-885E-F8F114E9B8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 lIns="0" tIns="0" rIns="0" bIns="0"/>
          <a:lstStyle>
            <a:lvl1pPr>
              <a:defRPr>
                <a:solidFill>
                  <a:srgbClr val="57575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9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7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5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6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6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6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C72F-CFC8-964A-BB5F-A435B5BFD4B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3C8B-866D-9E4E-BF29-393076FA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832648" cy="11521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6840760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528" y="6356350"/>
            <a:ext cx="56962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575752"/>
                </a:solidFill>
              </a:defRPr>
            </a:lvl1pPr>
          </a:lstStyle>
          <a:p>
            <a:fld id="{95441DC1-111B-4D87-885E-F8F114E9B8AC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30289"/>
            <a:ext cx="9144000" cy="68758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23528" y="1556792"/>
            <a:ext cx="8496944" cy="0"/>
          </a:xfrm>
          <a:prstGeom prst="line">
            <a:avLst/>
          </a:prstGeom>
          <a:ln w="127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127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7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132891" y="805383"/>
            <a:ext cx="7318188" cy="5958703"/>
          </a:xfrm>
          <a:prstGeom prst="rect">
            <a:avLst/>
          </a:prstGeom>
          <a:gradFill flip="none" rotWithShape="1">
            <a:gsLst>
              <a:gs pos="43000">
                <a:sysClr val="window" lastClr="FFFFFF">
                  <a:lumMod val="95000"/>
                </a:sysClr>
              </a:gs>
              <a:gs pos="100000">
                <a:sysClr val="windowText" lastClr="000000">
                  <a:lumMod val="65000"/>
                  <a:lumOff val="35000"/>
                  <a:alpha val="0"/>
                </a:sys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kern="0" dirty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8382727" y="77695"/>
            <a:ext cx="0" cy="6729602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4" name="Group 233"/>
          <p:cNvGrpSpPr/>
          <p:nvPr/>
        </p:nvGrpSpPr>
        <p:grpSpPr>
          <a:xfrm>
            <a:off x="2344886" y="1147037"/>
            <a:ext cx="1151998" cy="997338"/>
            <a:chOff x="2344886" y="1157500"/>
            <a:chExt cx="1151998" cy="339694"/>
          </a:xfrm>
        </p:grpSpPr>
        <p:sp>
          <p:nvSpPr>
            <p:cNvPr id="147" name="TextBox 146"/>
            <p:cNvSpPr txBox="1"/>
            <p:nvPr/>
          </p:nvSpPr>
          <p:spPr>
            <a:xfrm>
              <a:off x="2344941" y="1157500"/>
              <a:ext cx="1151940" cy="102459"/>
            </a:xfrm>
            <a:prstGeom prst="rect">
              <a:avLst/>
            </a:prstGeom>
            <a:solidFill>
              <a:srgbClr val="E6007E"/>
            </a:solidFill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  <a:t>Culture/Media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344886" y="1394735"/>
              <a:ext cx="1151998" cy="102459"/>
            </a:xfrm>
            <a:prstGeom prst="rect">
              <a:avLst/>
            </a:prstGeom>
            <a:solidFill>
              <a:srgbClr val="E6007E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  <a:t>Policy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229868" y="1064170"/>
            <a:ext cx="1849422" cy="1089581"/>
            <a:chOff x="229868" y="994833"/>
            <a:chExt cx="1849422" cy="967130"/>
          </a:xfrm>
        </p:grpSpPr>
        <p:sp>
          <p:nvSpPr>
            <p:cNvPr id="162" name="TextBox 161"/>
            <p:cNvSpPr txBox="1"/>
            <p:nvPr/>
          </p:nvSpPr>
          <p:spPr>
            <a:xfrm>
              <a:off x="234488" y="994833"/>
              <a:ext cx="1844802" cy="464941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Poor</a:t>
              </a:r>
              <a:r>
                <a:rPr kumimoji="0" lang="x-none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 numeracy </a:t>
              </a: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is </a:t>
              </a:r>
              <a:r>
                <a:rPr kumimoji="0" lang="x-none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widespread</a:t>
              </a: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, hidden</a:t>
              </a:r>
              <a:r>
                <a:rPr lang="en-GB" sz="900" kern="0" dirty="0">
                  <a:solidFill>
                    <a:srgbClr val="E7E6E6">
                      <a:lumMod val="25000"/>
                    </a:srgbClr>
                  </a:solidFill>
                  <a:latin typeface="Arial"/>
                  <a:cs typeface="Arial"/>
                </a:rPr>
                <a:t> and</a:t>
              </a: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 negatively impacts individuals and UK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29868" y="1512771"/>
              <a:ext cx="1844802" cy="44919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lvl="0" algn="ctr" defTabSz="914400">
                <a:defRPr/>
              </a:pP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Everyone can improve </a:t>
              </a:r>
            </a:p>
            <a:p>
              <a:pPr lvl="0" algn="ctr" defTabSz="914400">
                <a:defRPr/>
              </a:pPr>
              <a:r>
                <a:rPr lang="en-GB" sz="900" kern="0" dirty="0">
                  <a:solidFill>
                    <a:srgbClr val="E7E6E6">
                      <a:lumMod val="25000"/>
                    </a:srgbClr>
                  </a:solidFill>
                  <a:latin typeface="Arial"/>
                  <a:cs typeface="Arial"/>
                </a:rPr>
                <a:t>National Numeracy </a:t>
              </a:r>
              <a:br>
                <a:rPr lang="en-GB" sz="900" kern="0" dirty="0">
                  <a:solidFill>
                    <a:srgbClr val="E7E6E6">
                      <a:lumMod val="25000"/>
                    </a:srgbClr>
                  </a:solidFill>
                  <a:latin typeface="Arial"/>
                  <a:cs typeface="Arial"/>
                </a:rPr>
              </a:br>
              <a:r>
                <a:rPr lang="en-GB" sz="900" kern="0" dirty="0">
                  <a:solidFill>
                    <a:srgbClr val="E7E6E6">
                      <a:lumMod val="25000"/>
                    </a:srgbClr>
                  </a:solidFill>
                  <a:latin typeface="Arial"/>
                  <a:cs typeface="Arial"/>
                </a:rPr>
                <a:t>are here to help</a:t>
              </a:r>
              <a:endParaRPr kumimoji="0" lang="en-GB" sz="9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3784886" y="1126044"/>
            <a:ext cx="1867038" cy="1025477"/>
            <a:chOff x="3784886" y="673678"/>
            <a:chExt cx="1867038" cy="754058"/>
          </a:xfrm>
        </p:grpSpPr>
        <p:sp>
          <p:nvSpPr>
            <p:cNvPr id="159" name="TextBox 158"/>
            <p:cNvSpPr txBox="1"/>
            <p:nvPr/>
          </p:nvSpPr>
          <p:spPr>
            <a:xfrm>
              <a:off x="3784886" y="1069241"/>
              <a:ext cx="1867038" cy="358495"/>
            </a:xfrm>
            <a:prstGeom prst="rect">
              <a:avLst/>
            </a:prstGeom>
            <a:solidFill>
              <a:srgbClr val="951B81"/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  <a:t>Policy focus on numeracy 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x-none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  <a:t>for everyone, for life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784886" y="673678"/>
              <a:ext cx="1867038" cy="373420"/>
            </a:xfrm>
            <a:prstGeom prst="rect">
              <a:avLst/>
            </a:prstGeom>
            <a:solidFill>
              <a:srgbClr val="951B81"/>
            </a:solidFill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 defTabSz="914400">
                <a:defRPr/>
              </a:pPr>
              <a:r>
                <a:rPr lang="en-GB" sz="900" kern="0" dirty="0">
                  <a:solidFill>
                    <a:sysClr val="window" lastClr="FFFFFF"/>
                  </a:solidFill>
                  <a:latin typeface="Arial"/>
                  <a:cs typeface="Arial"/>
                </a:rPr>
                <a:t>Commentators and the public</a:t>
              </a:r>
              <a:r>
                <a:rPr lang="x-none" sz="900" kern="0" dirty="0">
                  <a:solidFill>
                    <a:sysClr val="window" lastClr="FFFFFF"/>
                  </a:solidFill>
                  <a:latin typeface="Arial"/>
                  <a:cs typeface="Arial"/>
                </a:rPr>
                <a:t> </a:t>
              </a:r>
              <a:r>
                <a:rPr lang="en-GB" sz="900" kern="0" dirty="0">
                  <a:solidFill>
                    <a:sysClr val="window" lastClr="FFFFFF"/>
                  </a:solidFill>
                  <a:latin typeface="Arial"/>
                  <a:cs typeface="Arial"/>
                </a:rPr>
                <a:t>come to see the importance of the issue </a:t>
              </a:r>
              <a:endParaRPr lang="x-none" sz="900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800421" y="3207475"/>
            <a:ext cx="1856231" cy="1039046"/>
            <a:chOff x="3845242" y="3270143"/>
            <a:chExt cx="1856231" cy="801048"/>
          </a:xfrm>
        </p:grpSpPr>
        <p:sp>
          <p:nvSpPr>
            <p:cNvPr id="171" name="TextBox 170"/>
            <p:cNvSpPr txBox="1"/>
            <p:nvPr/>
          </p:nvSpPr>
          <p:spPr>
            <a:xfrm>
              <a:off x="3845242" y="3270143"/>
              <a:ext cx="1856231" cy="328602"/>
            </a:xfrm>
            <a:prstGeom prst="rect">
              <a:avLst/>
            </a:prstGeom>
            <a:solidFill>
              <a:srgbClr val="951B81"/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  <a:t>People improve their 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x-none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  <a:t>skills and attitudes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847026" y="3722240"/>
              <a:ext cx="1850814" cy="348951"/>
            </a:xfrm>
            <a:prstGeom prst="rect">
              <a:avLst/>
            </a:prstGeom>
            <a:solidFill>
              <a:srgbClr val="951B8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  <a:t>Organisations support 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Arial"/>
                </a:rPr>
                <a:t>the improvement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2354921" y="5731073"/>
            <a:ext cx="1151997" cy="369332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Online guidance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6" name="Trapezoid 205"/>
          <p:cNvSpPr/>
          <p:nvPr/>
        </p:nvSpPr>
        <p:spPr>
          <a:xfrm rot="16200000" flipV="1">
            <a:off x="6513997" y="3306359"/>
            <a:ext cx="1865936" cy="224112"/>
          </a:xfrm>
          <a:prstGeom prst="trapezoid">
            <a:avLst/>
          </a:prstGeom>
          <a:solidFill>
            <a:srgbClr val="FF0000">
              <a:alpha val="67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ounded Rectangle 206"/>
          <p:cNvSpPr/>
          <p:nvPr/>
        </p:nvSpPr>
        <p:spPr>
          <a:xfrm rot="16200000">
            <a:off x="5629464" y="3318699"/>
            <a:ext cx="3569566" cy="205659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ACCOUNTABILITY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7317773" y="454589"/>
            <a:ext cx="0" cy="6273643"/>
          </a:xfrm>
          <a:prstGeom prst="line">
            <a:avLst/>
          </a:prstGeom>
          <a:noFill/>
          <a:ln w="38100" cap="flat" cmpd="sng" algn="ctr">
            <a:solidFill>
              <a:srgbClr val="FF0000">
                <a:alpha val="70000"/>
              </a:srgbClr>
            </a:solidFill>
            <a:prstDash val="solid"/>
            <a:miter lim="800000"/>
          </a:ln>
          <a:effectLst/>
        </p:spPr>
      </p:cxnSp>
      <p:sp>
        <p:nvSpPr>
          <p:cNvPr id="210" name="Oval 209"/>
          <p:cNvSpPr/>
          <p:nvPr/>
        </p:nvSpPr>
        <p:spPr>
          <a:xfrm>
            <a:off x="7620119" y="2708920"/>
            <a:ext cx="1429106" cy="1429104"/>
          </a:xfrm>
          <a:prstGeom prst="ellipse">
            <a:avLst/>
          </a:prstGeom>
          <a:solidFill>
            <a:srgbClr val="5B9BD5">
              <a:lumMod val="5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 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 chances for individual and productivity for the country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640886" y="454589"/>
            <a:ext cx="2159997" cy="2646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2200886" y="454589"/>
            <a:ext cx="1439998" cy="2646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12891" y="454589"/>
            <a:ext cx="2087997" cy="2646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28812" y="525897"/>
            <a:ext cx="2072073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MESSAGES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200888" y="525897"/>
            <a:ext cx="14400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SETTINGS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640884" y="525897"/>
            <a:ext cx="215999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CHANGES</a:t>
            </a:r>
          </a:p>
        </p:txBody>
      </p:sp>
      <p:sp>
        <p:nvSpPr>
          <p:cNvPr id="233" name="Rectangle 232"/>
          <p:cNvSpPr/>
          <p:nvPr/>
        </p:nvSpPr>
        <p:spPr>
          <a:xfrm>
            <a:off x="5800883" y="454589"/>
            <a:ext cx="1439998" cy="2646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800882" y="525897"/>
            <a:ext cx="143999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OUTCOMES</a:t>
            </a:r>
          </a:p>
        </p:txBody>
      </p:sp>
      <p:cxnSp>
        <p:nvCxnSpPr>
          <p:cNvPr id="241" name="Straight Connector 240"/>
          <p:cNvCxnSpPr/>
          <p:nvPr/>
        </p:nvCxnSpPr>
        <p:spPr>
          <a:xfrm>
            <a:off x="2200886" y="112891"/>
            <a:ext cx="0" cy="662220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646386" y="112891"/>
            <a:ext cx="0" cy="662220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800882" y="112891"/>
            <a:ext cx="0" cy="662220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/>
          <p:cNvGrpSpPr/>
          <p:nvPr/>
        </p:nvGrpSpPr>
        <p:grpSpPr>
          <a:xfrm>
            <a:off x="112569" y="776394"/>
            <a:ext cx="7128312" cy="230337"/>
            <a:chOff x="112568" y="574727"/>
            <a:chExt cx="7320667" cy="230337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112568" y="575736"/>
              <a:ext cx="7320667" cy="11438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78" name="Trapezoid 177"/>
            <p:cNvSpPr/>
            <p:nvPr/>
          </p:nvSpPr>
          <p:spPr>
            <a:xfrm flipV="1">
              <a:off x="2203646" y="574727"/>
              <a:ext cx="3119408" cy="224112"/>
            </a:xfrm>
            <a:prstGeom prst="trapezoid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2732856" y="574728"/>
              <a:ext cx="2054524" cy="230336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Arial"/>
                  <a:cs typeface="Arial"/>
                </a:rPr>
                <a:t>RAISING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AWARENESS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129841" y="5358167"/>
            <a:ext cx="7128314" cy="230337"/>
            <a:chOff x="106516" y="5137031"/>
            <a:chExt cx="7320669" cy="230337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106516" y="5149481"/>
              <a:ext cx="7320669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82" name="Trapezoid 181"/>
            <p:cNvSpPr/>
            <p:nvPr/>
          </p:nvSpPr>
          <p:spPr>
            <a:xfrm flipV="1">
              <a:off x="2203810" y="5137031"/>
              <a:ext cx="3117884" cy="224112"/>
            </a:xfrm>
            <a:prstGeom prst="trapezoid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2297957" y="5137032"/>
              <a:ext cx="2949442" cy="230336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PLAIN NUMBERS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112568" y="2469616"/>
            <a:ext cx="7122421" cy="372138"/>
            <a:chOff x="112567" y="2605268"/>
            <a:chExt cx="7314617" cy="289147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112567" y="2617719"/>
              <a:ext cx="7314617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03" name="Trapezoid 202"/>
            <p:cNvSpPr/>
            <p:nvPr/>
          </p:nvSpPr>
          <p:spPr>
            <a:xfrm flipV="1">
              <a:off x="2203646" y="2605268"/>
              <a:ext cx="3120238" cy="289147"/>
            </a:xfrm>
            <a:prstGeom prst="trapezoid">
              <a:avLst/>
            </a:prstGeom>
            <a:solidFill>
              <a:sysClr val="window" lastClr="FFFFFF">
                <a:lumMod val="6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Rounded Rectangle 203"/>
            <p:cNvSpPr/>
            <p:nvPr/>
          </p:nvSpPr>
          <p:spPr>
            <a:xfrm>
              <a:off x="2503324" y="2605269"/>
              <a:ext cx="2540737" cy="289146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IMPROVING NUMERACY</a:t>
              </a: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5958257" y="929828"/>
            <a:ext cx="1151997" cy="1491903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Environment conducive to individuals improving their skills and attitudes to numbers and data</a:t>
            </a:r>
            <a:endParaRPr kumimoji="0" lang="x-none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032471" y="3645469"/>
            <a:ext cx="1151997" cy="2056775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People are confident and competent to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use numbers and data to make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good decisions in their everyday life 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128811" y="135972"/>
            <a:ext cx="500556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National Numeracy Theory of Change – reworked </a:t>
            </a:r>
            <a:r>
              <a:rPr lang="en-GB" sz="1200" b="1" kern="0" dirty="0">
                <a:solidFill>
                  <a:srgbClr val="E7E6E6">
                    <a:lumMod val="25000"/>
                  </a:srgbClr>
                </a:solidFill>
                <a:latin typeface="Arial"/>
                <a:cs typeface="Arial"/>
              </a:rPr>
              <a:t>Jan19</a:t>
            </a:r>
            <a:endParaRPr kumimoji="0" lang="en-GB" sz="1200" b="1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9" name="Chevron 248"/>
          <p:cNvSpPr/>
          <p:nvPr/>
        </p:nvSpPr>
        <p:spPr>
          <a:xfrm>
            <a:off x="2119942" y="1406083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Chevron 249"/>
          <p:cNvSpPr/>
          <p:nvPr/>
        </p:nvSpPr>
        <p:spPr>
          <a:xfrm>
            <a:off x="3559938" y="1390715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Chevron 250"/>
          <p:cNvSpPr/>
          <p:nvPr/>
        </p:nvSpPr>
        <p:spPr>
          <a:xfrm>
            <a:off x="5719937" y="1390715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Chevron 251"/>
          <p:cNvSpPr/>
          <p:nvPr/>
        </p:nvSpPr>
        <p:spPr>
          <a:xfrm>
            <a:off x="2169555" y="3676006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Chevron 252"/>
          <p:cNvSpPr/>
          <p:nvPr/>
        </p:nvSpPr>
        <p:spPr>
          <a:xfrm>
            <a:off x="3559942" y="3704590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Chevron 253"/>
          <p:cNvSpPr/>
          <p:nvPr/>
        </p:nvSpPr>
        <p:spPr>
          <a:xfrm rot="2700000">
            <a:off x="5761131" y="3817775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Chevron 255"/>
          <p:cNvSpPr/>
          <p:nvPr/>
        </p:nvSpPr>
        <p:spPr>
          <a:xfrm>
            <a:off x="2110342" y="6000613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Chevron 256"/>
          <p:cNvSpPr/>
          <p:nvPr/>
        </p:nvSpPr>
        <p:spPr>
          <a:xfrm>
            <a:off x="3550338" y="6000613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Chevron 257"/>
          <p:cNvSpPr/>
          <p:nvPr/>
        </p:nvSpPr>
        <p:spPr>
          <a:xfrm rot="18900000" flipV="1">
            <a:off x="5788471" y="5811614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Chevron 258"/>
          <p:cNvSpPr/>
          <p:nvPr/>
        </p:nvSpPr>
        <p:spPr>
          <a:xfrm rot="2700000">
            <a:off x="7807065" y="2161182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Chevron 259"/>
          <p:cNvSpPr/>
          <p:nvPr/>
        </p:nvSpPr>
        <p:spPr>
          <a:xfrm rot="18900000" flipV="1">
            <a:off x="7797461" y="4389029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Chevron 260"/>
          <p:cNvSpPr/>
          <p:nvPr/>
        </p:nvSpPr>
        <p:spPr>
          <a:xfrm rot="2700000">
            <a:off x="7705465" y="2053069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Chevron 261"/>
          <p:cNvSpPr/>
          <p:nvPr/>
        </p:nvSpPr>
        <p:spPr>
          <a:xfrm rot="18900000" flipV="1">
            <a:off x="7698600" y="4484864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Chevron 262"/>
          <p:cNvSpPr/>
          <p:nvPr/>
        </p:nvSpPr>
        <p:spPr>
          <a:xfrm rot="18900000" flipV="1">
            <a:off x="7604704" y="4586432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Chevron 263"/>
          <p:cNvSpPr/>
          <p:nvPr/>
        </p:nvSpPr>
        <p:spPr>
          <a:xfrm rot="18900000" flipV="1">
            <a:off x="7505843" y="4682267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Chevron 264"/>
          <p:cNvSpPr/>
          <p:nvPr/>
        </p:nvSpPr>
        <p:spPr>
          <a:xfrm rot="2700000">
            <a:off x="7604704" y="1950720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Chevron 265"/>
          <p:cNvSpPr/>
          <p:nvPr/>
        </p:nvSpPr>
        <p:spPr>
          <a:xfrm rot="2700000">
            <a:off x="7503104" y="1842607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NN_Logo_nostrap_R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86" y="58804"/>
            <a:ext cx="2581189" cy="432227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C588E0BF-1F2D-4816-BB78-0A19385C6549}"/>
              </a:ext>
            </a:extLst>
          </p:cNvPr>
          <p:cNvSpPr txBox="1"/>
          <p:nvPr/>
        </p:nvSpPr>
        <p:spPr>
          <a:xfrm>
            <a:off x="2341663" y="3025302"/>
            <a:ext cx="1151940" cy="646331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sysClr val="window" lastClr="FFFFFF"/>
                </a:solidFill>
                <a:latin typeface="Arial"/>
                <a:cs typeface="Arial"/>
              </a:rPr>
              <a:t>Individuals access and improve directly online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748B9C-1647-4F62-90B9-4DD44C8B2F0A}"/>
              </a:ext>
            </a:extLst>
          </p:cNvPr>
          <p:cNvSpPr txBox="1"/>
          <p:nvPr/>
        </p:nvSpPr>
        <p:spPr>
          <a:xfrm>
            <a:off x="2341608" y="3895882"/>
            <a:ext cx="1151998" cy="646331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sysClr val="window" lastClr="FFFFFF"/>
                </a:solidFill>
                <a:latin typeface="Arial"/>
                <a:cs typeface="Arial"/>
              </a:rPr>
              <a:t>Access and improvement via an intermediary organisation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FD37402-EB82-49B8-91FC-5E70A1902C41}"/>
              </a:ext>
            </a:extLst>
          </p:cNvPr>
          <p:cNvSpPr txBox="1"/>
          <p:nvPr/>
        </p:nvSpPr>
        <p:spPr>
          <a:xfrm>
            <a:off x="3830516" y="5878797"/>
            <a:ext cx="1849529" cy="615187"/>
          </a:xfrm>
          <a:prstGeom prst="rect">
            <a:avLst/>
          </a:prstGeom>
          <a:solidFill>
            <a:srgbClr val="951B81"/>
          </a:solidFill>
          <a:ln>
            <a:noFill/>
          </a:ln>
        </p:spPr>
        <p:txBody>
          <a:bodyPr wrap="square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Organisations communicate numbers and data in ways that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everyone understands</a:t>
            </a:r>
            <a:endParaRPr kumimoji="0" lang="x-none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E056320-68E6-427C-8363-CEA040E44966}"/>
              </a:ext>
            </a:extLst>
          </p:cNvPr>
          <p:cNvGrpSpPr/>
          <p:nvPr/>
        </p:nvGrpSpPr>
        <p:grpSpPr>
          <a:xfrm>
            <a:off x="195436" y="5428738"/>
            <a:ext cx="1853135" cy="1179128"/>
            <a:chOff x="226155" y="994834"/>
            <a:chExt cx="1853135" cy="87180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09EE26D-D98F-455D-AD4D-6C591BF4BEAE}"/>
                </a:ext>
              </a:extLst>
            </p:cNvPr>
            <p:cNvSpPr txBox="1"/>
            <p:nvPr/>
          </p:nvSpPr>
          <p:spPr>
            <a:xfrm>
              <a:off x="234488" y="994834"/>
              <a:ext cx="1844802" cy="405494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Poor</a:t>
              </a:r>
              <a:r>
                <a:rPr kumimoji="0" lang="x-none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 numeracy </a:t>
              </a: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is </a:t>
              </a:r>
              <a:r>
                <a:rPr kumimoji="0" lang="x-none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widespread</a:t>
              </a: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, hidden</a:t>
              </a:r>
              <a:r>
                <a:rPr lang="en-GB" sz="900" kern="0" dirty="0">
                  <a:solidFill>
                    <a:srgbClr val="E7E6E6">
                      <a:lumMod val="25000"/>
                    </a:srgbClr>
                  </a:solidFill>
                  <a:latin typeface="Arial"/>
                  <a:cs typeface="Arial"/>
                </a:rPr>
                <a:t> and</a:t>
              </a: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 impacts individuals and the UK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26E4C73-481E-4FA8-9723-7E34FB504F54}"/>
                </a:ext>
              </a:extLst>
            </p:cNvPr>
            <p:cNvSpPr txBox="1"/>
            <p:nvPr/>
          </p:nvSpPr>
          <p:spPr>
            <a:xfrm>
              <a:off x="226155" y="1461140"/>
              <a:ext cx="1844802" cy="405494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lvl="0" algn="ctr" defTabSz="914400">
                <a:defRPr/>
              </a:pPr>
              <a:r>
                <a:rPr lang="en-GB" sz="900" kern="0" dirty="0">
                  <a:solidFill>
                    <a:srgbClr val="E7E6E6">
                      <a:lumMod val="25000"/>
                    </a:srgbClr>
                  </a:solidFill>
                  <a:latin typeface="Arial"/>
                  <a:cs typeface="Arial"/>
                </a:rPr>
                <a:t>Organisations can – and should – present numbers and data more clearly to allow for this</a:t>
              </a:r>
              <a:endParaRPr kumimoji="0" lang="en-GB" sz="9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D09C2FE0-E98E-4AA6-A7CE-58729B9EB7D9}"/>
              </a:ext>
            </a:extLst>
          </p:cNvPr>
          <p:cNvSpPr txBox="1"/>
          <p:nvPr/>
        </p:nvSpPr>
        <p:spPr>
          <a:xfrm>
            <a:off x="2335287" y="6194875"/>
            <a:ext cx="1151997" cy="35394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  <a:r>
              <a:rPr lang="en-GB" sz="900" kern="0" dirty="0">
                <a:solidFill>
                  <a:sysClr val="window" lastClr="FFFFFF"/>
                </a:solidFill>
                <a:latin typeface="Arial"/>
                <a:cs typeface="Arial"/>
              </a:rPr>
              <a:t>Consultancy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04EE726-44CA-4CB3-A86A-BF5FDBE57187}"/>
              </a:ext>
            </a:extLst>
          </p:cNvPr>
          <p:cNvGrpSpPr/>
          <p:nvPr/>
        </p:nvGrpSpPr>
        <p:grpSpPr>
          <a:xfrm>
            <a:off x="229868" y="3030148"/>
            <a:ext cx="1849366" cy="1772072"/>
            <a:chOff x="215388" y="850560"/>
            <a:chExt cx="1849366" cy="147577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B9AF30-D540-4F2B-91F1-164C7BFC4615}"/>
                </a:ext>
              </a:extLst>
            </p:cNvPr>
            <p:cNvSpPr txBox="1"/>
            <p:nvPr/>
          </p:nvSpPr>
          <p:spPr>
            <a:xfrm>
              <a:off x="215388" y="850560"/>
              <a:ext cx="1844802" cy="464941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You can check and improve your numeracy for free using </a:t>
              </a:r>
              <a:r>
                <a:rPr lang="en-GB" sz="900" kern="0" dirty="0">
                  <a:solidFill>
                    <a:srgbClr val="E7E6E6">
                      <a:lumMod val="25000"/>
                    </a:srgbClr>
                  </a:solidFill>
                  <a:latin typeface="Arial"/>
                  <a:cs typeface="Arial"/>
                </a:rPr>
                <a:t>the </a:t>
              </a: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National Numeracy Challenge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5C60FFE-9CD2-488E-861E-D7A3FE5EF839}"/>
                </a:ext>
              </a:extLst>
            </p:cNvPr>
            <p:cNvSpPr txBox="1"/>
            <p:nvPr/>
          </p:nvSpPr>
          <p:spPr>
            <a:xfrm>
              <a:off x="219952" y="1571540"/>
              <a:ext cx="1844802" cy="75479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lvl="0" algn="ctr" defTabSz="914400">
                <a:defRPr/>
              </a:pPr>
              <a:r>
                <a:rPr kumimoji="0" lang="en-GB" sz="90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/>
                  <a:cs typeface="Arial"/>
                </a:rPr>
                <a:t>You can enable your staff / students / beneficiaries to check and improve their numeracy, with National Numeracy providing data on uptake and improvement </a:t>
              </a:r>
            </a:p>
          </p:txBody>
        </p:sp>
      </p:grpSp>
      <p:sp>
        <p:nvSpPr>
          <p:cNvPr id="92" name="Chevron 259">
            <a:extLst>
              <a:ext uri="{FF2B5EF4-FFF2-40B4-BE49-F238E27FC236}">
                <a16:creationId xmlns:a16="http://schemas.microsoft.com/office/drawing/2014/main" id="{5083B1B1-E7C2-411F-8093-5734739A6C8D}"/>
              </a:ext>
            </a:extLst>
          </p:cNvPr>
          <p:cNvSpPr/>
          <p:nvPr/>
        </p:nvSpPr>
        <p:spPr>
          <a:xfrm rot="7901864" flipV="1">
            <a:off x="5529950" y="2574091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Chevron 261">
            <a:extLst>
              <a:ext uri="{FF2B5EF4-FFF2-40B4-BE49-F238E27FC236}">
                <a16:creationId xmlns:a16="http://schemas.microsoft.com/office/drawing/2014/main" id="{D6ECEE02-D7C8-4F56-8867-1E35E748EFED}"/>
              </a:ext>
            </a:extLst>
          </p:cNvPr>
          <p:cNvSpPr/>
          <p:nvPr/>
        </p:nvSpPr>
        <p:spPr>
          <a:xfrm rot="7901864" flipV="1">
            <a:off x="5431089" y="2669926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Chevron 262">
            <a:extLst>
              <a:ext uri="{FF2B5EF4-FFF2-40B4-BE49-F238E27FC236}">
                <a16:creationId xmlns:a16="http://schemas.microsoft.com/office/drawing/2014/main" id="{11FBC874-4EF6-4608-B72B-D9CA0BDCF994}"/>
              </a:ext>
            </a:extLst>
          </p:cNvPr>
          <p:cNvSpPr/>
          <p:nvPr/>
        </p:nvSpPr>
        <p:spPr>
          <a:xfrm rot="7901864" flipV="1">
            <a:off x="5337193" y="2771494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Chevron 263">
            <a:extLst>
              <a:ext uri="{FF2B5EF4-FFF2-40B4-BE49-F238E27FC236}">
                <a16:creationId xmlns:a16="http://schemas.microsoft.com/office/drawing/2014/main" id="{A45A9918-F563-4ED9-A13B-4555C5625C54}"/>
              </a:ext>
            </a:extLst>
          </p:cNvPr>
          <p:cNvSpPr/>
          <p:nvPr/>
        </p:nvSpPr>
        <p:spPr>
          <a:xfrm rot="7901864" flipV="1">
            <a:off x="5238332" y="2867329"/>
            <a:ext cx="161892" cy="276071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7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14913" y="3858254"/>
            <a:ext cx="8486728" cy="169199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7575" y="2201779"/>
            <a:ext cx="8476682" cy="166793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75752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Parallelogram 54"/>
          <p:cNvSpPr/>
          <p:nvPr/>
        </p:nvSpPr>
        <p:spPr>
          <a:xfrm flipH="1">
            <a:off x="6790145" y="2277979"/>
            <a:ext cx="1751706" cy="1574800"/>
          </a:xfrm>
          <a:prstGeom prst="parallelogram">
            <a:avLst/>
          </a:prstGeom>
          <a:solidFill>
            <a:srgbClr val="0090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Parallelogram 55"/>
          <p:cNvSpPr/>
          <p:nvPr/>
        </p:nvSpPr>
        <p:spPr>
          <a:xfrm flipH="1" flipV="1">
            <a:off x="6798611" y="3852780"/>
            <a:ext cx="1751706" cy="1574800"/>
          </a:xfrm>
          <a:prstGeom prst="parallelogram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Parallelogram 52"/>
          <p:cNvSpPr/>
          <p:nvPr/>
        </p:nvSpPr>
        <p:spPr>
          <a:xfrm flipH="1" flipV="1">
            <a:off x="3268010" y="3852780"/>
            <a:ext cx="1751706" cy="1574800"/>
          </a:xfrm>
          <a:prstGeom prst="parallelogram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Parallelogram 48"/>
          <p:cNvSpPr>
            <a:spLocks/>
          </p:cNvSpPr>
          <p:nvPr/>
        </p:nvSpPr>
        <p:spPr>
          <a:xfrm flipH="1">
            <a:off x="333795" y="1888512"/>
            <a:ext cx="2052173" cy="1972732"/>
          </a:xfrm>
          <a:prstGeom prst="parallelogram">
            <a:avLst/>
          </a:pr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757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National Numeracy 2019. All rights reserved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20388" y="2958461"/>
            <a:ext cx="156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757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-464313" y="4672476"/>
            <a:ext cx="1851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60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ATTITUDE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9BD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Parallelogram 19"/>
          <p:cNvSpPr/>
          <p:nvPr/>
        </p:nvSpPr>
        <p:spPr>
          <a:xfrm flipH="1">
            <a:off x="3259544" y="2277979"/>
            <a:ext cx="1751706" cy="1574800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8149" y="2716133"/>
            <a:ext cx="1299142" cy="1039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Check-Up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757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757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Parallelogram 22"/>
          <p:cNvSpPr/>
          <p:nvPr/>
        </p:nvSpPr>
        <p:spPr>
          <a:xfrm flipH="1">
            <a:off x="4723219" y="2277979"/>
            <a:ext cx="2358867" cy="1574801"/>
          </a:xfrm>
          <a:prstGeom prst="parallelogram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2852" y="2469805"/>
            <a:ext cx="1659466" cy="1264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 Resources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or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training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Parallelogram 28"/>
          <p:cNvSpPr>
            <a:spLocks/>
          </p:cNvSpPr>
          <p:nvPr/>
        </p:nvSpPr>
        <p:spPr>
          <a:xfrm flipH="1" flipV="1">
            <a:off x="4726460" y="3852777"/>
            <a:ext cx="2358867" cy="1574801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Parallelogram 31"/>
          <p:cNvSpPr>
            <a:spLocks/>
          </p:cNvSpPr>
          <p:nvPr/>
        </p:nvSpPr>
        <p:spPr>
          <a:xfrm flipH="1" flipV="1">
            <a:off x="333794" y="3861244"/>
            <a:ext cx="2044325" cy="1972732"/>
          </a:xfrm>
          <a:prstGeom prst="parallelogram">
            <a:avLst/>
          </a:prstGeom>
          <a:solidFill>
            <a:srgbClr val="FF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850896" y="2956186"/>
            <a:ext cx="156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757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7882409" y="4494762"/>
            <a:ext cx="150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60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ATTITUDE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9BD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03100" y="4399104"/>
            <a:ext cx="1073121" cy="76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Attitudinal Survey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3114720" y="1270442"/>
            <a:ext cx="4893732" cy="211667"/>
          </a:xfrm>
          <a:prstGeom prst="rightArrow">
            <a:avLst>
              <a:gd name="adj1" fmla="val 50000"/>
              <a:gd name="adj2" fmla="val 146741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13992" y="1041842"/>
            <a:ext cx="4504267" cy="3654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DISTANCE TRAVELLED</a:t>
            </a:r>
          </a:p>
        </p:txBody>
      </p:sp>
      <p:sp>
        <p:nvSpPr>
          <p:cNvPr id="50" name="Parallelogram 49"/>
          <p:cNvSpPr/>
          <p:nvPr/>
        </p:nvSpPr>
        <p:spPr>
          <a:xfrm flipH="1">
            <a:off x="2081786" y="2277979"/>
            <a:ext cx="1490130" cy="1583267"/>
          </a:xfrm>
          <a:prstGeom prst="parallelogram">
            <a:avLst>
              <a:gd name="adj" fmla="val 2765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Parallelogram 51"/>
          <p:cNvSpPr/>
          <p:nvPr/>
        </p:nvSpPr>
        <p:spPr>
          <a:xfrm flipH="1" flipV="1">
            <a:off x="2073319" y="3861245"/>
            <a:ext cx="1481664" cy="1574797"/>
          </a:xfrm>
          <a:prstGeom prst="parallelogram">
            <a:avLst>
              <a:gd name="adj" fmla="val 2771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7120" y="2604554"/>
            <a:ext cx="1057286" cy="1026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FFFFF"/>
                </a:solidFill>
                <a:latin typeface="Arial"/>
              </a:rPr>
              <a:t>Quick Check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78117" y="4098311"/>
            <a:ext cx="1005115" cy="9397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2462785" y="3696146"/>
            <a:ext cx="1083734" cy="329429"/>
          </a:xfrm>
          <a:prstGeom prst="rightArrow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3673519" y="3696146"/>
            <a:ext cx="1354666" cy="329429"/>
          </a:xfrm>
          <a:prstGeom prst="rightArrow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112852" y="3696146"/>
            <a:ext cx="1981200" cy="329429"/>
          </a:xfrm>
          <a:prstGeom prst="rightArrow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7195653" y="3687679"/>
            <a:ext cx="1329266" cy="329429"/>
          </a:xfrm>
          <a:prstGeom prst="rightArrow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ight Arrow 67"/>
          <p:cNvSpPr/>
          <p:nvPr/>
        </p:nvSpPr>
        <p:spPr>
          <a:xfrm rot="4403128">
            <a:off x="-24128" y="2622709"/>
            <a:ext cx="1910655" cy="329429"/>
          </a:xfrm>
          <a:prstGeom prst="rightArrow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62397" y="2713464"/>
            <a:ext cx="1299142" cy="7309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Check-Up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757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757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Right Arrow 74"/>
          <p:cNvSpPr/>
          <p:nvPr/>
        </p:nvSpPr>
        <p:spPr>
          <a:xfrm rot="17127325">
            <a:off x="-109395" y="4855474"/>
            <a:ext cx="2041361" cy="329429"/>
          </a:xfrm>
          <a:prstGeom prst="rightArrow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837185" y="3696146"/>
            <a:ext cx="1532467" cy="329429"/>
          </a:xfrm>
          <a:prstGeom prst="rightArrow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717" y="1312780"/>
            <a:ext cx="1286935" cy="31326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AWARENESS</a:t>
            </a:r>
          </a:p>
        </p:txBody>
      </p:sp>
      <p:sp>
        <p:nvSpPr>
          <p:cNvPr id="78" name="Parallelogram 77"/>
          <p:cNvSpPr>
            <a:spLocks/>
          </p:cNvSpPr>
          <p:nvPr/>
        </p:nvSpPr>
        <p:spPr>
          <a:xfrm flipH="1">
            <a:off x="1887052" y="1558311"/>
            <a:ext cx="1261533" cy="567270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4E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Parallelogram 78"/>
          <p:cNvSpPr>
            <a:spLocks/>
          </p:cNvSpPr>
          <p:nvPr/>
        </p:nvSpPr>
        <p:spPr>
          <a:xfrm flipH="1">
            <a:off x="3106252" y="1570110"/>
            <a:ext cx="1498599" cy="557969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4E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Parallelogram 79"/>
          <p:cNvSpPr>
            <a:spLocks/>
          </p:cNvSpPr>
          <p:nvPr/>
        </p:nvSpPr>
        <p:spPr>
          <a:xfrm flipH="1">
            <a:off x="4528651" y="1566779"/>
            <a:ext cx="2167463" cy="56726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4E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Parallelogram 80"/>
          <p:cNvSpPr>
            <a:spLocks/>
          </p:cNvSpPr>
          <p:nvPr/>
        </p:nvSpPr>
        <p:spPr>
          <a:xfrm flipH="1">
            <a:off x="6645319" y="1566780"/>
            <a:ext cx="1498599" cy="567268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4E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29383" y="1566779"/>
            <a:ext cx="922867" cy="3979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1652" y="1566780"/>
            <a:ext cx="1371600" cy="254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6387" y="1566780"/>
            <a:ext cx="1981199" cy="279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0E4E6C"/>
                </a:solidFill>
                <a:latin typeface="Arial"/>
              </a:rPr>
              <a:t>IMPROVE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E4E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2427" y="1566779"/>
            <a:ext cx="1349186" cy="3301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RE-ASSESS</a:t>
            </a:r>
          </a:p>
        </p:txBody>
      </p:sp>
      <p:sp>
        <p:nvSpPr>
          <p:cNvPr id="84" name="Parallelogram 83"/>
          <p:cNvSpPr>
            <a:spLocks/>
          </p:cNvSpPr>
          <p:nvPr/>
        </p:nvSpPr>
        <p:spPr>
          <a:xfrm>
            <a:off x="223722" y="5901711"/>
            <a:ext cx="1637930" cy="296335"/>
          </a:xfrm>
          <a:prstGeom prst="parallelogram">
            <a:avLst/>
          </a:prstGeom>
          <a:solidFill>
            <a:srgbClr val="F7941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2983" y="5935578"/>
            <a:ext cx="1244602" cy="24553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AWARENESS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651" y="1431312"/>
            <a:ext cx="313268" cy="3132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917" y="1765139"/>
            <a:ext cx="304801" cy="3048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853" y="1727646"/>
            <a:ext cx="321734" cy="32173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319" y="1727646"/>
            <a:ext cx="321734" cy="3217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117" y="1693779"/>
            <a:ext cx="355601" cy="35560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93717" y="211173"/>
            <a:ext cx="6116750" cy="4504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bIns="864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WHY?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‘Good numeracy is the best protection against unemployment, low wages and poor health’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Andreas Schleicher OECD 2013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1C9BD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35792" y="4345229"/>
            <a:ext cx="1073121" cy="76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Attitudinal Survey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33621" y="4368556"/>
            <a:ext cx="1164166" cy="76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 Champions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14802" y="4377535"/>
            <a:ext cx="1112950" cy="10446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Attitudinal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2361" y="2508977"/>
            <a:ext cx="1456267" cy="8548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‘primary’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78%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 GCSE C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£20.2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1C9BD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Bn cost p.a.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C9BD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9544" y="4227177"/>
            <a:ext cx="1434633" cy="1150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Talent myth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maths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gene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Growth mindset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E4E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4E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E4E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Parallelogram 76"/>
          <p:cNvSpPr>
            <a:spLocks/>
          </p:cNvSpPr>
          <p:nvPr/>
        </p:nvSpPr>
        <p:spPr>
          <a:xfrm flipH="1">
            <a:off x="151385" y="1295847"/>
            <a:ext cx="1701798" cy="508000"/>
          </a:xfrm>
          <a:prstGeom prst="parallelogram">
            <a:avLst/>
          </a:prstGeom>
          <a:solidFill>
            <a:srgbClr val="F7941D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4E6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7" name="Picture 56" descr="NN_Logo_nostrap_RBG.png">
            <a:extLst>
              <a:ext uri="{FF2B5EF4-FFF2-40B4-BE49-F238E27FC236}">
                <a16:creationId xmlns:a16="http://schemas.microsoft.com/office/drawing/2014/main" id="{AE8F2E62-AB41-4879-AC18-A5A7FDEEA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18" y="209355"/>
            <a:ext cx="2581189" cy="4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4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NThemeNew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ThemeNew" id="{4DD052C3-D421-4218-8AC8-2909A9C00E19}" vid="{9027447B-FD8C-4EF0-ABFC-07749A48B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9ee82e13-1b50-405b-9568-052d589b8073"/>
    <Related_x0020_organisation xmlns="9ee82e13-1b50-405b-9568-052d589b8073" xsi:nil="true"/>
    <Marketing_x0020_collateral xmlns="9ee82e13-1b50-405b-9568-052d589b8073" xsi:nil="true"/>
    <Purpose xmlns="9ee82e13-1b50-405b-9568-052d589b8073" xsi:nil="true"/>
    <Product_x0020_or_x0020_project xmlns="9ee82e13-1b50-405b-9568-052d589b8073">Other</Product_x0020_or_x0020_project>
    <SharedWithUsers xmlns="5c446c59-e2cf-4ab6-976a-d41307e20e11">
      <UserInfo>
        <DisplayName>Alison Plant</DisplayName>
        <AccountId>123</AccountId>
        <AccountType/>
      </UserInfo>
      <UserInfo>
        <DisplayName>Belinda Vernon</DisplayName>
        <AccountId>28</AccountId>
        <AccountType/>
      </UserInfo>
      <UserInfo>
        <DisplayName>Fiona Salter</DisplayName>
        <AccountId>151</AccountId>
        <AccountType/>
      </UserInfo>
      <UserInfo>
        <DisplayName>LewesStaff</DisplayName>
        <AccountId>164</AccountId>
        <AccountType/>
      </UserInfo>
      <UserInfo>
        <DisplayName>Wendy Jones</DisplayName>
        <AccountId>26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7FE630D82CD840BE3B853723BB2ED2" ma:contentTypeVersion="16" ma:contentTypeDescription="Create a new document." ma:contentTypeScope="" ma:versionID="cf4ad948f9be48220c591bb145913ca2">
  <xsd:schema xmlns:xsd="http://www.w3.org/2001/XMLSchema" xmlns:xs="http://www.w3.org/2001/XMLSchema" xmlns:p="http://schemas.microsoft.com/office/2006/metadata/properties" xmlns:ns2="9ee82e13-1b50-405b-9568-052d589b8073" xmlns:ns3="5c446c59-e2cf-4ab6-976a-d41307e20e11" xmlns:ns4="a0c5e170-c2bf-40c5-965f-30bc478cefd3" targetNamespace="http://schemas.microsoft.com/office/2006/metadata/properties" ma:root="true" ma:fieldsID="b50fcf8313ad0296cd5c1225385562b3" ns2:_="" ns3:_="" ns4:_="">
    <xsd:import namespace="9ee82e13-1b50-405b-9568-052d589b8073"/>
    <xsd:import namespace="5c446c59-e2cf-4ab6-976a-d41307e20e11"/>
    <xsd:import namespace="a0c5e170-c2bf-40c5-965f-30bc478cefd3"/>
    <xsd:element name="properties">
      <xsd:complexType>
        <xsd:sequence>
          <xsd:element name="documentManagement">
            <xsd:complexType>
              <xsd:all>
                <xsd:element ref="ns2:Product_x0020_or_x0020_project"/>
                <xsd:element ref="ns2:Audience" minOccurs="0"/>
                <xsd:element ref="ns2:Related_x0020_organisation" minOccurs="0"/>
                <xsd:element ref="ns2:Marketing_x0020_collateral" minOccurs="0"/>
                <xsd:element ref="ns2:Purpose" minOccurs="0"/>
                <xsd:element ref="ns3:SharedWithUsers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82e13-1b50-405b-9568-052d589b8073" elementFormDefault="qualified">
    <xsd:import namespace="http://schemas.microsoft.com/office/2006/documentManagement/types"/>
    <xsd:import namespace="http://schemas.microsoft.com/office/infopath/2007/PartnerControls"/>
    <xsd:element name="Product_x0020_or_x0020_project" ma:index="8" ma:displayName="Product or project" ma:format="Dropdown" ma:indexed="true" ma:internalName="Product_x0020_or_x0020_project">
      <xsd:simpleType>
        <xsd:restriction base="dms:Choice">
          <xsd:enumeration value="National Numeracy Day"/>
          <xsd:enumeration value="National Numeracy Challenge (NNC)"/>
          <xsd:enumeration value="NNC Champions"/>
          <xsd:enumeration value="NNC Online"/>
          <xsd:enumeration value="Firm Foundations (PHF)"/>
          <xsd:enumeration value="Parental Engagement (PHF)"/>
          <xsd:enumeration value="Event"/>
          <xsd:enumeration value="Numeracy Forum"/>
          <xsd:enumeration value="HoL Reception 2012"/>
          <xsd:enumeration value="Manifesto"/>
          <xsd:enumeration value="YouGov"/>
          <xsd:enumeration value="NAC"/>
          <xsd:enumeration value="Morning Maths Meetings (MMM)"/>
          <xsd:enumeration value="Numeracy Review"/>
          <xsd:enumeration value="APPG"/>
          <xsd:enumeration value="Website"/>
          <xsd:enumeration value="Passport Maths"/>
          <xsd:enumeration value="Internal Comms"/>
          <xsd:enumeration value="Media"/>
          <xsd:enumeration value="Star Dash Studios"/>
          <xsd:enumeration value="Other"/>
        </xsd:restriction>
      </xsd:simpleType>
    </xsd:element>
    <xsd:element name="Audience" ma:index="9" nillable="true" ma:displayName="Audience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arents"/>
                    <xsd:enumeration value="Learners"/>
                    <xsd:enumeration value="Employers"/>
                    <xsd:enumeration value="Teachers"/>
                    <xsd:enumeration value="Influencers"/>
                    <xsd:enumeration value="All"/>
                  </xsd:restriction>
                </xsd:simpleType>
              </xsd:element>
            </xsd:sequence>
          </xsd:extension>
        </xsd:complexContent>
      </xsd:complexType>
    </xsd:element>
    <xsd:element name="Related_x0020_organisation" ma:index="10" nillable="true" ma:displayName="Related organisation" ma:internalName="Related_x0020_organisation">
      <xsd:simpleType>
        <xsd:restriction base="dms:Text">
          <xsd:maxLength value="100"/>
        </xsd:restriction>
      </xsd:simpleType>
    </xsd:element>
    <xsd:element name="Marketing_x0020_collateral" ma:index="11" nillable="true" ma:displayName="External Document - Use" ma:format="Dropdown" ma:internalName="Marketing_x0020_collateral">
      <xsd:simpleType>
        <xsd:restriction base="dms:Choice">
          <xsd:enumeration value="News release"/>
          <xsd:enumeration value="Presentation"/>
          <xsd:enumeration value="Case study"/>
          <xsd:enumeration value="Leaflet / Handout"/>
          <xsd:enumeration value="Logo"/>
        </xsd:restriction>
      </xsd:simpleType>
    </xsd:element>
    <xsd:element name="Purpose" ma:index="12" nillable="true" ma:displayName="Internal Document - Use" ma:format="Dropdown" ma:internalName="Purpose">
      <xsd:simpleType>
        <xsd:restriction base="dms:Choice">
          <xsd:enumeration value="Planning"/>
          <xsd:enumeration value="Guidelines"/>
          <xsd:enumeration value="Application"/>
          <xsd:enumeration value="Contact list"/>
          <xsd:enumeration value="Pre design copy"/>
          <xsd:enumeration value="Consultation / Response"/>
          <xsd:enumeration value="Third party comms"/>
          <xsd:enumeration value="Evidence / Report"/>
          <xsd:enumeration value="Case Study"/>
        </xsd:restriction>
      </xsd:simpleType>
    </xsd:element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5e170-c2bf-40c5-965f-30bc478cefd3" elementFormDefault="qualified">
    <xsd:import namespace="http://schemas.microsoft.com/office/2006/documentManagement/types"/>
    <xsd:import namespace="http://schemas.microsoft.com/office/infopath/2007/PartnerControls"/>
    <xsd:element name="SharingHintHash" ma:index="14" nillable="true" ma:displayName="Sharing Hint Hash" ma:internalName="SharingHintHash" ma:readOnly="true">
      <xsd:simpleType>
        <xsd:restriction base="dms:Text"/>
      </xsd:simple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E39C2E-8EBC-4415-9779-598DA4B8BBDE}">
  <ds:schemaRefs>
    <ds:schemaRef ds:uri="http://schemas.microsoft.com/office/2006/metadata/properties"/>
    <ds:schemaRef ds:uri="http://schemas.microsoft.com/office/infopath/2007/PartnerControls"/>
    <ds:schemaRef ds:uri="9ee82e13-1b50-405b-9568-052d589b8073"/>
    <ds:schemaRef ds:uri="5c446c59-e2cf-4ab6-976a-d41307e20e11"/>
  </ds:schemaRefs>
</ds:datastoreItem>
</file>

<file path=customXml/itemProps2.xml><?xml version="1.0" encoding="utf-8"?>
<ds:datastoreItem xmlns:ds="http://schemas.openxmlformats.org/officeDocument/2006/customXml" ds:itemID="{B3A7622B-2B1F-4229-AD2C-7C1D35B34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82e13-1b50-405b-9568-052d589b8073"/>
    <ds:schemaRef ds:uri="5c446c59-e2cf-4ab6-976a-d41307e20e11"/>
    <ds:schemaRef ds:uri="a0c5e170-c2bf-40c5-965f-30bc478ce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A63E91-8750-420F-95EA-E299EBE4F4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261</Words>
  <Application>Microsoft Office PowerPoint</Application>
  <PresentationFormat>On-screen Show (4:3)</PresentationFormat>
  <Paragraphs>76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NNThemeNew</vt:lpstr>
      <vt:lpstr>PowerPoint Presentation</vt:lpstr>
      <vt:lpstr>PowerPoint Presentation</vt:lpstr>
    </vt:vector>
  </TitlesOfParts>
  <Company>Tacon Design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 Tacon</dc:creator>
  <cp:lastModifiedBy>Mike Ellicock</cp:lastModifiedBy>
  <cp:revision>30</cp:revision>
  <dcterms:created xsi:type="dcterms:W3CDTF">2017-03-15T11:48:40Z</dcterms:created>
  <dcterms:modified xsi:type="dcterms:W3CDTF">2019-07-26T12:36:22Z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0x010100897FE630D82CD840BE3B853723BB2ED2</vt:lpwstr>
  </property>
</Properties>
</file>